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Arial" panose="020B0604020202020204" pitchFamily="34" charset="0"/>
      <p:regular r:id="rId28"/>
    </p:embeddedFont>
    <p:embeddedFont>
      <p:font typeface="Arimo" panose="020B0604020202020204" pitchFamily="34" charset="0"/>
      <p:regular r:id="rId29"/>
    </p:embeddedFont>
    <p:embeddedFont>
      <p:font typeface="Calibri (MS)" panose="020F0502020204030204" pitchFamily="34" charset="0"/>
      <p:regular r:id="rId30"/>
    </p:embeddedFont>
    <p:embeddedFont>
      <p:font typeface="Calibri (MS) Bold" panose="020F0702030404030204" pitchFamily="34" charset="0"/>
      <p:regular r:id="rId31"/>
    </p:embeddedFont>
    <p:embeddedFont>
      <p:font typeface="Calibri (MS) Light" panose="020F0302020204030204" pitchFamily="34" charset="0"/>
      <p:regular r:id="rId32"/>
    </p:embeddedFont>
    <p:embeddedFont>
      <p:font typeface="IBM Plex Sans Condensed" panose="020B0506050203000203" pitchFamily="34" charset="77"/>
      <p:regular r:id="rId33"/>
    </p:embeddedFont>
    <p:embeddedFont>
      <p:font typeface="IBM Plex Sans Condensed Bold" panose="020B0806050203000203" pitchFamily="34" charset="77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6.svg"/><Relationship Id="rId7" Type="http://schemas.openxmlformats.org/officeDocument/2006/relationships/image" Target="../media/image11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2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6.svg"/><Relationship Id="rId7" Type="http://schemas.openxmlformats.org/officeDocument/2006/relationships/image" Target="../media/image25.svg"/><Relationship Id="rId12" Type="http://schemas.openxmlformats.org/officeDocument/2006/relationships/image" Target="../media/image30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5" Type="http://schemas.openxmlformats.org/officeDocument/2006/relationships/image" Target="../media/image2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svg"/><Relationship Id="rId1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2.png"/><Relationship Id="rId3" Type="http://schemas.openxmlformats.org/officeDocument/2006/relationships/image" Target="../media/image6.svg"/><Relationship Id="rId7" Type="http://schemas.openxmlformats.org/officeDocument/2006/relationships/image" Target="../media/image38.svg"/><Relationship Id="rId12" Type="http://schemas.openxmlformats.org/officeDocument/2006/relationships/image" Target="../media/image43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svg"/><Relationship Id="rId10" Type="http://schemas.openxmlformats.org/officeDocument/2006/relationships/image" Target="../media/image41.png"/><Relationship Id="rId4" Type="http://schemas.openxmlformats.org/officeDocument/2006/relationships/image" Target="../media/image35.svg"/><Relationship Id="rId9" Type="http://schemas.openxmlformats.org/officeDocument/2006/relationships/image" Target="../media/image4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svg"/><Relationship Id="rId3" Type="http://schemas.openxmlformats.org/officeDocument/2006/relationships/image" Target="../media/image6.svg"/><Relationship Id="rId7" Type="http://schemas.openxmlformats.org/officeDocument/2006/relationships/image" Target="../media/image47.svg"/><Relationship Id="rId12" Type="http://schemas.openxmlformats.org/officeDocument/2006/relationships/image" Target="../media/image52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5" Type="http://schemas.openxmlformats.org/officeDocument/2006/relationships/image" Target="../media/image2.png"/><Relationship Id="rId10" Type="http://schemas.openxmlformats.org/officeDocument/2006/relationships/image" Target="../media/image50.png"/><Relationship Id="rId4" Type="http://schemas.openxmlformats.org/officeDocument/2006/relationships/image" Target="../media/image44.svg"/><Relationship Id="rId9" Type="http://schemas.openxmlformats.org/officeDocument/2006/relationships/image" Target="../media/image49.png"/><Relationship Id="rId14" Type="http://schemas.openxmlformats.org/officeDocument/2006/relationships/image" Target="../media/image5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svg"/><Relationship Id="rId7" Type="http://schemas.openxmlformats.org/officeDocument/2006/relationships/image" Target="../media/image61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svg"/><Relationship Id="rId7" Type="http://schemas.openxmlformats.org/officeDocument/2006/relationships/image" Target="../media/image67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svg"/><Relationship Id="rId5" Type="http://schemas.openxmlformats.org/officeDocument/2006/relationships/image" Target="../media/image65.svg"/><Relationship Id="rId4" Type="http://schemas.openxmlformats.org/officeDocument/2006/relationships/image" Target="../media/image6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svg"/><Relationship Id="rId7" Type="http://schemas.openxmlformats.org/officeDocument/2006/relationships/image" Target="../media/image67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5" Type="http://schemas.openxmlformats.org/officeDocument/2006/relationships/image" Target="../media/image69.svg"/><Relationship Id="rId4" Type="http://schemas.openxmlformats.org/officeDocument/2006/relationships/image" Target="../media/image6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7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8414997" cy="10414006"/>
          </a:xfrm>
          <a:custGeom>
            <a:avLst/>
            <a:gdLst/>
            <a:ahLst/>
            <a:cxnLst/>
            <a:rect l="l" t="t" r="r" b="b"/>
            <a:pathLst>
              <a:path w="18414997" h="10414006">
                <a:moveTo>
                  <a:pt x="0" y="0"/>
                </a:moveTo>
                <a:lnTo>
                  <a:pt x="18414997" y="0"/>
                </a:lnTo>
                <a:lnTo>
                  <a:pt x="18414997" y="10414006"/>
                </a:lnTo>
                <a:lnTo>
                  <a:pt x="0" y="104140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178023" y="9409109"/>
            <a:ext cx="523856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040" y="2767451"/>
            <a:ext cx="10764164" cy="253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83"/>
              </a:lnSpc>
            </a:pPr>
            <a:r>
              <a:rPr lang="en-US" sz="72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GANTI RUGI,REHABILITASI, DAN</a:t>
            </a:r>
            <a:r>
              <a:rPr lang="en-US" sz="720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72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RESTITUSI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162550" cy="10413997"/>
          </a:xfrm>
          <a:custGeom>
            <a:avLst/>
            <a:gdLst/>
            <a:ahLst/>
            <a:cxnLst/>
            <a:rect l="l" t="t" r="r" b="b"/>
            <a:pathLst>
              <a:path w="5162550" h="10413997">
                <a:moveTo>
                  <a:pt x="0" y="0"/>
                </a:moveTo>
                <a:lnTo>
                  <a:pt x="5162550" y="0"/>
                </a:lnTo>
                <a:lnTo>
                  <a:pt x="51625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801600" y="4572000"/>
            <a:ext cx="5486400" cy="5715000"/>
          </a:xfrm>
          <a:custGeom>
            <a:avLst/>
            <a:gdLst/>
            <a:ahLst/>
            <a:cxnLst/>
            <a:rect l="l" t="t" r="r" b="b"/>
            <a:pathLst>
              <a:path w="5486400" h="5715000">
                <a:moveTo>
                  <a:pt x="0" y="0"/>
                </a:moveTo>
                <a:lnTo>
                  <a:pt x="5486400" y="0"/>
                </a:lnTo>
                <a:lnTo>
                  <a:pt x="54864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492497" y="1703699"/>
            <a:ext cx="5193582" cy="1483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3"/>
              </a:lnSpc>
            </a:pPr>
            <a:r>
              <a:rPr lang="en-US" sz="80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GANTI RUGI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5297" y="5786371"/>
            <a:ext cx="11938816" cy="1080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MENGENAI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ORANGNYA,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KEKELIRUAN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MENGENAI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DITERAPKAN (PASAL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ACARA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PIDANA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POIN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41)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35297" y="4140203"/>
            <a:ext cx="11937368" cy="1080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ADALAH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HAK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SESEORANG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UNTUK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MENDAPAT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PEMENUHAN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ATAS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TUNTUTANNYA 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BERUPA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SEJUMLAH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DITANGKAP,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DITAHAN,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DITUNTUT,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DIADILI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35297" y="5332466"/>
            <a:ext cx="8782450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TANPA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ALASAN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SAH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BERDASARKAN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UNDANG-UNDANG,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908273" y="5332466"/>
            <a:ext cx="2888828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3"/>
              </a:lnSpc>
            </a:pP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KEKELIRUAN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2960" y="-292484"/>
            <a:ext cx="17351502" cy="7271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00"/>
              </a:lnSpc>
            </a:pPr>
            <a:r>
              <a:rPr lang="en-US" sz="80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PASAL 173</a:t>
            </a:r>
          </a:p>
          <a:p>
            <a:pPr algn="l">
              <a:lnSpc>
                <a:spcPts val="4499"/>
              </a:lnSpc>
            </a:pP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1.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TERSANGKA,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TERDAKWA,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TERPIDANA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BERHAK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MENUNTUT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DITANGKAP,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DITAHAN,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DITUNTUT, DIADILI,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DIKENAKAN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TINDAKAN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LAIN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TANPA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ALASAN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SAH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BERDASARKAN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UNDANG-UNDANG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 KEKELIRUAN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MENGENAI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ORANGNYA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DITERAPKAN.</a:t>
            </a:r>
          </a:p>
          <a:p>
            <a:pPr algn="l">
              <a:lnSpc>
                <a:spcPts val="4499"/>
              </a:lnSpc>
            </a:pP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TUNTUTAN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OLEH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TERSANGKA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AHLI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WARISNYA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ATAS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PENANGKAPAN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PENAHANAN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SERTA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TINDAKAN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LAIN TANPA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ALASAN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SAH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BERDASARKAN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UNDANG-UNDANG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KEKELIRUAN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MENGENAI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ORANG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 YANG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DITERAPKAN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SEBAGAIMANA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DIMAKSUDNYA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PADA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AYAT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(1)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DIPUTUS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SIDANG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PRAPERADILAN.</a:t>
            </a:r>
          </a:p>
          <a:p>
            <a:pPr algn="l">
              <a:lnSpc>
                <a:spcPts val="4499"/>
              </a:lnSpc>
            </a:pP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TUNTUTAN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SEBAGAIMANA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DIMAKSUD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PADA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AYAT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(1)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DIAJUKAN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OLEH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TERSANGKA,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TERDAKWA,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TERPIDANA,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 AHLI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WARISNYA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BERWENANG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MENGADILI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PERKARA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BERSANGKUTAN.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2960" y="5895022"/>
            <a:ext cx="246126" cy="46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spc="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2960" y="7038280"/>
            <a:ext cx="17347673" cy="46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4.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UNTUK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MEMERIKSA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MEMUTUS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PERKARA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TUNTUTAN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SEBAGAIMANA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DIMAKSUD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PADA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AYAT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(1),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KETUA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0160" y="7609780"/>
            <a:ext cx="15915284" cy="46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PENGADILANNEGERIMENUNJUKHAKIMYANGSAMAYANGTELAHMENGADILIPERKARAPIDANAYANGBERSANGKUTAN.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960" y="8181280"/>
            <a:ext cx="15845076" cy="46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5.</a:t>
            </a: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PEMERIKSAANTERHADAPGANTIRUGISEBAGAIMANADIMAKSUDPADAAYAT(4)MENGIKUTIACARAPRAPERADILAN.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960" y="4170483"/>
            <a:ext cx="246212" cy="470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3"/>
              </a:lnSpc>
            </a:pPr>
            <a:r>
              <a:rPr lang="en-US" sz="25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2960" y="12316"/>
            <a:ext cx="4463434" cy="1482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PASAL 174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2960" y="2126237"/>
            <a:ext cx="255870" cy="152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40"/>
              </a:lnSpc>
            </a:pPr>
            <a:r>
              <a:rPr lang="en-US" sz="2600" spc="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1. 2.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37310" y="2126237"/>
            <a:ext cx="16824131" cy="231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2"/>
              </a:lnSpc>
            </a:pP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PUTUSAN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PEMBERIAN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BERBENTUK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PENETAPAN.</a:t>
            </a:r>
          </a:p>
          <a:p>
            <a:pPr algn="l">
              <a:lnSpc>
                <a:spcPts val="6242"/>
              </a:lnSpc>
            </a:pP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PENETAPAN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SEBAGAIMANA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DIMAKSUD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PADA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AYAT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(1)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MEMUAT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DENGAN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LENGKAP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SEMUA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HAL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DIPERTIMBANGKAN SEBAGAI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ALASAN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BAGI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PUTUSAN</a:t>
            </a:r>
            <a:r>
              <a:rPr lang="en-US" sz="2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6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TERSEBUT.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2960" y="12316"/>
            <a:ext cx="17349502" cy="2644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PASAL 175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1.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PEMBAYARANGANTIRUGIYANGTELAHDITETAPKANPENGADILANBERSUMBERDARIDANAABADIUNTUKPEMBAYARANGANTIRUGI,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2960" y="8752208"/>
            <a:ext cx="235087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5.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80160" y="8752208"/>
            <a:ext cx="13738079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KETENTUAN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LEBIH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LANJUT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MENGENAI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PEMBAYARAN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DIATUR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DALAM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PERATURAN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PEMERINTAH.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0160" y="2716149"/>
            <a:ext cx="5619036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REHABILITASI,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KOMPENSASI.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960" y="3169539"/>
            <a:ext cx="17348978" cy="162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2.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PEMBAYARAN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DIBERIKAN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DALAM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JANGKA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WAKTU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PALING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LAMA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14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(EMPAT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BELAS)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HARI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KERJA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TERHITUNG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SEJAK TANGGAL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PERMOHONAN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DITERIMA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OLEH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LEMBAGA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MENGELOLA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ABADI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UNTUK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PEMBAYARAN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RUGI, REHABILITASI,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KOMPENSASI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SEBAGAIMANA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DIMAKSUD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PADA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AYAT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(1).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960" y="4815840"/>
            <a:ext cx="17348254" cy="3274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3.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SALINANPENETAPANPEMBERIANGANTIRUGISEBAGAIMANADIMAKSUDDALAMPASAL174AYAT(2)DISAMPAIKANKEPADA:</a:t>
            </a:r>
          </a:p>
          <a:p>
            <a:pPr algn="l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TERSANGKA,TERDAKWA,ATAUTERPIDANA;</a:t>
            </a:r>
          </a:p>
          <a:p>
            <a:pPr algn="l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PENYIDIK;</a:t>
            </a:r>
          </a:p>
          <a:p>
            <a:pPr algn="l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PENUNTUTUMUM;DAN</a:t>
            </a:r>
          </a:p>
          <a:p>
            <a:pPr algn="l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LEMBAGAYANGMENGELOLADANAABADIUNTUKPEMBAYARANGANTIRUGI,REHABILITASI,RESTITUSI,DANKOMPENSASI.</a:t>
            </a:r>
          </a:p>
          <a:p>
            <a:pPr algn="l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4.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PENUNTUTUMUMMENYAMPAIKANSALINANPENETAPANGANTIRUGISEBAGAIMANADIMAKSUDPADAAYAT(3)DALAMJANGKA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0160" y="8202920"/>
            <a:ext cx="10207809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WAKTU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PALING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LAMA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(TIGA)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HARI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TERHITUNG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SEJAK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PENETAPAN</a:t>
            </a:r>
            <a:r>
              <a:rPr lang="en-US" sz="24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DITETAPKAN.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162550" cy="10413997"/>
          </a:xfrm>
          <a:custGeom>
            <a:avLst/>
            <a:gdLst/>
            <a:ahLst/>
            <a:cxnLst/>
            <a:rect l="l" t="t" r="r" b="b"/>
            <a:pathLst>
              <a:path w="5162550" h="10413997">
                <a:moveTo>
                  <a:pt x="0" y="0"/>
                </a:moveTo>
                <a:lnTo>
                  <a:pt x="5162550" y="0"/>
                </a:lnTo>
                <a:lnTo>
                  <a:pt x="51625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801600" y="4572000"/>
            <a:ext cx="5486400" cy="5715000"/>
          </a:xfrm>
          <a:custGeom>
            <a:avLst/>
            <a:gdLst/>
            <a:ahLst/>
            <a:cxnLst/>
            <a:rect l="l" t="t" r="r" b="b"/>
            <a:pathLst>
              <a:path w="5486400" h="5715000">
                <a:moveTo>
                  <a:pt x="0" y="0"/>
                </a:moveTo>
                <a:lnTo>
                  <a:pt x="5486400" y="0"/>
                </a:lnTo>
                <a:lnTo>
                  <a:pt x="54864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492497" y="1826247"/>
            <a:ext cx="4906499" cy="1260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23"/>
              </a:lnSpc>
            </a:pPr>
            <a:r>
              <a:rPr lang="en-US" sz="6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REHABILITASI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5297" y="5786371"/>
            <a:ext cx="11939111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DITANGKAP,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DITAHAN,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DITUNTUT,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DIADILI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TANPA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ALASAN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BERDASARKAN UNDANG-UNDANG,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KEKELIRUAN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MENGENAI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ORANGNYA,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KARENA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KEKELIRUAN MENGENAI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DITERAPKAN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(PASAL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ACARA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PIDANA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POIN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42)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35297" y="4140203"/>
            <a:ext cx="11939340" cy="1628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REHABILITASI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ADALAH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HAK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SESEORANG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UNTUK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MENDAPAT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PEMULIHAN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HAKNYA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SESUAI DENGAN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KEMAMPUAN,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KEDUDUKAN,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HARKAT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SERTA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MARTABATNYA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DIBERIKAN PADA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TAHAP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PENYIDIKAN,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PENUNTUTAN,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PEMERIKSAAN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SIDANG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2960" y="12316"/>
            <a:ext cx="17349397" cy="2882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PASAL 176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1.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Seorang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berhak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memperoleh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Rehabilitasi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apabila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oleh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pengadilan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diputus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bebas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atau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diputus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lepas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dari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segala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2960" y="4892297"/>
            <a:ext cx="17349292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3.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Rehabilitasi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tersebut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diberikan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dicantumkan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sekaligus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dalam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Putusan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Pengadilan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sebagaimana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dimaksud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pada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80160" y="5532501"/>
            <a:ext cx="1177385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ayat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(1).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2960" y="6067682"/>
            <a:ext cx="17348873" cy="1899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39"/>
              </a:lnSpc>
            </a:pP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4.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Permintaan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Rehabilitasi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oleh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Tersangka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atas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Penangkapan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atau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Penahanan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tanpa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alasan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yang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berdasarkan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Undang- Undang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atau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kekeliruan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mengenai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orang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atau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hukum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yang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diterapkan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sebagaimana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dimaksud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dalam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Pasal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160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huruf</a:t>
            </a:r>
          </a:p>
          <a:p>
            <a:pPr algn="just">
              <a:lnSpc>
                <a:spcPts val="5039"/>
              </a:lnSpc>
            </a:pP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c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yang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perkaranya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tidak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diajukan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ke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pengadilan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negeri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diputus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oleh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Hakim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Praperadilan.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0160" y="2971800"/>
            <a:ext cx="11089138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tuntutan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hukum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yang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putusannya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telah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memperoleh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kekuatan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hukum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tetap.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2960" y="3611880"/>
            <a:ext cx="17346235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2.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Rehabilitasi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sebagaimana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yang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dimaksud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pada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ayat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(1)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meliputi: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Rehabilitasi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sosial;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Rehabilitasi</a:t>
            </a:r>
            <a:r>
              <a:rPr lang="en-US" sz="2799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medis;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0160" y="4251693"/>
            <a:ext cx="6373578" cy="51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3"/>
              </a:lnSpc>
            </a:pPr>
            <a:r>
              <a:rPr lang="en-US" sz="2802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pemberdayaan</a:t>
            </a:r>
            <a:r>
              <a:rPr lang="en-US" sz="2802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802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sosial;</a:t>
            </a:r>
            <a:r>
              <a:rPr lang="en-US" sz="2802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802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dan</a:t>
            </a:r>
            <a:r>
              <a:rPr lang="en-US" sz="2802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802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reintegrasi</a:t>
            </a:r>
            <a:r>
              <a:rPr lang="en-US" sz="2802">
                <a:solidFill>
                  <a:srgbClr val="000000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2802">
                <a:solidFill>
                  <a:srgbClr val="343434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sosial.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484633"/>
            <a:ext cx="7912103" cy="2425703"/>
          </a:xfrm>
          <a:custGeom>
            <a:avLst/>
            <a:gdLst/>
            <a:ahLst/>
            <a:cxnLst/>
            <a:rect l="l" t="t" r="r" b="b"/>
            <a:pathLst>
              <a:path w="7912103" h="2425703">
                <a:moveTo>
                  <a:pt x="0" y="0"/>
                </a:moveTo>
                <a:lnTo>
                  <a:pt x="7912103" y="0"/>
                </a:lnTo>
                <a:lnTo>
                  <a:pt x="7912103" y="2425703"/>
                </a:lnTo>
                <a:lnTo>
                  <a:pt x="0" y="2425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604523" y="1463040"/>
            <a:ext cx="7981693" cy="4964173"/>
            <a:chOff x="0" y="0"/>
            <a:chExt cx="10642257" cy="66188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42219" cy="6618859"/>
            </a:xfrm>
            <a:custGeom>
              <a:avLst/>
              <a:gdLst/>
              <a:ahLst/>
              <a:cxnLst/>
              <a:rect l="l" t="t" r="r" b="b"/>
              <a:pathLst>
                <a:path w="10642219" h="6618859">
                  <a:moveTo>
                    <a:pt x="0" y="0"/>
                  </a:moveTo>
                  <a:lnTo>
                    <a:pt x="10642219" y="0"/>
                  </a:lnTo>
                  <a:lnTo>
                    <a:pt x="10642219" y="6618859"/>
                  </a:lnTo>
                  <a:lnTo>
                    <a:pt x="0" y="6618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661673" y="3953513"/>
            <a:ext cx="7912103" cy="2425703"/>
          </a:xfrm>
          <a:custGeom>
            <a:avLst/>
            <a:gdLst/>
            <a:ahLst/>
            <a:cxnLst/>
            <a:rect l="l" t="t" r="r" b="b"/>
            <a:pathLst>
              <a:path w="7912103" h="2425703">
                <a:moveTo>
                  <a:pt x="0" y="0"/>
                </a:moveTo>
                <a:lnTo>
                  <a:pt x="7912103" y="0"/>
                </a:lnTo>
                <a:lnTo>
                  <a:pt x="7912103" y="2425703"/>
                </a:lnTo>
                <a:lnTo>
                  <a:pt x="0" y="2425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869680" y="1554480"/>
            <a:ext cx="457200" cy="1828800"/>
          </a:xfrm>
          <a:custGeom>
            <a:avLst/>
            <a:gdLst/>
            <a:ahLst/>
            <a:cxnLst/>
            <a:rect l="l" t="t" r="r" b="b"/>
            <a:pathLst>
              <a:path w="457200" h="1828800">
                <a:moveTo>
                  <a:pt x="0" y="0"/>
                </a:moveTo>
                <a:lnTo>
                  <a:pt x="457200" y="0"/>
                </a:lnTo>
                <a:lnTo>
                  <a:pt x="4572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869680" y="3611880"/>
            <a:ext cx="457200" cy="1828800"/>
          </a:xfrm>
          <a:custGeom>
            <a:avLst/>
            <a:gdLst/>
            <a:ahLst/>
            <a:cxnLst/>
            <a:rect l="l" t="t" r="r" b="b"/>
            <a:pathLst>
              <a:path w="457200" h="1828800">
                <a:moveTo>
                  <a:pt x="0" y="0"/>
                </a:moveTo>
                <a:lnTo>
                  <a:pt x="457200" y="0"/>
                </a:lnTo>
                <a:lnTo>
                  <a:pt x="4572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869680" y="5669280"/>
            <a:ext cx="457200" cy="1828800"/>
          </a:xfrm>
          <a:custGeom>
            <a:avLst/>
            <a:gdLst/>
            <a:ahLst/>
            <a:cxnLst/>
            <a:rect l="l" t="t" r="r" b="b"/>
            <a:pathLst>
              <a:path w="457200" h="1828800">
                <a:moveTo>
                  <a:pt x="0" y="0"/>
                </a:moveTo>
                <a:lnTo>
                  <a:pt x="457200" y="0"/>
                </a:lnTo>
                <a:lnTo>
                  <a:pt x="4572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869680" y="7726680"/>
            <a:ext cx="457200" cy="1828800"/>
          </a:xfrm>
          <a:custGeom>
            <a:avLst/>
            <a:gdLst/>
            <a:ahLst/>
            <a:cxnLst/>
            <a:rect l="l" t="t" r="r" b="b"/>
            <a:pathLst>
              <a:path w="457200" h="1828800">
                <a:moveTo>
                  <a:pt x="0" y="0"/>
                </a:moveTo>
                <a:lnTo>
                  <a:pt x="457200" y="0"/>
                </a:lnTo>
                <a:lnTo>
                  <a:pt x="4572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22960" y="12316"/>
            <a:ext cx="4463434" cy="1482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PASAL 177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11705" y="1641729"/>
            <a:ext cx="52692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5840" y="4149090"/>
            <a:ext cx="7273100" cy="575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KETENTUAN LEBIH LANJUT MENGENAI REHABILITASI sebagaimana dimaksud dalam Pasal 176 diatur dalam PERATURAN PEMERINTAH.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5840" y="1641729"/>
            <a:ext cx="7340727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PENDANAANREHABILITASIbersumberdariDANAABADI untuk PEMBAYARAN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5840" y="1954149"/>
            <a:ext cx="6753596" cy="575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GANTIRUGI,REHABILITASI,RESTITUSI,DANKOMPENSASI sebagaimana dimaksud</a:t>
            </a:r>
            <a:r>
              <a:rPr lang="en-US" sz="18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dalam</a:t>
            </a:r>
            <a:r>
              <a:rPr lang="en-US" sz="18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Pasal</a:t>
            </a:r>
            <a:r>
              <a:rPr lang="en-US" sz="18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176.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27157" y="8455028"/>
            <a:ext cx="146895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29700" y="2281933"/>
            <a:ext cx="141303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34777" y="4339590"/>
            <a:ext cx="130807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38587" y="6397371"/>
            <a:ext cx="123349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01838" y="1634109"/>
            <a:ext cx="7773819" cy="92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PP No. 75 Tahun 2020 —Rehabilitasi Penyandang Disabilitas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•Mengaturlayananhabilitasi(bagidisabilitassejaklahir) dan rehabilitasi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87588" y="2535174"/>
            <a:ext cx="7352043" cy="939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(disabilitastidaksejaklahir) untukmengembangkankemandiriandan partisipasi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penuh.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Mencakup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standar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pelayanan,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kelembagaan,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pendanaan.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01838" y="3106188"/>
            <a:ext cx="90792" cy="347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spc="1601">
                <a:solidFill>
                  <a:srgbClr val="34343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989309" y="3106407"/>
            <a:ext cx="58626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spc="1601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601838" y="5873372"/>
            <a:ext cx="8037176" cy="1107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PP No. 35 Tahun 2020 —Rehabilitasi Korban Terorisme</a:t>
            </a:r>
          </a:p>
          <a:p>
            <a:pPr algn="l" rtl="1">
              <a:lnSpc>
                <a:spcPts val="2400"/>
              </a:lnSpc>
            </a:pPr>
            <a:endParaRPr lang="en-US" sz="2000" b="1">
              <a:solidFill>
                <a:srgbClr val="164B8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Perubahan atas PP No. 7 Tahun 2018, mengatur kompensasi dan rehabilitasi psikososial/psikologis bagi korban terorisme, termasuk masa lalu.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01838" y="3691890"/>
            <a:ext cx="8023831" cy="92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PP No. 26 Tahun 2020 —Rehabilitasi Hutan</a:t>
            </a:r>
          </a:p>
          <a:p>
            <a:pPr algn="l">
              <a:lnSpc>
                <a:spcPts val="372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•Mengaturreboisasi, penghijauan, dan teknikkonservasitanahpada lahan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887588" y="4554855"/>
            <a:ext cx="580854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kritis.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01838" y="4830890"/>
            <a:ext cx="6735689" cy="385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•Reklamasihutanuntukmemperbaikifungsilahanyang rusak.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601838" y="7931153"/>
            <a:ext cx="8476583" cy="1107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PERMENSOS No. 7 Tahun 2021 —Rehabilitasi Sosial</a:t>
            </a:r>
          </a:p>
          <a:p>
            <a:pPr algn="l" rtl="1">
              <a:lnSpc>
                <a:spcPts val="2400"/>
              </a:lnSpc>
            </a:pPr>
            <a:endParaRPr lang="en-US" sz="2000" b="1">
              <a:solidFill>
                <a:srgbClr val="164B8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Mengatur ASISTENSI REHABILITASI SOSIAL (ATENSI) yang diubah terakhir melalui PERMENSOS No. 2 Tahun 2024.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2960" y="16564"/>
            <a:ext cx="10081755" cy="187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3"/>
              </a:lnSpc>
            </a:pPr>
            <a:r>
              <a:rPr lang="en-US" sz="55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PERMENSOS NO. 7 TAHUN 2021 &amp; PERUBAHANNYA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7280" y="6978272"/>
            <a:ext cx="3066726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KOLABORASI (TRIPLE HELIX):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7280" y="6063872"/>
            <a:ext cx="9953330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Mengutamakan pendekatan berbasis keluarga dan komunitas, didukung oleh Balai/Loka Sosial.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7280" y="3686175"/>
            <a:ext cx="2286381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SASARAN PRIORITAS: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7280" y="4417695"/>
            <a:ext cx="13548589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Penyandang Disabilitas, Anak Terlantar, Lansia, Korban Trafficking, ODGJ (Orang dengan Gangguan Jiwa), dan Kelompok Marginal.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7280" y="8624573"/>
            <a:ext cx="5887336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PERUBAHAN KEDUA (PERMENSOS NO. 2 TAHUN 2024):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7280" y="9356093"/>
            <a:ext cx="14362357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Penyesuaian aturan mengenai mekanisme pelaksanaan ATENSI untuk memastikan Rehabilitasi Sosial lebih tepat sasaran dan profesional.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7280" y="1877949"/>
            <a:ext cx="16723995" cy="1414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9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DEFINISI &amp; TUJUAN:</a:t>
            </a:r>
          </a:p>
          <a:p>
            <a:pPr algn="l">
              <a:lnSpc>
                <a:spcPts val="4559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ASISTENSI REHABILITASI SOSIAL (ATENSI) adalah layanan yang melibatkan dukungan pemenuhan hidup layak, perawatan sosial, terapi (fisik, psikososial, mental spiritual),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pelatihan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vokasional,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kewirausahaan.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7280" y="5331838"/>
            <a:ext cx="1509732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PENDEKATAN: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7280" y="7709525"/>
            <a:ext cx="11886924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Pelaksanaan melibatkan kolaborasi antara Kementerian Sosial, Pemerintah Daerah, dan Lembaga Sosial Terdaftar.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8414997" cy="10414006"/>
          </a:xfrm>
          <a:custGeom>
            <a:avLst/>
            <a:gdLst/>
            <a:ahLst/>
            <a:cxnLst/>
            <a:rect l="l" t="t" r="r" b="b"/>
            <a:pathLst>
              <a:path w="18414997" h="10414006">
                <a:moveTo>
                  <a:pt x="0" y="0"/>
                </a:moveTo>
                <a:lnTo>
                  <a:pt x="18414997" y="0"/>
                </a:lnTo>
                <a:lnTo>
                  <a:pt x="18414997" y="10414006"/>
                </a:lnTo>
                <a:lnTo>
                  <a:pt x="0" y="104140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63040" y="2267836"/>
            <a:ext cx="6409639" cy="282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PELAKSANAAN RESTITUSI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162550" cy="10413997"/>
          </a:xfrm>
          <a:custGeom>
            <a:avLst/>
            <a:gdLst/>
            <a:ahLst/>
            <a:cxnLst/>
            <a:rect l="l" t="t" r="r" b="b"/>
            <a:pathLst>
              <a:path w="5162550" h="10413997">
                <a:moveTo>
                  <a:pt x="0" y="0"/>
                </a:moveTo>
                <a:lnTo>
                  <a:pt x="5162550" y="0"/>
                </a:lnTo>
                <a:lnTo>
                  <a:pt x="51625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148073" y="3130553"/>
            <a:ext cx="1511303" cy="1511303"/>
          </a:xfrm>
          <a:custGeom>
            <a:avLst/>
            <a:gdLst/>
            <a:ahLst/>
            <a:cxnLst/>
            <a:rect l="l" t="t" r="r" b="b"/>
            <a:pathLst>
              <a:path w="1511303" h="1511303">
                <a:moveTo>
                  <a:pt x="0" y="0"/>
                </a:moveTo>
                <a:lnTo>
                  <a:pt x="1511303" y="0"/>
                </a:lnTo>
                <a:lnTo>
                  <a:pt x="1511303" y="1511303"/>
                </a:lnTo>
                <a:lnTo>
                  <a:pt x="0" y="1511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148073" y="5142233"/>
            <a:ext cx="1511303" cy="1511303"/>
          </a:xfrm>
          <a:custGeom>
            <a:avLst/>
            <a:gdLst/>
            <a:ahLst/>
            <a:cxnLst/>
            <a:rect l="l" t="t" r="r" b="b"/>
            <a:pathLst>
              <a:path w="1511303" h="1511303">
                <a:moveTo>
                  <a:pt x="0" y="0"/>
                </a:moveTo>
                <a:lnTo>
                  <a:pt x="1511303" y="0"/>
                </a:lnTo>
                <a:lnTo>
                  <a:pt x="1511303" y="1511303"/>
                </a:lnTo>
                <a:lnTo>
                  <a:pt x="0" y="1511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148073" y="7153913"/>
            <a:ext cx="1511303" cy="1511303"/>
          </a:xfrm>
          <a:custGeom>
            <a:avLst/>
            <a:gdLst/>
            <a:ahLst/>
            <a:cxnLst/>
            <a:rect l="l" t="t" r="r" b="b"/>
            <a:pathLst>
              <a:path w="1511303" h="1511303">
                <a:moveTo>
                  <a:pt x="0" y="0"/>
                </a:moveTo>
                <a:lnTo>
                  <a:pt x="1511303" y="0"/>
                </a:lnTo>
                <a:lnTo>
                  <a:pt x="1511303" y="1511303"/>
                </a:lnTo>
                <a:lnTo>
                  <a:pt x="0" y="1511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801600" y="4572000"/>
            <a:ext cx="5486400" cy="5715000"/>
          </a:xfrm>
          <a:custGeom>
            <a:avLst/>
            <a:gdLst/>
            <a:ahLst/>
            <a:cxnLst/>
            <a:rect l="l" t="t" r="r" b="b"/>
            <a:pathLst>
              <a:path w="5486400" h="5715000">
                <a:moveTo>
                  <a:pt x="0" y="0"/>
                </a:moveTo>
                <a:lnTo>
                  <a:pt x="5486400" y="0"/>
                </a:lnTo>
                <a:lnTo>
                  <a:pt x="54864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492497" y="1018156"/>
            <a:ext cx="3793969" cy="1482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OUTLINE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72329" y="3529965"/>
            <a:ext cx="472202" cy="65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72329" y="5542026"/>
            <a:ext cx="472202" cy="65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72329" y="7553963"/>
            <a:ext cx="472202" cy="65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38798" y="7598407"/>
            <a:ext cx="3607222" cy="581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Pelaksanaan Restitusi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38798" y="3574418"/>
            <a:ext cx="3785054" cy="581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Dasar Hukum Restitusi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38798" y="5586479"/>
            <a:ext cx="5320465" cy="581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Mekanisme Pengajuan Restitusi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162550" cy="10413997"/>
          </a:xfrm>
          <a:custGeom>
            <a:avLst/>
            <a:gdLst/>
            <a:ahLst/>
            <a:cxnLst/>
            <a:rect l="l" t="t" r="r" b="b"/>
            <a:pathLst>
              <a:path w="5162550" h="10413997">
                <a:moveTo>
                  <a:pt x="0" y="0"/>
                </a:moveTo>
                <a:lnTo>
                  <a:pt x="5162550" y="0"/>
                </a:lnTo>
                <a:lnTo>
                  <a:pt x="51625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801600" y="4572000"/>
            <a:ext cx="5486400" cy="5715000"/>
          </a:xfrm>
          <a:custGeom>
            <a:avLst/>
            <a:gdLst/>
            <a:ahLst/>
            <a:cxnLst/>
            <a:rect l="l" t="t" r="r" b="b"/>
            <a:pathLst>
              <a:path w="5486400" h="5715000">
                <a:moveTo>
                  <a:pt x="0" y="0"/>
                </a:moveTo>
                <a:lnTo>
                  <a:pt x="5486400" y="0"/>
                </a:lnTo>
                <a:lnTo>
                  <a:pt x="5486400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492497" y="1731388"/>
            <a:ext cx="4304871" cy="1482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RESTITUSI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5297" y="5881621"/>
            <a:ext cx="8153667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AHLI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WARISNYA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(PASAL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ACARA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PIDANA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POIN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43)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35297" y="4140203"/>
            <a:ext cx="11939826" cy="1628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ADALAH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PEMBAYARAN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RUGI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DIBEBANKAN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 PIHAK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KETIGA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BERDASARKAN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PENETAPAN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PUTUSAN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BERKEKUATAN HUKUM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TETAP,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ATAS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MATERIEL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DAN/ATAU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IMATERIEL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DIDERITA</a:t>
            </a: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48463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61673" y="317627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61673" y="486791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61673" y="655955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61673" y="825119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9439913" y="148463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9439913" y="317627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439913" y="486791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439913" y="6559553"/>
            <a:ext cx="8552183" cy="1694183"/>
          </a:xfrm>
          <a:custGeom>
            <a:avLst/>
            <a:gdLst/>
            <a:ahLst/>
            <a:cxnLst/>
            <a:rect l="l" t="t" r="r" b="b"/>
            <a:pathLst>
              <a:path w="8552183" h="1694183">
                <a:moveTo>
                  <a:pt x="0" y="0"/>
                </a:moveTo>
                <a:lnTo>
                  <a:pt x="8552183" y="0"/>
                </a:lnTo>
                <a:lnTo>
                  <a:pt x="8552183" y="1694183"/>
                </a:lnTo>
                <a:lnTo>
                  <a:pt x="0" y="1694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604523" y="1463040"/>
            <a:ext cx="17419063" cy="8530333"/>
            <a:chOff x="0" y="0"/>
            <a:chExt cx="23225417" cy="113737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225379" cy="11373739"/>
            </a:xfrm>
            <a:custGeom>
              <a:avLst/>
              <a:gdLst/>
              <a:ahLst/>
              <a:cxnLst/>
              <a:rect l="l" t="t" r="r" b="b"/>
              <a:pathLst>
                <a:path w="23225379" h="11373739">
                  <a:moveTo>
                    <a:pt x="0" y="0"/>
                  </a:moveTo>
                  <a:lnTo>
                    <a:pt x="23225379" y="0"/>
                  </a:lnTo>
                  <a:lnTo>
                    <a:pt x="23225379" y="11373739"/>
                  </a:lnTo>
                  <a:lnTo>
                    <a:pt x="0" y="11373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9446257" y="8114033"/>
            <a:ext cx="8564880" cy="1824990"/>
          </a:xfrm>
          <a:custGeom>
            <a:avLst/>
            <a:gdLst/>
            <a:ahLst/>
            <a:cxnLst/>
            <a:rect l="l" t="t" r="r" b="b"/>
            <a:pathLst>
              <a:path w="8564880" h="1824990">
                <a:moveTo>
                  <a:pt x="0" y="0"/>
                </a:moveTo>
                <a:lnTo>
                  <a:pt x="8564880" y="0"/>
                </a:lnTo>
                <a:lnTo>
                  <a:pt x="8564880" y="1824990"/>
                </a:lnTo>
                <a:lnTo>
                  <a:pt x="0" y="18249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22960" y="152333"/>
            <a:ext cx="9087812" cy="1216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DASAR HUKUM RESTITUSI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8690" y="2175891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8690" y="3867788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8690" y="5559809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8690" y="7251316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48690" y="8943337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727568" y="2175891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27568" y="3867788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07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27568" y="5559809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08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727568" y="7251316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09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727568" y="8943337"/>
            <a:ext cx="210007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600200" y="5664584"/>
            <a:ext cx="3394310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Pidana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Perdagangan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Orang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00200" y="2097662"/>
            <a:ext cx="6033278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26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2000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00200" y="3654428"/>
            <a:ext cx="7414479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31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2014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Jo.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13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2006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 Perlindungan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Saksi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00200" y="7037956"/>
            <a:ext cx="7415727" cy="75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35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2014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Jo.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23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2002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 Perlindungan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Anak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00200" y="8729977"/>
            <a:ext cx="7414536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5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2018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Pemberantasan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Tindak Pidana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Terorisme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379078" y="5664584"/>
            <a:ext cx="5215928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Anak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Menjadi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Tindak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Pidana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379078" y="1962531"/>
            <a:ext cx="7415879" cy="75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2022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Tindak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Pidana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Kekerasan Seksual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379078" y="3654428"/>
            <a:ext cx="7415460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PP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2002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Kompensasi,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Restitusi,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 Rehabilitasi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terhadap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Pelanggaran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HAM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Berat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379078" y="8547097"/>
            <a:ext cx="7414974" cy="112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PerMA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2022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Tata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Cara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Penyelesaian Permohonan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Pemberian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Kompensasi kepada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Tindak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Pidana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00200" y="5298176"/>
            <a:ext cx="7416698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21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2007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Pemberantasan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Tindak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379078" y="5298176"/>
            <a:ext cx="7415765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PP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43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2017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tentang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Pelaksanaan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Bagi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379078" y="6759321"/>
            <a:ext cx="7413603" cy="1310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PP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35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2020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Jo.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PP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2018 tentang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Pemberian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Kompensasi,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 Bantuan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Saksi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dan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8180070" cy="10413997"/>
          </a:xfrm>
          <a:custGeom>
            <a:avLst/>
            <a:gdLst/>
            <a:ahLst/>
            <a:cxnLst/>
            <a:rect l="l" t="t" r="r" b="b"/>
            <a:pathLst>
              <a:path w="8180070" h="10413997">
                <a:moveTo>
                  <a:pt x="0" y="0"/>
                </a:moveTo>
                <a:lnTo>
                  <a:pt x="8180070" y="0"/>
                </a:lnTo>
                <a:lnTo>
                  <a:pt x="818007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159753" y="-63503"/>
            <a:ext cx="10191750" cy="10128256"/>
          </a:xfrm>
          <a:custGeom>
            <a:avLst/>
            <a:gdLst/>
            <a:ahLst/>
            <a:cxnLst/>
            <a:rect l="l" t="t" r="r" b="b"/>
            <a:pathLst>
              <a:path w="10191750" h="10128256">
                <a:moveTo>
                  <a:pt x="0" y="0"/>
                </a:moveTo>
                <a:lnTo>
                  <a:pt x="10191750" y="0"/>
                </a:lnTo>
                <a:lnTo>
                  <a:pt x="10191750" y="10128256"/>
                </a:lnTo>
                <a:lnTo>
                  <a:pt x="0" y="10128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2960" y="343271"/>
            <a:ext cx="4902851" cy="88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DEFINISI</a:t>
            </a:r>
            <a:r>
              <a:rPr lang="en-US" sz="4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RESTITUSI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6302" y="4157348"/>
            <a:ext cx="1071658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Merujuk LPSK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6302" y="9011603"/>
            <a:ext cx="1251356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Terorisme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6302" y="7438768"/>
            <a:ext cx="2370953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Perlindungan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Anak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302" y="5865495"/>
            <a:ext cx="2467908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Perdagangan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Orang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53259" y="4109723"/>
            <a:ext cx="1339024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Keputusan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8680" y="1640462"/>
            <a:ext cx="1819523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Tindak Pidana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302" y="2584447"/>
            <a:ext cx="2927509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Pelanggaran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HAM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 Berat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52341" y="1640462"/>
            <a:ext cx="2708272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Undang-Undang / PP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79516" y="2584447"/>
            <a:ext cx="3040275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PP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Nomor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2002 Pasal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angka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79516" y="7303389"/>
            <a:ext cx="3197019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PP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Nomor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43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2017 Pasal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angka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79516" y="4157348"/>
            <a:ext cx="3246244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Nomor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31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2014 Pasal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angka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279516" y="5682615"/>
            <a:ext cx="3274743" cy="80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Nomor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21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2007 Pasal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angka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279516" y="8876348"/>
            <a:ext cx="3274743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Nomor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15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2003 Pasal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36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ayat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(3)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94697" y="7486393"/>
            <a:ext cx="7559097" cy="75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putusan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berkekuatan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tetap materiil/imateriil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diderita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ahli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warisnya.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086458" y="7438768"/>
            <a:ext cx="516712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873852" y="7438768"/>
            <a:ext cx="1087517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4697" y="9011603"/>
            <a:ext cx="9628680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diberikan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oleh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ahli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warisnya.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67398" y="1640462"/>
            <a:ext cx="2145697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Definisi Restitusi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94697" y="2218687"/>
            <a:ext cx="9738427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diberikan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keluarganya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oleh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pelaku 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pihak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ketiga,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dapat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berupa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pengembalian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harta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milik,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pembayaran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 kerugian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untuk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kehilangan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penderitaan,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penggantian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biaya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untuk tindakan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tertentu.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394697" y="4157348"/>
            <a:ext cx="9736922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diberikan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Keluarganya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oleh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pelaku 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pihak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Ketiga.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394697" y="5547360"/>
            <a:ext cx="9739417" cy="1120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Pembayaran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dibebankan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berdasarkan putusan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berkekuatan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tetap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atas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materiil dan/atau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imateriil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diderita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ahli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warisnya.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394697" y="7072370"/>
            <a:ext cx="9737255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Pembayaran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ganti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dibebankan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pelaku</a:t>
            </a:r>
            <a:r>
              <a:rPr lang="en-US" sz="24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2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berdasarkan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393193"/>
            <a:ext cx="4254503" cy="3614423"/>
          </a:xfrm>
          <a:custGeom>
            <a:avLst/>
            <a:gdLst/>
            <a:ahLst/>
            <a:cxnLst/>
            <a:rect l="l" t="t" r="r" b="b"/>
            <a:pathLst>
              <a:path w="4254503" h="3614423">
                <a:moveTo>
                  <a:pt x="0" y="0"/>
                </a:moveTo>
                <a:lnTo>
                  <a:pt x="4254503" y="0"/>
                </a:lnTo>
                <a:lnTo>
                  <a:pt x="4254503" y="3614423"/>
                </a:lnTo>
                <a:lnTo>
                  <a:pt x="0" y="3614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068567" y="1393193"/>
            <a:ext cx="4254503" cy="3614423"/>
          </a:xfrm>
          <a:custGeom>
            <a:avLst/>
            <a:gdLst/>
            <a:ahLst/>
            <a:cxnLst/>
            <a:rect l="l" t="t" r="r" b="b"/>
            <a:pathLst>
              <a:path w="4254503" h="3614423">
                <a:moveTo>
                  <a:pt x="0" y="0"/>
                </a:moveTo>
                <a:lnTo>
                  <a:pt x="4254503" y="0"/>
                </a:lnTo>
                <a:lnTo>
                  <a:pt x="4254503" y="3614423"/>
                </a:lnTo>
                <a:lnTo>
                  <a:pt x="0" y="3614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476737" y="1393193"/>
            <a:ext cx="4254503" cy="3614423"/>
          </a:xfrm>
          <a:custGeom>
            <a:avLst/>
            <a:gdLst/>
            <a:ahLst/>
            <a:cxnLst/>
            <a:rect l="l" t="t" r="r" b="b"/>
            <a:pathLst>
              <a:path w="4254503" h="3614423">
                <a:moveTo>
                  <a:pt x="0" y="0"/>
                </a:moveTo>
                <a:lnTo>
                  <a:pt x="4254503" y="0"/>
                </a:lnTo>
                <a:lnTo>
                  <a:pt x="4254503" y="3614423"/>
                </a:lnTo>
                <a:lnTo>
                  <a:pt x="0" y="3614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829033" y="3662677"/>
            <a:ext cx="4254503" cy="3653790"/>
          </a:xfrm>
          <a:custGeom>
            <a:avLst/>
            <a:gdLst/>
            <a:ahLst/>
            <a:cxnLst/>
            <a:rect l="l" t="t" r="r" b="b"/>
            <a:pathLst>
              <a:path w="4254503" h="3653790">
                <a:moveTo>
                  <a:pt x="0" y="0"/>
                </a:moveTo>
                <a:lnTo>
                  <a:pt x="4254503" y="0"/>
                </a:lnTo>
                <a:lnTo>
                  <a:pt x="4254503" y="3653790"/>
                </a:lnTo>
                <a:lnTo>
                  <a:pt x="0" y="36537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61673" y="5142233"/>
            <a:ext cx="4254503" cy="4729477"/>
          </a:xfrm>
          <a:custGeom>
            <a:avLst/>
            <a:gdLst/>
            <a:ahLst/>
            <a:cxnLst/>
            <a:rect l="l" t="t" r="r" b="b"/>
            <a:pathLst>
              <a:path w="4254503" h="4729477">
                <a:moveTo>
                  <a:pt x="0" y="0"/>
                </a:moveTo>
                <a:lnTo>
                  <a:pt x="4254503" y="0"/>
                </a:lnTo>
                <a:lnTo>
                  <a:pt x="4254503" y="4729477"/>
                </a:lnTo>
                <a:lnTo>
                  <a:pt x="0" y="47294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068567" y="5142233"/>
            <a:ext cx="4254503" cy="3614423"/>
          </a:xfrm>
          <a:custGeom>
            <a:avLst/>
            <a:gdLst/>
            <a:ahLst/>
            <a:cxnLst/>
            <a:rect l="l" t="t" r="r" b="b"/>
            <a:pathLst>
              <a:path w="4254503" h="3614423">
                <a:moveTo>
                  <a:pt x="0" y="0"/>
                </a:moveTo>
                <a:lnTo>
                  <a:pt x="4254503" y="0"/>
                </a:lnTo>
                <a:lnTo>
                  <a:pt x="4254503" y="3614423"/>
                </a:lnTo>
                <a:lnTo>
                  <a:pt x="0" y="3614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604523" y="1371600"/>
            <a:ext cx="4324093" cy="3684013"/>
            <a:chOff x="0" y="0"/>
            <a:chExt cx="5765457" cy="49120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765419" cy="4911979"/>
            </a:xfrm>
            <a:custGeom>
              <a:avLst/>
              <a:gdLst/>
              <a:ahLst/>
              <a:cxnLst/>
              <a:rect l="l" t="t" r="r" b="b"/>
              <a:pathLst>
                <a:path w="5765419" h="4911979">
                  <a:moveTo>
                    <a:pt x="5655691" y="121920"/>
                  </a:moveTo>
                  <a:lnTo>
                    <a:pt x="5655691" y="4754880"/>
                  </a:lnTo>
                  <a:lnTo>
                    <a:pt x="169291" y="475488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4911979"/>
                  </a:lnTo>
                  <a:lnTo>
                    <a:pt x="5765419" y="4911979"/>
                  </a:lnTo>
                  <a:lnTo>
                    <a:pt x="5765419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11417" y="1371600"/>
            <a:ext cx="4324093" cy="3684013"/>
            <a:chOff x="0" y="0"/>
            <a:chExt cx="5765457" cy="491201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765419" cy="4911979"/>
            </a:xfrm>
            <a:custGeom>
              <a:avLst/>
              <a:gdLst/>
              <a:ahLst/>
              <a:cxnLst/>
              <a:rect l="l" t="t" r="r" b="b"/>
              <a:pathLst>
                <a:path w="5765419" h="4911979">
                  <a:moveTo>
                    <a:pt x="5655691" y="121920"/>
                  </a:moveTo>
                  <a:lnTo>
                    <a:pt x="5655691" y="4754880"/>
                  </a:lnTo>
                  <a:lnTo>
                    <a:pt x="169291" y="475488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4911979"/>
                  </a:lnTo>
                  <a:lnTo>
                    <a:pt x="5765419" y="4911979"/>
                  </a:lnTo>
                  <a:lnTo>
                    <a:pt x="5765419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9587" y="1371600"/>
            <a:ext cx="4324093" cy="3684013"/>
            <a:chOff x="0" y="0"/>
            <a:chExt cx="5765457" cy="4912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765419" cy="4911979"/>
            </a:xfrm>
            <a:custGeom>
              <a:avLst/>
              <a:gdLst/>
              <a:ahLst/>
              <a:cxnLst/>
              <a:rect l="l" t="t" r="r" b="b"/>
              <a:pathLst>
                <a:path w="5765419" h="4911979">
                  <a:moveTo>
                    <a:pt x="5655691" y="121920"/>
                  </a:moveTo>
                  <a:lnTo>
                    <a:pt x="5655691" y="4754880"/>
                  </a:lnTo>
                  <a:lnTo>
                    <a:pt x="169291" y="475488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4911979"/>
                  </a:lnTo>
                  <a:lnTo>
                    <a:pt x="5765419" y="4911979"/>
                  </a:lnTo>
                  <a:lnTo>
                    <a:pt x="5765419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771883" y="3680460"/>
            <a:ext cx="4324093" cy="3684013"/>
            <a:chOff x="0" y="0"/>
            <a:chExt cx="5765457" cy="491201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765419" cy="4911979"/>
            </a:xfrm>
            <a:custGeom>
              <a:avLst/>
              <a:gdLst/>
              <a:ahLst/>
              <a:cxnLst/>
              <a:rect l="l" t="t" r="r" b="b"/>
              <a:pathLst>
                <a:path w="5765419" h="4911979">
                  <a:moveTo>
                    <a:pt x="5655691" y="121920"/>
                  </a:moveTo>
                  <a:lnTo>
                    <a:pt x="5655691" y="4754880"/>
                  </a:lnTo>
                  <a:lnTo>
                    <a:pt x="169291" y="475488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4911979"/>
                  </a:lnTo>
                  <a:lnTo>
                    <a:pt x="5765419" y="4911979"/>
                  </a:lnTo>
                  <a:lnTo>
                    <a:pt x="5765419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4523" y="5120640"/>
            <a:ext cx="4324093" cy="4799076"/>
            <a:chOff x="0" y="0"/>
            <a:chExt cx="5765457" cy="639876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65419" cy="6398768"/>
            </a:xfrm>
            <a:custGeom>
              <a:avLst/>
              <a:gdLst/>
              <a:ahLst/>
              <a:cxnLst/>
              <a:rect l="l" t="t" r="r" b="b"/>
              <a:pathLst>
                <a:path w="5765419" h="6398768">
                  <a:moveTo>
                    <a:pt x="5655691" y="121920"/>
                  </a:moveTo>
                  <a:lnTo>
                    <a:pt x="5655691" y="6241669"/>
                  </a:lnTo>
                  <a:lnTo>
                    <a:pt x="169291" y="6241669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6398768"/>
                  </a:lnTo>
                  <a:lnTo>
                    <a:pt x="5765419" y="6398768"/>
                  </a:lnTo>
                  <a:lnTo>
                    <a:pt x="5765419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011417" y="5120640"/>
            <a:ext cx="4324093" cy="3684013"/>
            <a:chOff x="0" y="0"/>
            <a:chExt cx="5765457" cy="491201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765419" cy="4911979"/>
            </a:xfrm>
            <a:custGeom>
              <a:avLst/>
              <a:gdLst/>
              <a:ahLst/>
              <a:cxnLst/>
              <a:rect l="l" t="t" r="r" b="b"/>
              <a:pathLst>
                <a:path w="5765419" h="4911979">
                  <a:moveTo>
                    <a:pt x="5655691" y="121920"/>
                  </a:moveTo>
                  <a:lnTo>
                    <a:pt x="5655691" y="4754880"/>
                  </a:lnTo>
                  <a:lnTo>
                    <a:pt x="169291" y="475488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4911979"/>
                  </a:lnTo>
                  <a:lnTo>
                    <a:pt x="5765419" y="4911979"/>
                  </a:lnTo>
                  <a:lnTo>
                    <a:pt x="5765419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9587" y="5120640"/>
            <a:ext cx="4324093" cy="3684013"/>
            <a:chOff x="0" y="0"/>
            <a:chExt cx="5765457" cy="491201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765419" cy="4911979"/>
            </a:xfrm>
            <a:custGeom>
              <a:avLst/>
              <a:gdLst/>
              <a:ahLst/>
              <a:cxnLst/>
              <a:rect l="l" t="t" r="r" b="b"/>
              <a:pathLst>
                <a:path w="5765419" h="4911979">
                  <a:moveTo>
                    <a:pt x="5655691" y="121920"/>
                  </a:moveTo>
                  <a:lnTo>
                    <a:pt x="5655691" y="4754880"/>
                  </a:lnTo>
                  <a:lnTo>
                    <a:pt x="169291" y="475488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4911979"/>
                  </a:lnTo>
                  <a:lnTo>
                    <a:pt x="5765419" y="4911979"/>
                  </a:lnTo>
                  <a:lnTo>
                    <a:pt x="5765419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Freeform 24"/>
          <p:cNvSpPr/>
          <p:nvPr/>
        </p:nvSpPr>
        <p:spPr>
          <a:xfrm>
            <a:off x="9476737" y="5142233"/>
            <a:ext cx="4254503" cy="3614423"/>
          </a:xfrm>
          <a:custGeom>
            <a:avLst/>
            <a:gdLst/>
            <a:ahLst/>
            <a:cxnLst/>
            <a:rect l="l" t="t" r="r" b="b"/>
            <a:pathLst>
              <a:path w="4254503" h="3614423">
                <a:moveTo>
                  <a:pt x="0" y="0"/>
                </a:moveTo>
                <a:lnTo>
                  <a:pt x="4254503" y="0"/>
                </a:lnTo>
                <a:lnTo>
                  <a:pt x="4254503" y="3614423"/>
                </a:lnTo>
                <a:lnTo>
                  <a:pt x="0" y="3614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822960" y="251831"/>
            <a:ext cx="9862404" cy="88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KOMPONEN PERHITUNGAN RESTITUSI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151883" y="1403099"/>
            <a:ext cx="40986" cy="261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53002" y="5259067"/>
            <a:ext cx="683171" cy="261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 TPPO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328472" y="5472170"/>
            <a:ext cx="41062" cy="26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39542" y="1538221"/>
            <a:ext cx="2752106" cy="446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 Tindak Pidana Kekerasan Seksual (UU No.12 Th. 2022)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386827" y="5180962"/>
            <a:ext cx="1651606" cy="446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 PengadilanHAM (PP No. 3 Tahun2002)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920740" y="1431674"/>
            <a:ext cx="2602306" cy="65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 Perlindungan Saksi dan Korban (UU No.31Th.2014/</a:t>
            </a:r>
          </a:p>
          <a:p>
            <a:pPr algn="ctr">
              <a:lnSpc>
                <a:spcPts val="167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PP No7Th.2018)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680316" y="5365747"/>
            <a:ext cx="1925793" cy="261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PerMANO. 1 Tahun2022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771889" y="1509646"/>
            <a:ext cx="1739751" cy="261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UUPerlindunganAnak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087356" y="1723006"/>
            <a:ext cx="3092301" cy="261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(UUNo.35Th.2014/ PP No. 43 Th. 2017)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769084" y="3801742"/>
            <a:ext cx="2236175" cy="446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3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 PemberantasanTerorisme (PP 35 Tahun2020)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18210" y="2145516"/>
            <a:ext cx="1449762" cy="416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0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Komponen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 (Pasal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30):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18210" y="2620623"/>
            <a:ext cx="189681" cy="778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8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58567" y="2773023"/>
            <a:ext cx="958825" cy="416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ganti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/penghasilan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783080" y="2744448"/>
            <a:ext cx="678456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568321" y="2744448"/>
            <a:ext cx="359083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atas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039494" y="2744448"/>
            <a:ext cx="830609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kehilangan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58567" y="2773023"/>
            <a:ext cx="3473539" cy="1881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7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kekayaan</a:t>
            </a:r>
          </a:p>
          <a:p>
            <a:pPr algn="l" rtl="1">
              <a:lnSpc>
                <a:spcPts val="1647"/>
              </a:lnSpc>
            </a:pPr>
            <a:endParaRPr lang="en-US" sz="1399" spc="-18">
              <a:solidFill>
                <a:srgbClr val="000000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l">
              <a:lnSpc>
                <a:spcPts val="1650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akibat penderitaan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berkaitan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langsung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sebagai akibat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TPKS</a:t>
            </a:r>
          </a:p>
          <a:p>
            <a:pPr algn="l">
              <a:lnSpc>
                <a:spcPts val="1650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penggantain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biaya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perawatan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medis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 atau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psikologis gantikerugianataskerugianlainyangdiderita korban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sebagai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akibat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TPKS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58567" y="3161976"/>
            <a:ext cx="413871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ganti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816103" y="3161976"/>
            <a:ext cx="678942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634358" y="3161976"/>
            <a:ext cx="412052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189351" y="3161976"/>
            <a:ext cx="879872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ditimbulkan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18210" y="3666087"/>
            <a:ext cx="189519" cy="77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0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15667" y="5849474"/>
            <a:ext cx="3820858" cy="1253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Komponen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</a:t>
            </a:r>
          </a:p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Pasal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48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ayat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2)</a:t>
            </a:r>
          </a:p>
          <a:p>
            <a:pPr algn="l" rtl="1">
              <a:lnSpc>
                <a:spcPts val="1645"/>
              </a:lnSpc>
            </a:pPr>
            <a:endParaRPr lang="en-US" sz="1399" spc="-18">
              <a:solidFill>
                <a:srgbClr val="000000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kehilangan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kekayaan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penghasilan;</a:t>
            </a:r>
          </a:p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penderitaan;</a:t>
            </a:r>
          </a:p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biaya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untuk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tindakan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perawatan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medis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18260" y="7075789"/>
            <a:ext cx="1547432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psikologis;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18210" y="7283939"/>
            <a:ext cx="3819173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lain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diderita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sebagai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88393" y="7493613"/>
            <a:ext cx="2037483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akibat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perdagangan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orang.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18210" y="7703039"/>
            <a:ext cx="1889941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Penjelasan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lain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: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915667" y="7940278"/>
            <a:ext cx="210245" cy="104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50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ii.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iii.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  <a:p>
            <a:pPr algn="just" rtl="1">
              <a:lnSpc>
                <a:spcPts val="1650"/>
              </a:lnSpc>
            </a:pPr>
            <a:endParaRPr lang="en-US" sz="1399" spc="-18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just">
              <a:lnSpc>
                <a:spcPts val="1650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iv.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318260" y="7940278"/>
            <a:ext cx="1834601" cy="417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kehilanganhartamilik; biayatransportasidasar;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318260" y="8330803"/>
            <a:ext cx="470078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biaya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892303" y="8330803"/>
            <a:ext cx="844572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pengacara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2833754" y="8330803"/>
            <a:ext cx="378123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3317624" y="8330803"/>
            <a:ext cx="468801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biaya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3891534" y="8330803"/>
            <a:ext cx="309029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lain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308091" y="8330803"/>
            <a:ext cx="361807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318260" y="8539077"/>
            <a:ext cx="2962008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berhubungan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proses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hukum;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318260" y="8777202"/>
            <a:ext cx="830428" cy="41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kehilangan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pelaku.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311784" y="8748627"/>
            <a:ext cx="919477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penghasilan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392548" y="8748627"/>
            <a:ext cx="412585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977897" y="8748627"/>
            <a:ext cx="698583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dijanjikan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5326123" y="5895194"/>
            <a:ext cx="1376572" cy="41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Komponen</a:t>
            </a:r>
          </a:p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(Pasal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angka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5)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: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5326123" y="6522701"/>
            <a:ext cx="189519" cy="83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  <a:p>
            <a:pPr algn="just" rtl="1">
              <a:lnSpc>
                <a:spcPts val="1639"/>
              </a:lnSpc>
            </a:pPr>
            <a:endParaRPr lang="en-US" sz="1399" spc="-18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just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666489" y="6522701"/>
            <a:ext cx="3472272" cy="83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pengembalianhartamilik.</a:t>
            </a:r>
          </a:p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pembayarangantikerugianuntukkehilangan atau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penderitaan. penggantianbiayauntuktindakantertentu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5326123" y="2145516"/>
            <a:ext cx="1449629" cy="416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0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Komponen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 (Pasal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PP)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: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5326123" y="2773023"/>
            <a:ext cx="189519" cy="836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  <a:p>
            <a:pPr algn="just" rtl="1">
              <a:lnSpc>
                <a:spcPts val="1639"/>
              </a:lnSpc>
            </a:pPr>
            <a:endParaRPr lang="en-US" sz="1399" spc="-18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just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666489" y="2744448"/>
            <a:ext cx="2154536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gantikerugianataskekayaan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5666489" y="2981182"/>
            <a:ext cx="3471596" cy="836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3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ganti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  <a:p>
            <a:pPr algn="l">
              <a:lnSpc>
                <a:spcPts val="1643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akibat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tindak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pidana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: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</a:p>
          <a:p>
            <a:pPr algn="l">
              <a:lnSpc>
                <a:spcPts val="1643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penggantain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biaya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perawatan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medis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 atau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psikologis.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6194803" y="2952607"/>
            <a:ext cx="678456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983473" y="2952607"/>
            <a:ext cx="359083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atas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7457189" y="2952607"/>
            <a:ext cx="937612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penderitaan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8498462" y="2952607"/>
            <a:ext cx="583606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sebagai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9733531" y="5895194"/>
            <a:ext cx="1376963" cy="41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Komponen</a:t>
            </a:r>
          </a:p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(Pasal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angka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5)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: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9733531" y="6522701"/>
            <a:ext cx="189519" cy="83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  <a:p>
            <a:pPr algn="just" rtl="1">
              <a:lnSpc>
                <a:spcPts val="1639"/>
              </a:lnSpc>
            </a:pPr>
            <a:endParaRPr lang="en-US" sz="1399" spc="-18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just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073897" y="6522701"/>
            <a:ext cx="3472786" cy="83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pengembalianhartamilik.</a:t>
            </a:r>
          </a:p>
          <a:p>
            <a:pPr algn="l">
              <a:lnSpc>
                <a:spcPts val="164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pembayarangantikerugianuntukkehilangan atau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penderitaan. penggantianbiayauntuktindakantertentu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9733531" y="2145516"/>
            <a:ext cx="1449896" cy="416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0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Komponen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 (Pasal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7A)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: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9733531" y="2620623"/>
            <a:ext cx="189681" cy="778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85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0073897" y="2744448"/>
            <a:ext cx="413671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ganti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0710167" y="2744448"/>
            <a:ext cx="678456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1607165" y="2744448"/>
            <a:ext cx="359083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atas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2188828" y="2744448"/>
            <a:ext cx="752446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kekayaan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0073897" y="2773023"/>
            <a:ext cx="3472396" cy="146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7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</a:p>
          <a:p>
            <a:pPr algn="l" rtl="1">
              <a:lnSpc>
                <a:spcPts val="1647"/>
              </a:lnSpc>
            </a:pPr>
            <a:endParaRPr lang="en-US" sz="1399" spc="-18">
              <a:solidFill>
                <a:srgbClr val="000000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l">
              <a:lnSpc>
                <a:spcPts val="1650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akibat penderitaan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berkaitan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langsung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sebagai akibat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tindak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pidana;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</a:p>
          <a:p>
            <a:pPr algn="l">
              <a:lnSpc>
                <a:spcPts val="1650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penggantian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biaya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perawatan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medis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 atau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psikologis.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0073897" y="2952607"/>
            <a:ext cx="917458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penghasilan;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0073897" y="3161976"/>
            <a:ext cx="413871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ganti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0631548" y="3161976"/>
            <a:ext cx="678942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kerugian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1449688" y="3161976"/>
            <a:ext cx="412052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2004672" y="3161976"/>
            <a:ext cx="879872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ditimbulkan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9733531" y="3789912"/>
            <a:ext cx="159725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3993873" y="4409037"/>
            <a:ext cx="2033568" cy="104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Komponen</a:t>
            </a:r>
          </a:p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(Pasal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18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G)</a:t>
            </a:r>
          </a:p>
          <a:p>
            <a:pPr algn="l" rtl="1">
              <a:lnSpc>
                <a:spcPts val="1639"/>
              </a:lnSpc>
            </a:pPr>
            <a:endParaRPr lang="en-US" sz="1399" spc="-18">
              <a:solidFill>
                <a:srgbClr val="000000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luka;</a:t>
            </a:r>
          </a:p>
          <a:p>
            <a:pPr algn="l">
              <a:lnSpc>
                <a:spcPts val="163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meninggal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dunia;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3993873" y="5425373"/>
            <a:ext cx="109738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c.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13993873" y="5635476"/>
            <a:ext cx="2698966" cy="23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d.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hilang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rusaknya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harta</a:t>
            </a:r>
            <a:r>
              <a:rPr lang="en-US" sz="1399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399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benda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14219939" y="5425373"/>
            <a:ext cx="3453041" cy="237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hilangnya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penghasilan/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pendapatan;</a:t>
            </a:r>
            <a:r>
              <a:rPr lang="en-US" sz="1402" spc="-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1402" spc="-18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dan/atau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2041522" y="5472170"/>
            <a:ext cx="1564443" cy="26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(UU No. 21 Th. 2007)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2216153"/>
            <a:ext cx="3174997" cy="2425703"/>
          </a:xfrm>
          <a:custGeom>
            <a:avLst/>
            <a:gdLst/>
            <a:ahLst/>
            <a:cxnLst/>
            <a:rect l="l" t="t" r="r" b="b"/>
            <a:pathLst>
              <a:path w="3174997" h="2425703">
                <a:moveTo>
                  <a:pt x="0" y="0"/>
                </a:moveTo>
                <a:lnTo>
                  <a:pt x="3174997" y="0"/>
                </a:lnTo>
                <a:lnTo>
                  <a:pt x="3174997" y="2425703"/>
                </a:lnTo>
                <a:lnTo>
                  <a:pt x="0" y="2425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61673" y="5233673"/>
            <a:ext cx="17330423" cy="4437383"/>
          </a:xfrm>
          <a:custGeom>
            <a:avLst/>
            <a:gdLst/>
            <a:ahLst/>
            <a:cxnLst/>
            <a:rect l="l" t="t" r="r" b="b"/>
            <a:pathLst>
              <a:path w="17330423" h="4437383">
                <a:moveTo>
                  <a:pt x="0" y="0"/>
                </a:moveTo>
                <a:lnTo>
                  <a:pt x="17330423" y="0"/>
                </a:lnTo>
                <a:lnTo>
                  <a:pt x="17330423" y="4437383"/>
                </a:lnTo>
                <a:lnTo>
                  <a:pt x="0" y="44373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118610" y="2216153"/>
            <a:ext cx="3174997" cy="2425703"/>
          </a:xfrm>
          <a:custGeom>
            <a:avLst/>
            <a:gdLst/>
            <a:ahLst/>
            <a:cxnLst/>
            <a:rect l="l" t="t" r="r" b="b"/>
            <a:pathLst>
              <a:path w="3174997" h="2425703">
                <a:moveTo>
                  <a:pt x="0" y="0"/>
                </a:moveTo>
                <a:lnTo>
                  <a:pt x="3174997" y="0"/>
                </a:lnTo>
                <a:lnTo>
                  <a:pt x="3174997" y="2425703"/>
                </a:lnTo>
                <a:lnTo>
                  <a:pt x="0" y="2425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575547" y="2216153"/>
            <a:ext cx="3174997" cy="2425703"/>
          </a:xfrm>
          <a:custGeom>
            <a:avLst/>
            <a:gdLst/>
            <a:ahLst/>
            <a:cxnLst/>
            <a:rect l="l" t="t" r="r" b="b"/>
            <a:pathLst>
              <a:path w="3174997" h="2425703">
                <a:moveTo>
                  <a:pt x="0" y="0"/>
                </a:moveTo>
                <a:lnTo>
                  <a:pt x="3174997" y="0"/>
                </a:lnTo>
                <a:lnTo>
                  <a:pt x="3174997" y="2425703"/>
                </a:lnTo>
                <a:lnTo>
                  <a:pt x="0" y="2425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2493" y="2216153"/>
            <a:ext cx="3174997" cy="2425703"/>
          </a:xfrm>
          <a:custGeom>
            <a:avLst/>
            <a:gdLst/>
            <a:ahLst/>
            <a:cxnLst/>
            <a:rect l="l" t="t" r="r" b="b"/>
            <a:pathLst>
              <a:path w="3174997" h="2425703">
                <a:moveTo>
                  <a:pt x="0" y="0"/>
                </a:moveTo>
                <a:lnTo>
                  <a:pt x="3174997" y="0"/>
                </a:lnTo>
                <a:lnTo>
                  <a:pt x="3174997" y="2425703"/>
                </a:lnTo>
                <a:lnTo>
                  <a:pt x="0" y="2425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604523" y="2194560"/>
            <a:ext cx="3244596" cy="2495293"/>
            <a:chOff x="0" y="0"/>
            <a:chExt cx="4326128" cy="33270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26128" cy="3327019"/>
            </a:xfrm>
            <a:custGeom>
              <a:avLst/>
              <a:gdLst/>
              <a:ahLst/>
              <a:cxnLst/>
              <a:rect l="l" t="t" r="r" b="b"/>
              <a:pathLst>
                <a:path w="4326128" h="3327019">
                  <a:moveTo>
                    <a:pt x="4216400" y="121920"/>
                  </a:moveTo>
                  <a:lnTo>
                    <a:pt x="4216400" y="3169920"/>
                  </a:lnTo>
                  <a:lnTo>
                    <a:pt x="169291" y="31699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3327019"/>
                  </a:lnTo>
                  <a:lnTo>
                    <a:pt x="4326128" y="3327019"/>
                  </a:lnTo>
                  <a:lnTo>
                    <a:pt x="4326128" y="0"/>
                  </a:lnTo>
                  <a:close/>
                </a:path>
              </a:pathLst>
            </a:custGeom>
            <a:blipFill>
              <a:blip r:embed="rId9"/>
              <a:stretch>
                <a:fillRect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4523" y="5212080"/>
            <a:ext cx="17400013" cy="4506973"/>
            <a:chOff x="0" y="0"/>
            <a:chExt cx="23200017" cy="60092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199979" cy="6009259"/>
            </a:xfrm>
            <a:custGeom>
              <a:avLst/>
              <a:gdLst/>
              <a:ahLst/>
              <a:cxnLst/>
              <a:rect l="l" t="t" r="r" b="b"/>
              <a:pathLst>
                <a:path w="23199979" h="6009259">
                  <a:moveTo>
                    <a:pt x="23090251" y="121920"/>
                  </a:moveTo>
                  <a:lnTo>
                    <a:pt x="23090251" y="5852160"/>
                  </a:lnTo>
                  <a:lnTo>
                    <a:pt x="169291" y="585216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6009259"/>
                  </a:lnTo>
                  <a:lnTo>
                    <a:pt x="23199979" y="6009259"/>
                  </a:lnTo>
                  <a:lnTo>
                    <a:pt x="23199979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061460" y="2194560"/>
            <a:ext cx="3244596" cy="2495293"/>
            <a:chOff x="0" y="0"/>
            <a:chExt cx="4326128" cy="33270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326128" cy="3327019"/>
            </a:xfrm>
            <a:custGeom>
              <a:avLst/>
              <a:gdLst/>
              <a:ahLst/>
              <a:cxnLst/>
              <a:rect l="l" t="t" r="r" b="b"/>
              <a:pathLst>
                <a:path w="4326128" h="3327019">
                  <a:moveTo>
                    <a:pt x="4216400" y="121920"/>
                  </a:moveTo>
                  <a:lnTo>
                    <a:pt x="4216400" y="3169920"/>
                  </a:lnTo>
                  <a:lnTo>
                    <a:pt x="169291" y="31699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3327019"/>
                  </a:lnTo>
                  <a:lnTo>
                    <a:pt x="4326128" y="3327019"/>
                  </a:lnTo>
                  <a:lnTo>
                    <a:pt x="4326128" y="0"/>
                  </a:lnTo>
                  <a:close/>
                </a:path>
              </a:pathLst>
            </a:custGeom>
            <a:blipFill>
              <a:blip r:embed="rId9"/>
              <a:stretch>
                <a:fillRect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18397" y="2194560"/>
            <a:ext cx="3244596" cy="2495293"/>
            <a:chOff x="0" y="0"/>
            <a:chExt cx="4326128" cy="332705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326128" cy="3327019"/>
            </a:xfrm>
            <a:custGeom>
              <a:avLst/>
              <a:gdLst/>
              <a:ahLst/>
              <a:cxnLst/>
              <a:rect l="l" t="t" r="r" b="b"/>
              <a:pathLst>
                <a:path w="4326128" h="3327019">
                  <a:moveTo>
                    <a:pt x="4216400" y="121920"/>
                  </a:moveTo>
                  <a:lnTo>
                    <a:pt x="4216400" y="3169920"/>
                  </a:lnTo>
                  <a:lnTo>
                    <a:pt x="169291" y="31699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3327019"/>
                  </a:lnTo>
                  <a:lnTo>
                    <a:pt x="4326128" y="3327019"/>
                  </a:lnTo>
                  <a:lnTo>
                    <a:pt x="4326128" y="0"/>
                  </a:lnTo>
                  <a:close/>
                </a:path>
              </a:pathLst>
            </a:custGeom>
            <a:blipFill>
              <a:blip r:embed="rId9"/>
              <a:stretch>
                <a:fillRect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975343" y="2194560"/>
            <a:ext cx="3244596" cy="2495293"/>
            <a:chOff x="0" y="0"/>
            <a:chExt cx="4326128" cy="332705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26128" cy="3327019"/>
            </a:xfrm>
            <a:custGeom>
              <a:avLst/>
              <a:gdLst/>
              <a:ahLst/>
              <a:cxnLst/>
              <a:rect l="l" t="t" r="r" b="b"/>
              <a:pathLst>
                <a:path w="4326128" h="3327019">
                  <a:moveTo>
                    <a:pt x="4216400" y="121920"/>
                  </a:moveTo>
                  <a:lnTo>
                    <a:pt x="4216400" y="3169920"/>
                  </a:lnTo>
                  <a:lnTo>
                    <a:pt x="169291" y="31699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3327019"/>
                  </a:lnTo>
                  <a:lnTo>
                    <a:pt x="4326128" y="3327019"/>
                  </a:lnTo>
                  <a:lnTo>
                    <a:pt x="4326128" y="0"/>
                  </a:lnTo>
                  <a:close/>
                </a:path>
              </a:pathLst>
            </a:custGeom>
            <a:blipFill>
              <a:blip r:embed="rId9"/>
              <a:stretch>
                <a:fillRect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432280" y="2194560"/>
            <a:ext cx="3244596" cy="2495293"/>
            <a:chOff x="0" y="0"/>
            <a:chExt cx="4326128" cy="332705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326128" cy="3327019"/>
            </a:xfrm>
            <a:custGeom>
              <a:avLst/>
              <a:gdLst/>
              <a:ahLst/>
              <a:cxnLst/>
              <a:rect l="l" t="t" r="r" b="b"/>
              <a:pathLst>
                <a:path w="4326128" h="3327019">
                  <a:moveTo>
                    <a:pt x="4216400" y="121920"/>
                  </a:moveTo>
                  <a:lnTo>
                    <a:pt x="4216400" y="3169920"/>
                  </a:lnTo>
                  <a:lnTo>
                    <a:pt x="169291" y="31699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3327019"/>
                  </a:lnTo>
                  <a:lnTo>
                    <a:pt x="4326128" y="3327019"/>
                  </a:lnTo>
                  <a:lnTo>
                    <a:pt x="4326128" y="0"/>
                  </a:lnTo>
                  <a:close/>
                </a:path>
              </a:pathLst>
            </a:custGeom>
            <a:blipFill>
              <a:blip r:embed="rId9"/>
              <a:stretch>
                <a:fillRect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4188457" y="2286000"/>
            <a:ext cx="3035303" cy="457200"/>
          </a:xfrm>
          <a:custGeom>
            <a:avLst/>
            <a:gdLst/>
            <a:ahLst/>
            <a:cxnLst/>
            <a:rect l="l" t="t" r="r" b="b"/>
            <a:pathLst>
              <a:path w="3035303" h="457200">
                <a:moveTo>
                  <a:pt x="0" y="0"/>
                </a:moveTo>
                <a:lnTo>
                  <a:pt x="3035303" y="0"/>
                </a:lnTo>
                <a:lnTo>
                  <a:pt x="3035303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7645403" y="2286000"/>
            <a:ext cx="3035303" cy="457200"/>
          </a:xfrm>
          <a:custGeom>
            <a:avLst/>
            <a:gdLst/>
            <a:ahLst/>
            <a:cxnLst/>
            <a:rect l="l" t="t" r="r" b="b"/>
            <a:pathLst>
              <a:path w="3035303" h="457200">
                <a:moveTo>
                  <a:pt x="0" y="0"/>
                </a:moveTo>
                <a:lnTo>
                  <a:pt x="3035303" y="0"/>
                </a:lnTo>
                <a:lnTo>
                  <a:pt x="3035303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1094720" y="2296163"/>
            <a:ext cx="3035303" cy="457200"/>
          </a:xfrm>
          <a:custGeom>
            <a:avLst/>
            <a:gdLst/>
            <a:ahLst/>
            <a:cxnLst/>
            <a:rect l="l" t="t" r="r" b="b"/>
            <a:pathLst>
              <a:path w="3035303" h="457200">
                <a:moveTo>
                  <a:pt x="0" y="0"/>
                </a:moveTo>
                <a:lnTo>
                  <a:pt x="3035303" y="0"/>
                </a:lnTo>
                <a:lnTo>
                  <a:pt x="3035303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4489430" y="2216153"/>
            <a:ext cx="3174997" cy="2425703"/>
          </a:xfrm>
          <a:custGeom>
            <a:avLst/>
            <a:gdLst/>
            <a:ahLst/>
            <a:cxnLst/>
            <a:rect l="l" t="t" r="r" b="b"/>
            <a:pathLst>
              <a:path w="3174997" h="2425703">
                <a:moveTo>
                  <a:pt x="0" y="0"/>
                </a:moveTo>
                <a:lnTo>
                  <a:pt x="3174997" y="0"/>
                </a:lnTo>
                <a:lnTo>
                  <a:pt x="3174997" y="2425703"/>
                </a:lnTo>
                <a:lnTo>
                  <a:pt x="0" y="2425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822960" y="251831"/>
            <a:ext cx="9344806" cy="161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SUBJEK PENGAJUAN PERMOHONAN RESTITUSI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54091" y="2358647"/>
            <a:ext cx="105080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160645" y="2358647"/>
            <a:ext cx="105080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827253" y="2393947"/>
            <a:ext cx="105080" cy="29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3618" y="3457575"/>
            <a:ext cx="2580951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Korban secara Langsung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05840" y="6932552"/>
            <a:ext cx="4080510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Jika Korban Anak, dapat diwakili oleh: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299066" y="3457575"/>
            <a:ext cx="1783509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Melalui Penyidik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325225" y="3491227"/>
            <a:ext cx="2658675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Melalui Penuntut Umum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850113" y="3298441"/>
            <a:ext cx="2510228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Diajukan kepada ketua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05840" y="5712209"/>
            <a:ext cx="16976474" cy="75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Pengajuan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permohonan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diajukan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kepada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Ketua/Kepala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Pengadilan,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dibuat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tertulis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dalam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bahasa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Indonesia,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ditandatangani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oleh Pemohon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kuasanya.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933318" y="7709525"/>
            <a:ext cx="1092613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Orang Tua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616578" y="7709525"/>
            <a:ext cx="481193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Wali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777602" y="7709525"/>
            <a:ext cx="933593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Keluarga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292583" y="7709525"/>
            <a:ext cx="2707138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Ahli Waris atau Kuasanya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469867" y="3603107"/>
            <a:ext cx="1188587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pengadilan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302227" y="7709525"/>
            <a:ext cx="1429579" cy="36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Diwakili LPSK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891659" y="3415398"/>
            <a:ext cx="1661912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Melalui LPSK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385691" y="2367905"/>
            <a:ext cx="105251" cy="291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3"/>
              </a:lnSpc>
            </a:pPr>
            <a:r>
              <a:rPr lang="en-US" sz="16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55839" y="2367905"/>
            <a:ext cx="105251" cy="291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3"/>
              </a:lnSpc>
            </a:pPr>
            <a:r>
              <a:rPr lang="en-US" sz="16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269723" y="2367905"/>
            <a:ext cx="105251" cy="291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3"/>
              </a:lnSpc>
            </a:pPr>
            <a:r>
              <a:rPr lang="en-US" sz="16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576073"/>
            <a:ext cx="7912103" cy="8369303"/>
          </a:xfrm>
          <a:custGeom>
            <a:avLst/>
            <a:gdLst/>
            <a:ahLst/>
            <a:cxnLst/>
            <a:rect l="l" t="t" r="r" b="b"/>
            <a:pathLst>
              <a:path w="7912103" h="8369303">
                <a:moveTo>
                  <a:pt x="0" y="0"/>
                </a:moveTo>
                <a:lnTo>
                  <a:pt x="7912103" y="0"/>
                </a:lnTo>
                <a:lnTo>
                  <a:pt x="7912103" y="8369303"/>
                </a:lnTo>
                <a:lnTo>
                  <a:pt x="0" y="8369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604523" y="1554480"/>
            <a:ext cx="17491453" cy="8438893"/>
            <a:chOff x="0" y="0"/>
            <a:chExt cx="23321937" cy="112518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321899" cy="11251819"/>
            </a:xfrm>
            <a:custGeom>
              <a:avLst/>
              <a:gdLst/>
              <a:ahLst/>
              <a:cxnLst/>
              <a:rect l="l" t="t" r="r" b="b"/>
              <a:pathLst>
                <a:path w="23321899" h="11251819">
                  <a:moveTo>
                    <a:pt x="0" y="0"/>
                  </a:moveTo>
                  <a:lnTo>
                    <a:pt x="23321899" y="0"/>
                  </a:lnTo>
                  <a:lnTo>
                    <a:pt x="23321899" y="11251819"/>
                  </a:lnTo>
                  <a:lnTo>
                    <a:pt x="0" y="112518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9074153" y="1576073"/>
            <a:ext cx="9009383" cy="8369303"/>
          </a:xfrm>
          <a:custGeom>
            <a:avLst/>
            <a:gdLst/>
            <a:ahLst/>
            <a:cxnLst/>
            <a:rect l="l" t="t" r="r" b="b"/>
            <a:pathLst>
              <a:path w="9009383" h="8369303">
                <a:moveTo>
                  <a:pt x="0" y="0"/>
                </a:moveTo>
                <a:lnTo>
                  <a:pt x="9009383" y="0"/>
                </a:lnTo>
                <a:lnTo>
                  <a:pt x="9009383" y="8369303"/>
                </a:lnTo>
                <a:lnTo>
                  <a:pt x="0" y="8369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22960" y="114671"/>
            <a:ext cx="9351645" cy="88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MEKANISME PENGAJUAN RESTITUSI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5840" y="2283838"/>
            <a:ext cx="196205" cy="97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1. 2.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5840" y="3312795"/>
            <a:ext cx="3566703" cy="2387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3.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UraianTindakPidana</a:t>
            </a:r>
          </a:p>
          <a:p>
            <a:pPr algn="l">
              <a:lnSpc>
                <a:spcPts val="4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4.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Identitas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terdakwa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/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termohon 5.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Uraian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kerugian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derita 6.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Besaran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diajukan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86783" y="1719834"/>
            <a:ext cx="3326073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SYARAT PENGAJUAN RESTITUSI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1907" y="2283838"/>
            <a:ext cx="4549931" cy="97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Identitas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Pemohon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Identitas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Korban,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jika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pengajuan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343434"/>
                </a:solidFill>
                <a:latin typeface="Calibri (MS)"/>
                <a:ea typeface="Calibri (MS)"/>
                <a:cs typeface="Calibri (MS)"/>
                <a:sym typeface="Calibri (MS)"/>
              </a:rPr>
              <a:t>diwakilkan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500873" y="2389127"/>
            <a:ext cx="196205" cy="825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1. 2.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86869" y="1719834"/>
            <a:ext cx="2636920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DOKUMEN PENDUKUNG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43773" y="2389127"/>
            <a:ext cx="8055340" cy="1283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Fotokopi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Identitas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Pemohon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dan/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Karban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Surat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keterangan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hubungan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Keluarga,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ahli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waris,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wali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jika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permohonan diwakilkan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00873" y="3684908"/>
            <a:ext cx="8403260" cy="1358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Surat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kuasa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khusus,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jika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permohonan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Restitusi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diajukan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melalui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kuasa;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dan salinan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petikan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putusan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Pengadilan,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jika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perkaranya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telah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diputus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dan berkekuatan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hukum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tetap.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500873" y="5056508"/>
            <a:ext cx="8403650" cy="135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BuktikerugianmateriilyangdideritaolehPemohondan/atauKarbandibuat atau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disahkan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oleh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pejabat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berwenang,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berdasarkan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alat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bukti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lain yang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00873" y="6428356"/>
            <a:ext cx="8403517" cy="1816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5.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UraiankerugianimmateriilyangdideritaolehPemohondan/atauKorban</a:t>
            </a:r>
          </a:p>
          <a:p>
            <a:pPr algn="l">
              <a:lnSpc>
                <a:spcPts val="3601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Bukti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biaya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Karban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selama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perawatan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dan/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pengobatan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disahkan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oleh instansi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pihak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melakukan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perawatan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atau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pengobatan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atau berdasarkan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alat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bukti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lain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yang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sah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00873" y="8333737"/>
            <a:ext cx="6648126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7.</a:t>
            </a:r>
            <a:r>
              <a:rPr lang="en-US" sz="2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Fotokopisuratkematian,dalamhalKarbanmeninggaldunia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604523" y="1689097"/>
            <a:ext cx="8256013" cy="7981693"/>
            <a:chOff x="0" y="0"/>
            <a:chExt cx="11008017" cy="106422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007979" cy="10642219"/>
            </a:xfrm>
            <a:custGeom>
              <a:avLst/>
              <a:gdLst/>
              <a:ahLst/>
              <a:cxnLst/>
              <a:rect l="l" t="t" r="r" b="b"/>
              <a:pathLst>
                <a:path w="11007979" h="10642219">
                  <a:moveTo>
                    <a:pt x="10898251" y="121920"/>
                  </a:moveTo>
                  <a:lnTo>
                    <a:pt x="10898251" y="10485120"/>
                  </a:lnTo>
                  <a:lnTo>
                    <a:pt x="169291" y="104851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10642219"/>
                  </a:lnTo>
                  <a:lnTo>
                    <a:pt x="11007979" y="10642219"/>
                  </a:lnTo>
                  <a:lnTo>
                    <a:pt x="1100797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661673" y="1710690"/>
            <a:ext cx="8186423" cy="7912103"/>
          </a:xfrm>
          <a:custGeom>
            <a:avLst/>
            <a:gdLst/>
            <a:ahLst/>
            <a:cxnLst/>
            <a:rect l="l" t="t" r="r" b="b"/>
            <a:pathLst>
              <a:path w="8186423" h="7912103">
                <a:moveTo>
                  <a:pt x="0" y="0"/>
                </a:moveTo>
                <a:lnTo>
                  <a:pt x="8186423" y="0"/>
                </a:lnTo>
                <a:lnTo>
                  <a:pt x="818642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9108443" y="1737360"/>
            <a:ext cx="9078973" cy="7981693"/>
            <a:chOff x="0" y="0"/>
            <a:chExt cx="12105297" cy="106422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105259" cy="10642219"/>
            </a:xfrm>
            <a:custGeom>
              <a:avLst/>
              <a:gdLst/>
              <a:ahLst/>
              <a:cxnLst/>
              <a:rect l="l" t="t" r="r" b="b"/>
              <a:pathLst>
                <a:path w="12105259" h="10642219">
                  <a:moveTo>
                    <a:pt x="11995531" y="121920"/>
                  </a:moveTo>
                  <a:lnTo>
                    <a:pt x="11995531" y="10485120"/>
                  </a:lnTo>
                  <a:lnTo>
                    <a:pt x="169291" y="104851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10642219"/>
                  </a:lnTo>
                  <a:lnTo>
                    <a:pt x="12105259" y="10642219"/>
                  </a:lnTo>
                  <a:lnTo>
                    <a:pt x="12105259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9165593" y="1758953"/>
            <a:ext cx="9009383" cy="7912103"/>
          </a:xfrm>
          <a:custGeom>
            <a:avLst/>
            <a:gdLst/>
            <a:ahLst/>
            <a:cxnLst/>
            <a:rect l="l" t="t" r="r" b="b"/>
            <a:pathLst>
              <a:path w="9009383" h="7912103">
                <a:moveTo>
                  <a:pt x="0" y="0"/>
                </a:moveTo>
                <a:lnTo>
                  <a:pt x="9009383" y="0"/>
                </a:lnTo>
                <a:lnTo>
                  <a:pt x="900938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22960" y="114671"/>
            <a:ext cx="9351645" cy="88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MEKANISME PENGAJUAN RESTITUSI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81378" y="970531"/>
            <a:ext cx="8783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2960" y="970531"/>
            <a:ext cx="3925843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PerMA</a:t>
            </a: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10302" y="1948434"/>
            <a:ext cx="2131714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SEBELUM PUTUSAN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68631" y="1948434"/>
            <a:ext cx="2044922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SETELAH PUTUSAN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5840" y="2647693"/>
            <a:ext cx="7530989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Pengajuan sebelum pembacaan tuntutan (Pasal 8)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10398" y="2434333"/>
            <a:ext cx="8122206" cy="940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Pengajuan setelah putusan berkekuatan hukum tetap (Pasal</a:t>
            </a:r>
            <a:r>
              <a:rPr lang="en-US" sz="27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5840" y="3760765"/>
            <a:ext cx="7648480" cy="1597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Diajukan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berkas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kepada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Penuntut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Umum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sebelum berkas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perkara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dilimpahkan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Pengadilan,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paling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lambat sebelum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Penuntut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umum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membacakan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tuntutan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pidana.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10398" y="3715045"/>
            <a:ext cx="8487070" cy="214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Mekanisme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Penetapan: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Diajukan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berkas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 paling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lambat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90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sejak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pemohon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mengetahui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putusan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telah berkekuatan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hukum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tetap.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Upaya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hukum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banding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bersifat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final dan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mengikat.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758953"/>
            <a:ext cx="8186423" cy="7912103"/>
          </a:xfrm>
          <a:custGeom>
            <a:avLst/>
            <a:gdLst/>
            <a:ahLst/>
            <a:cxnLst/>
            <a:rect l="l" t="t" r="r" b="b"/>
            <a:pathLst>
              <a:path w="8186423" h="7912103">
                <a:moveTo>
                  <a:pt x="0" y="0"/>
                </a:moveTo>
                <a:lnTo>
                  <a:pt x="8186423" y="0"/>
                </a:lnTo>
                <a:lnTo>
                  <a:pt x="818642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604523" y="1737360"/>
            <a:ext cx="17582893" cy="7981693"/>
            <a:chOff x="0" y="0"/>
            <a:chExt cx="23443857" cy="106422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43819" cy="10642219"/>
            </a:xfrm>
            <a:custGeom>
              <a:avLst/>
              <a:gdLst/>
              <a:ahLst/>
              <a:cxnLst/>
              <a:rect l="l" t="t" r="r" b="b"/>
              <a:pathLst>
                <a:path w="23443819" h="10642219">
                  <a:moveTo>
                    <a:pt x="0" y="0"/>
                  </a:moveTo>
                  <a:lnTo>
                    <a:pt x="23443819" y="0"/>
                  </a:lnTo>
                  <a:lnTo>
                    <a:pt x="23443819" y="10642219"/>
                  </a:lnTo>
                  <a:lnTo>
                    <a:pt x="0" y="10642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9165593" y="1758953"/>
            <a:ext cx="9009383" cy="7912103"/>
          </a:xfrm>
          <a:custGeom>
            <a:avLst/>
            <a:gdLst/>
            <a:ahLst/>
            <a:cxnLst/>
            <a:rect l="l" t="t" r="r" b="b"/>
            <a:pathLst>
              <a:path w="9009383" h="7912103">
                <a:moveTo>
                  <a:pt x="0" y="0"/>
                </a:moveTo>
                <a:lnTo>
                  <a:pt x="9009383" y="0"/>
                </a:lnTo>
                <a:lnTo>
                  <a:pt x="900938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22960" y="114671"/>
            <a:ext cx="9351645" cy="88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MEKANISME PENGAJUAN RESTITUSI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0640" y="970531"/>
            <a:ext cx="8783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2960" y="970531"/>
            <a:ext cx="4096445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Nomor</a:t>
            </a: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31</a:t>
            </a: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2014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10302" y="1948434"/>
            <a:ext cx="2131714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SEBELUM PUTUSAN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68631" y="1948434"/>
            <a:ext cx="2044922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SETELAH PUTUSAN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5840" y="2799836"/>
            <a:ext cx="7647965" cy="94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3"/>
              </a:lnSpc>
            </a:pP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Pengajuan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sebelum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pembacaan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tuntutan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(Pasal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7a ayat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10398" y="2799836"/>
            <a:ext cx="8485784" cy="94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3"/>
              </a:lnSpc>
            </a:pP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Pengajuan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setelah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pembacaan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tuntutan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(Pasal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7a</a:t>
            </a:r>
            <a:r>
              <a:rPr lang="en-US" sz="28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ayat 5)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96013" y="4109114"/>
            <a:ext cx="142542" cy="1059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17"/>
              </a:lnSpc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▪ ▪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91590" y="4337980"/>
            <a:ext cx="5216395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mengajukan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permohonan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LPSK.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91590" y="5340391"/>
            <a:ext cx="7357481" cy="2146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Kuasa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Hukumnya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dilengkapi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dokumen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–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dokumen yang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dibutuhkan.</a:t>
            </a:r>
          </a:p>
          <a:p>
            <a:pPr algn="l">
              <a:lnSpc>
                <a:spcPts val="4320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Berkas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diajukan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Penuntut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Umum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untuk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dimuat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dalam tuntutannya.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6013" y="6399305"/>
            <a:ext cx="142389" cy="41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00562" y="6238389"/>
            <a:ext cx="142389" cy="41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96148" y="6372006"/>
            <a:ext cx="6173619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Berkas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diajukan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melalui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Penetapan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00562" y="4592088"/>
            <a:ext cx="142389" cy="41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796148" y="4725705"/>
            <a:ext cx="8194205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LPSK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melakukan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pendalaman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atas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permohonan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Pemohon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96148" y="5274345"/>
            <a:ext cx="1403385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melakukan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457308" y="5274345"/>
            <a:ext cx="1751276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penghitungan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459206" y="5274345"/>
            <a:ext cx="873309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jumlah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600939" y="5274345"/>
            <a:ext cx="1095594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besaran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959833" y="5274345"/>
            <a:ext cx="714127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untuk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944337" y="5274345"/>
            <a:ext cx="905018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91590" y="4886315"/>
            <a:ext cx="3509143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Dapat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dilakukan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oleh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Diri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924168" y="4886315"/>
            <a:ext cx="924287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Sendiri,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022591" y="4886315"/>
            <a:ext cx="2531412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Keluarga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dan/atau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796148" y="5822690"/>
            <a:ext cx="4157996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berdasarkan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dokumen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ada.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758953"/>
            <a:ext cx="8186423" cy="7912103"/>
          </a:xfrm>
          <a:custGeom>
            <a:avLst/>
            <a:gdLst/>
            <a:ahLst/>
            <a:cxnLst/>
            <a:rect l="l" t="t" r="r" b="b"/>
            <a:pathLst>
              <a:path w="8186423" h="7912103">
                <a:moveTo>
                  <a:pt x="0" y="0"/>
                </a:moveTo>
                <a:lnTo>
                  <a:pt x="8186423" y="0"/>
                </a:lnTo>
                <a:lnTo>
                  <a:pt x="818642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604523" y="1737360"/>
            <a:ext cx="17582893" cy="7981693"/>
            <a:chOff x="0" y="0"/>
            <a:chExt cx="23443857" cy="106422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43819" cy="10642219"/>
            </a:xfrm>
            <a:custGeom>
              <a:avLst/>
              <a:gdLst/>
              <a:ahLst/>
              <a:cxnLst/>
              <a:rect l="l" t="t" r="r" b="b"/>
              <a:pathLst>
                <a:path w="23443819" h="10642219">
                  <a:moveTo>
                    <a:pt x="0" y="0"/>
                  </a:moveTo>
                  <a:lnTo>
                    <a:pt x="23443819" y="0"/>
                  </a:lnTo>
                  <a:lnTo>
                    <a:pt x="23443819" y="10642219"/>
                  </a:lnTo>
                  <a:lnTo>
                    <a:pt x="0" y="10642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9165593" y="1758953"/>
            <a:ext cx="9009383" cy="7912103"/>
          </a:xfrm>
          <a:custGeom>
            <a:avLst/>
            <a:gdLst/>
            <a:ahLst/>
            <a:cxnLst/>
            <a:rect l="l" t="t" r="r" b="b"/>
            <a:pathLst>
              <a:path w="9009383" h="7912103">
                <a:moveTo>
                  <a:pt x="0" y="0"/>
                </a:moveTo>
                <a:lnTo>
                  <a:pt x="9009383" y="0"/>
                </a:lnTo>
                <a:lnTo>
                  <a:pt x="900938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22960" y="114671"/>
            <a:ext cx="9351645" cy="88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MEKANISME PENGAJUAN RESTITUSI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0654" y="1001649"/>
            <a:ext cx="81972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3000" y="3409950"/>
            <a:ext cx="481060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27)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960" y="1001649"/>
            <a:ext cx="7855982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PP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Nomor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2018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Jo.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PP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Nomor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35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99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2020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31909" y="2982582"/>
            <a:ext cx="82048" cy="51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3"/>
              </a:lnSpc>
            </a:pP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93278" y="3409950"/>
            <a:ext cx="1934499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(Pasal 28-30)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10302" y="1948434"/>
            <a:ext cx="2131714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SEBELUM PUTUSAN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68631" y="1948434"/>
            <a:ext cx="2044922" cy="3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SETELAH PUTUSAN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43000" y="2982582"/>
            <a:ext cx="7234942" cy="51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3"/>
              </a:lnSpc>
            </a:pP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Pengajuan sebelum pembacaan tuntutan (Pasal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93278" y="2982582"/>
            <a:ext cx="8121482" cy="51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3"/>
              </a:lnSpc>
            </a:pPr>
            <a:r>
              <a:rPr lang="en-US" sz="2802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Pengajuansetelah putusan berkekuatan hukum tetap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6013" y="4523975"/>
            <a:ext cx="142542" cy="41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91590" y="4657715"/>
            <a:ext cx="601904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LPSK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28850" y="4657715"/>
            <a:ext cx="1867319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menyampaikan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04617" y="4657715"/>
            <a:ext cx="1533696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mohonan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256401" y="4657715"/>
            <a:ext cx="987190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tersebut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572375" y="4657715"/>
            <a:ext cx="951395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beser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070468" y="7262231"/>
            <a:ext cx="7358339" cy="1851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01"/>
              </a:lnSpc>
            </a:pP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kepada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pelaku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tindak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pidana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dan/atau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pihak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ketiga. Pengadilan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memeriksa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memuruts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permohonan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</a:p>
          <a:p>
            <a:pPr algn="just">
              <a:lnSpc>
                <a:spcPts val="6000"/>
              </a:lnSpc>
            </a:pP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sesuai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dengen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ketentuan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Perundang-Undangan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(PERMA</a:t>
            </a:r>
          </a:p>
          <a:p>
            <a:pPr algn="just">
              <a:lnSpc>
                <a:spcPts val="2640"/>
              </a:lnSpc>
            </a:pP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1/2022)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70468" y="4772015"/>
            <a:ext cx="7359406" cy="2146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4"/>
              </a:lnSpc>
            </a:pP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pertimbangannya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kepada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berwenang. Salinan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surat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pengantar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penyampaian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permohonan beserta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keputusan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pertimbangan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disampaikan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oleh LPSK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kepada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Korban,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Keluarga,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atau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kuasanya,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74882" y="5282975"/>
            <a:ext cx="142389" cy="41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4A452A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91590" y="5111791"/>
            <a:ext cx="7359034" cy="1597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keputusan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pertimbangannya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kepada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penuntut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umum. Penuntut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umum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mencantumkan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permohonan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beserta Keputusan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LPSK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pertimbangannya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dalam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tuntutannya.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96013" y="5622065"/>
            <a:ext cx="142389" cy="41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070468" y="4319054"/>
            <a:ext cx="7357329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LPSK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menyampaikan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permohonan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beserta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keputusan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4A452A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874882" y="7477916"/>
            <a:ext cx="142389" cy="41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4A452A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874882" y="4185437"/>
            <a:ext cx="142389" cy="41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4A452A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758953"/>
            <a:ext cx="5626103" cy="7912103"/>
          </a:xfrm>
          <a:custGeom>
            <a:avLst/>
            <a:gdLst/>
            <a:ahLst/>
            <a:cxnLst/>
            <a:rect l="l" t="t" r="r" b="b"/>
            <a:pathLst>
              <a:path w="5626103" h="7912103">
                <a:moveTo>
                  <a:pt x="0" y="0"/>
                </a:moveTo>
                <a:lnTo>
                  <a:pt x="5626103" y="0"/>
                </a:lnTo>
                <a:lnTo>
                  <a:pt x="562610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422393" y="1758953"/>
            <a:ext cx="5626103" cy="7912103"/>
          </a:xfrm>
          <a:custGeom>
            <a:avLst/>
            <a:gdLst/>
            <a:ahLst/>
            <a:cxnLst/>
            <a:rect l="l" t="t" r="r" b="b"/>
            <a:pathLst>
              <a:path w="5626103" h="7912103">
                <a:moveTo>
                  <a:pt x="0" y="0"/>
                </a:moveTo>
                <a:lnTo>
                  <a:pt x="5626103" y="0"/>
                </a:lnTo>
                <a:lnTo>
                  <a:pt x="562610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183113" y="1758953"/>
            <a:ext cx="5626103" cy="7912103"/>
          </a:xfrm>
          <a:custGeom>
            <a:avLst/>
            <a:gdLst/>
            <a:ahLst/>
            <a:cxnLst/>
            <a:rect l="l" t="t" r="r" b="b"/>
            <a:pathLst>
              <a:path w="5626103" h="7912103">
                <a:moveTo>
                  <a:pt x="0" y="0"/>
                </a:moveTo>
                <a:lnTo>
                  <a:pt x="5626103" y="0"/>
                </a:lnTo>
                <a:lnTo>
                  <a:pt x="562610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604523" y="1737360"/>
            <a:ext cx="5695693" cy="7981693"/>
            <a:chOff x="0" y="0"/>
            <a:chExt cx="7594257" cy="106422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94219" cy="10642219"/>
            </a:xfrm>
            <a:custGeom>
              <a:avLst/>
              <a:gdLst/>
              <a:ahLst/>
              <a:cxnLst/>
              <a:rect l="l" t="t" r="r" b="b"/>
              <a:pathLst>
                <a:path w="7594219" h="10642219">
                  <a:moveTo>
                    <a:pt x="7484491" y="121920"/>
                  </a:moveTo>
                  <a:lnTo>
                    <a:pt x="7484491" y="10485120"/>
                  </a:lnTo>
                  <a:lnTo>
                    <a:pt x="169291" y="104851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10642219"/>
                  </a:lnTo>
                  <a:lnTo>
                    <a:pt x="7594219" y="10642219"/>
                  </a:lnTo>
                  <a:lnTo>
                    <a:pt x="7594219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65243" y="1737360"/>
            <a:ext cx="5695693" cy="7981693"/>
            <a:chOff x="0" y="0"/>
            <a:chExt cx="7594257" cy="106422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594219" cy="10642219"/>
            </a:xfrm>
            <a:custGeom>
              <a:avLst/>
              <a:gdLst/>
              <a:ahLst/>
              <a:cxnLst/>
              <a:rect l="l" t="t" r="r" b="b"/>
              <a:pathLst>
                <a:path w="7594219" h="10642219">
                  <a:moveTo>
                    <a:pt x="7484491" y="121920"/>
                  </a:moveTo>
                  <a:lnTo>
                    <a:pt x="7484491" y="10485120"/>
                  </a:lnTo>
                  <a:lnTo>
                    <a:pt x="169291" y="104851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10642219"/>
                  </a:lnTo>
                  <a:lnTo>
                    <a:pt x="7594219" y="10642219"/>
                  </a:lnTo>
                  <a:lnTo>
                    <a:pt x="7594219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25963" y="1737360"/>
            <a:ext cx="5695693" cy="7981693"/>
            <a:chOff x="0" y="0"/>
            <a:chExt cx="7594257" cy="1064225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594219" cy="10642219"/>
            </a:xfrm>
            <a:custGeom>
              <a:avLst/>
              <a:gdLst/>
              <a:ahLst/>
              <a:cxnLst/>
              <a:rect l="l" t="t" r="r" b="b"/>
              <a:pathLst>
                <a:path w="7594219" h="10642219">
                  <a:moveTo>
                    <a:pt x="7484491" y="121920"/>
                  </a:moveTo>
                  <a:lnTo>
                    <a:pt x="7484491" y="10485120"/>
                  </a:lnTo>
                  <a:lnTo>
                    <a:pt x="169291" y="104851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10642219"/>
                  </a:lnTo>
                  <a:lnTo>
                    <a:pt x="7594219" y="10642219"/>
                  </a:lnTo>
                  <a:lnTo>
                    <a:pt x="7594219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22960" y="114671"/>
            <a:ext cx="9352045" cy="88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MEKANISME PENGAJUAN RESTITUSI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4323" y="1046102"/>
            <a:ext cx="70266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2960" y="1046102"/>
            <a:ext cx="3701215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UUNo.12Tahun2022 (TPKS)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21868" y="1823342"/>
            <a:ext cx="2555872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SEBELUM PUTUSAN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982969" y="1823342"/>
            <a:ext cx="2555872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SEBELUM PUTUSAN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794991" y="1823342"/>
            <a:ext cx="2452040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SETELAH PUTUSAN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0120" y="2647693"/>
            <a:ext cx="3677536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Penitipan Uang Restitusi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721097" y="2434333"/>
            <a:ext cx="4337666" cy="940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Sita Harta Kekayaan Sebagai Jaminan</a:t>
            </a:r>
            <a:r>
              <a:rPr lang="en-US" sz="27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Restitusi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482579" y="2647693"/>
            <a:ext cx="4326426" cy="51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Lelang Sita Jaminan Restitusi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60120" y="7513996"/>
            <a:ext cx="5129451" cy="953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UU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TPKS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Pasal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31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ayat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(2)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|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PerMA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1 Tahun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2022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Pasal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7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0120" y="4126525"/>
            <a:ext cx="5130508" cy="269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Jika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Pelaku/Pihak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ketiga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membayar restitusi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sebelum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putusan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pengadilan, uang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dititipkan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Kepaniteraan Pengadilan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Negeri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tempat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perkara disita.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21097" y="7548286"/>
            <a:ext cx="2322319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UU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TPKS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Pasal</a:t>
            </a: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0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31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721097" y="4160815"/>
            <a:ext cx="5131318" cy="269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Penyidik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dapat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melakukan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penyitaan terhadap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harta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kekayaan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pelaku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Tindak Pidana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Kekerasan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Seksual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sebagai jaminan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izin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 negeri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setempat.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482579" y="4126525"/>
            <a:ext cx="5131699" cy="214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Jika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dalam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30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setelah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Putusan Pengadilan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berkekuatan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hukum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tetap, Pelaku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membayar,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Jaksa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melelang sita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jaminan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482579" y="8062331"/>
            <a:ext cx="2322100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UU</a:t>
            </a:r>
            <a:r>
              <a:rPr lang="en-US" sz="2402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2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TPKS</a:t>
            </a:r>
            <a:r>
              <a:rPr lang="en-US" sz="2402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2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Pasal</a:t>
            </a:r>
            <a:r>
              <a:rPr lang="en-US" sz="2402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  <a:r>
              <a:rPr lang="en-US" sz="2402" b="1" spc="-84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33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758953"/>
            <a:ext cx="5626103" cy="7912103"/>
          </a:xfrm>
          <a:custGeom>
            <a:avLst/>
            <a:gdLst/>
            <a:ahLst/>
            <a:cxnLst/>
            <a:rect l="l" t="t" r="r" b="b"/>
            <a:pathLst>
              <a:path w="5626103" h="7912103">
                <a:moveTo>
                  <a:pt x="0" y="0"/>
                </a:moveTo>
                <a:lnTo>
                  <a:pt x="5626103" y="0"/>
                </a:lnTo>
                <a:lnTo>
                  <a:pt x="562610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422393" y="1758953"/>
            <a:ext cx="5626103" cy="7912103"/>
          </a:xfrm>
          <a:custGeom>
            <a:avLst/>
            <a:gdLst/>
            <a:ahLst/>
            <a:cxnLst/>
            <a:rect l="l" t="t" r="r" b="b"/>
            <a:pathLst>
              <a:path w="5626103" h="7912103">
                <a:moveTo>
                  <a:pt x="0" y="0"/>
                </a:moveTo>
                <a:lnTo>
                  <a:pt x="5626103" y="0"/>
                </a:lnTo>
                <a:lnTo>
                  <a:pt x="562610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091673" y="1758953"/>
            <a:ext cx="5717543" cy="7912103"/>
          </a:xfrm>
          <a:custGeom>
            <a:avLst/>
            <a:gdLst/>
            <a:ahLst/>
            <a:cxnLst/>
            <a:rect l="l" t="t" r="r" b="b"/>
            <a:pathLst>
              <a:path w="5717543" h="7912103">
                <a:moveTo>
                  <a:pt x="0" y="0"/>
                </a:moveTo>
                <a:lnTo>
                  <a:pt x="5717543" y="0"/>
                </a:lnTo>
                <a:lnTo>
                  <a:pt x="5717543" y="7912103"/>
                </a:lnTo>
                <a:lnTo>
                  <a:pt x="0" y="79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604523" y="1737360"/>
            <a:ext cx="5695693" cy="7981693"/>
            <a:chOff x="0" y="0"/>
            <a:chExt cx="7594257" cy="106422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94219" cy="10642219"/>
            </a:xfrm>
            <a:custGeom>
              <a:avLst/>
              <a:gdLst/>
              <a:ahLst/>
              <a:cxnLst/>
              <a:rect l="l" t="t" r="r" b="b"/>
              <a:pathLst>
                <a:path w="7594219" h="10642219">
                  <a:moveTo>
                    <a:pt x="7484491" y="121920"/>
                  </a:moveTo>
                  <a:lnTo>
                    <a:pt x="7484491" y="10485120"/>
                  </a:lnTo>
                  <a:lnTo>
                    <a:pt x="169291" y="104851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10642219"/>
                  </a:lnTo>
                  <a:lnTo>
                    <a:pt x="7594219" y="10642219"/>
                  </a:lnTo>
                  <a:lnTo>
                    <a:pt x="7594219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65243" y="1737360"/>
            <a:ext cx="5695693" cy="7981693"/>
            <a:chOff x="0" y="0"/>
            <a:chExt cx="7594257" cy="106422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594219" cy="10642219"/>
            </a:xfrm>
            <a:custGeom>
              <a:avLst/>
              <a:gdLst/>
              <a:ahLst/>
              <a:cxnLst/>
              <a:rect l="l" t="t" r="r" b="b"/>
              <a:pathLst>
                <a:path w="7594219" h="10642219">
                  <a:moveTo>
                    <a:pt x="7484491" y="121920"/>
                  </a:moveTo>
                  <a:lnTo>
                    <a:pt x="7484491" y="10485120"/>
                  </a:lnTo>
                  <a:lnTo>
                    <a:pt x="169291" y="104851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10642219"/>
                  </a:lnTo>
                  <a:lnTo>
                    <a:pt x="7594219" y="10642219"/>
                  </a:lnTo>
                  <a:lnTo>
                    <a:pt x="7594219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25963" y="1737360"/>
            <a:ext cx="5695693" cy="7981693"/>
            <a:chOff x="0" y="0"/>
            <a:chExt cx="7594257" cy="1064225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594219" cy="10642219"/>
            </a:xfrm>
            <a:custGeom>
              <a:avLst/>
              <a:gdLst/>
              <a:ahLst/>
              <a:cxnLst/>
              <a:rect l="l" t="t" r="r" b="b"/>
              <a:pathLst>
                <a:path w="7594219" h="10642219">
                  <a:moveTo>
                    <a:pt x="7484491" y="121920"/>
                  </a:moveTo>
                  <a:lnTo>
                    <a:pt x="7484491" y="10485120"/>
                  </a:lnTo>
                  <a:lnTo>
                    <a:pt x="169291" y="10485120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10642219"/>
                  </a:lnTo>
                  <a:lnTo>
                    <a:pt x="7594219" y="10642219"/>
                  </a:lnTo>
                  <a:lnTo>
                    <a:pt x="7594219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22960" y="114671"/>
            <a:ext cx="6353575" cy="139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PEMBAYARANRESTITUSI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12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2022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(TPKS)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80612" y="8087992"/>
            <a:ext cx="2230993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 TPKS Pasal 32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23085" y="1914906"/>
            <a:ext cx="3368554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RESTITUSI DIKEMBALIKAN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27566" y="8087992"/>
            <a:ext cx="3075070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 TPKS Pasal 33 ayat 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38416" y="1914906"/>
            <a:ext cx="4278239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JUMLAH RESTITUSI TIDAK CUKUP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902690" y="8087992"/>
            <a:ext cx="2233784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164B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UU TPKS Pasal 35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370557" y="1914906"/>
            <a:ext cx="3316948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DANA BANTUAN KORBAN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60120" y="4126525"/>
            <a:ext cx="5129451" cy="214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Perkara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jadi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dituntut</a:t>
            </a:r>
          </a:p>
          <a:p>
            <a:pPr algn="l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Terpidana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diputus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bebas</a:t>
            </a:r>
          </a:p>
          <a:p>
            <a:pPr algn="l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Jumlah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selisih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lebih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besar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dari hasil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sita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harta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21097" y="6047146"/>
            <a:ext cx="4164740" cy="1048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kurang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bayar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kepada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 dengan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putusan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721097" y="3852329"/>
            <a:ext cx="5130870" cy="2146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pengganti,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pidana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pokoknya</a:t>
            </a:r>
          </a:p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Negara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memberikan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kompensasi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(dana bantuan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korban)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sejumlah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61045" y="3947579"/>
            <a:ext cx="717547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317355" y="3947579"/>
            <a:ext cx="1110205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melebihi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58475" y="3947579"/>
            <a:ext cx="1114254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ancaman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26778" y="6142396"/>
            <a:ext cx="739311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28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sesuai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482579" y="6142396"/>
            <a:ext cx="985542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negara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810869" y="6142396"/>
            <a:ext cx="824179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sesuai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980539" y="6142396"/>
            <a:ext cx="1021918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344519" y="6142396"/>
            <a:ext cx="1190730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ketentuan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482579" y="6691036"/>
            <a:ext cx="4064394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peraturan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perundang-undangan.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482579" y="3852329"/>
            <a:ext cx="5130508" cy="1597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filantropi,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Masyarakat,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individu, tanggung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jawab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sosial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lingkungan perusahaan,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sumber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lain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sah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721097" y="3398263"/>
            <a:ext cx="108928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091048" y="3398263"/>
            <a:ext cx="805434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Pelaku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42608" y="3398263"/>
            <a:ext cx="1276626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dikenakan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657712" y="3398263"/>
            <a:ext cx="976293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pidana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794368" y="3398263"/>
            <a:ext cx="975055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penjara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482579" y="5593070"/>
            <a:ext cx="478298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206479" y="5593070"/>
            <a:ext cx="2022834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mengikat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442949" y="5593070"/>
            <a:ext cx="710822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serta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6310353" y="5593070"/>
            <a:ext cx="1226525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anggaran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482579" y="3398263"/>
            <a:ext cx="5129232" cy="40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3"/>
              </a:lnSpc>
            </a:pP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Dana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Bantuan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diperoleh</a:t>
            </a:r>
            <a:r>
              <a:rPr lang="en-US" sz="2402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2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dari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1673" y="1941833"/>
            <a:ext cx="17330423" cy="3340103"/>
          </a:xfrm>
          <a:custGeom>
            <a:avLst/>
            <a:gdLst/>
            <a:ahLst/>
            <a:cxnLst/>
            <a:rect l="l" t="t" r="r" b="b"/>
            <a:pathLst>
              <a:path w="17330423" h="3340103">
                <a:moveTo>
                  <a:pt x="0" y="0"/>
                </a:moveTo>
                <a:lnTo>
                  <a:pt x="17330423" y="0"/>
                </a:lnTo>
                <a:lnTo>
                  <a:pt x="17330423" y="3340103"/>
                </a:lnTo>
                <a:lnTo>
                  <a:pt x="0" y="3340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604523" y="1920240"/>
            <a:ext cx="17400013" cy="6884413"/>
            <a:chOff x="0" y="0"/>
            <a:chExt cx="23200017" cy="917921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199979" cy="9179179"/>
            </a:xfrm>
            <a:custGeom>
              <a:avLst/>
              <a:gdLst/>
              <a:ahLst/>
              <a:cxnLst/>
              <a:rect l="l" t="t" r="r" b="b"/>
              <a:pathLst>
                <a:path w="23199979" h="9179179">
                  <a:moveTo>
                    <a:pt x="0" y="0"/>
                  </a:moveTo>
                  <a:lnTo>
                    <a:pt x="23199979" y="0"/>
                  </a:lnTo>
                  <a:lnTo>
                    <a:pt x="23199979" y="9179179"/>
                  </a:lnTo>
                  <a:lnTo>
                    <a:pt x="0" y="91791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661673" y="5416553"/>
            <a:ext cx="17330423" cy="3340103"/>
          </a:xfrm>
          <a:custGeom>
            <a:avLst/>
            <a:gdLst/>
            <a:ahLst/>
            <a:cxnLst/>
            <a:rect l="l" t="t" r="r" b="b"/>
            <a:pathLst>
              <a:path w="17330423" h="3340103">
                <a:moveTo>
                  <a:pt x="0" y="0"/>
                </a:moveTo>
                <a:lnTo>
                  <a:pt x="17330423" y="0"/>
                </a:lnTo>
                <a:lnTo>
                  <a:pt x="17330423" y="3340103"/>
                </a:lnTo>
                <a:lnTo>
                  <a:pt x="0" y="3340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22960" y="206111"/>
            <a:ext cx="10931195" cy="88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PEMBAYARAN RESTITUSI BAGI KORPORASI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4323" y="1229106"/>
            <a:ext cx="70266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2960" y="1229106"/>
            <a:ext cx="3701215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UU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No.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12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Tahun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2022</a:t>
            </a: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(TPKS)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10293" y="5573011"/>
            <a:ext cx="2278190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PASAL 33 ayat 8-9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20256" y="2097662"/>
            <a:ext cx="5522633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TERPIDANA KORPORASI —PASAL 33 ayat 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5840" y="2937548"/>
            <a:ext cx="9141304" cy="104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2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Harta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kekayaan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terpidana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disita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mencukupi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biaya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Restitusi, ancaman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pidana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pokoknya.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97138" y="3032798"/>
            <a:ext cx="5783370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terpidana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dikenai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pidana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penjara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pengganti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5840" y="6824386"/>
            <a:ext cx="16975284" cy="1048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Dilakukan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penutupan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sebagian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tempat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usaha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dan/atau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kegiatan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usaha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Korporasi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paling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lama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(satu)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tahun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memperhitungkan restitusi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yang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telah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dibayarkan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secara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proporsional.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896206" y="3032798"/>
            <a:ext cx="1787414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melebihi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604523" y="1737360"/>
            <a:ext cx="17400013" cy="5921759"/>
            <a:chOff x="0" y="0"/>
            <a:chExt cx="23200017" cy="78956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199979" cy="7895717"/>
            </a:xfrm>
            <a:custGeom>
              <a:avLst/>
              <a:gdLst/>
              <a:ahLst/>
              <a:cxnLst/>
              <a:rect l="l" t="t" r="r" b="b"/>
              <a:pathLst>
                <a:path w="23199979" h="7895717">
                  <a:moveTo>
                    <a:pt x="23090251" y="121920"/>
                  </a:moveTo>
                  <a:lnTo>
                    <a:pt x="23090251" y="7738491"/>
                  </a:lnTo>
                  <a:lnTo>
                    <a:pt x="169291" y="7738491"/>
                  </a:lnTo>
                  <a:lnTo>
                    <a:pt x="169291" y="121920"/>
                  </a:lnTo>
                  <a:close/>
                  <a:moveTo>
                    <a:pt x="0" y="0"/>
                  </a:moveTo>
                  <a:lnTo>
                    <a:pt x="0" y="7895717"/>
                  </a:lnTo>
                  <a:lnTo>
                    <a:pt x="23199979" y="7895717"/>
                  </a:lnTo>
                  <a:lnTo>
                    <a:pt x="2319997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661673" y="1758953"/>
            <a:ext cx="17330423" cy="5852160"/>
          </a:xfrm>
          <a:custGeom>
            <a:avLst/>
            <a:gdLst/>
            <a:ahLst/>
            <a:cxnLst/>
            <a:rect l="l" t="t" r="r" b="b"/>
            <a:pathLst>
              <a:path w="17330423" h="5852160">
                <a:moveTo>
                  <a:pt x="0" y="0"/>
                </a:moveTo>
                <a:lnTo>
                  <a:pt x="17330423" y="0"/>
                </a:lnTo>
                <a:lnTo>
                  <a:pt x="17330423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2960" y="305171"/>
            <a:ext cx="6353575" cy="120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7"/>
              </a:lnSpc>
            </a:pPr>
            <a:r>
              <a:rPr lang="en-US" sz="48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PEMBAYARAN RESTITUSI</a:t>
            </a:r>
          </a:p>
          <a:p>
            <a:pPr algn="l">
              <a:lnSpc>
                <a:spcPts val="6000"/>
              </a:lnSpc>
            </a:pPr>
            <a:r>
              <a:rPr lang="en-US" sz="2400">
                <a:solidFill>
                  <a:srgbClr val="164B82"/>
                </a:solidFill>
                <a:latin typeface="Calibri (MS)"/>
                <a:ea typeface="Calibri (MS)"/>
                <a:cs typeface="Calibri (MS)"/>
                <a:sym typeface="Calibri (MS)"/>
              </a:rPr>
              <a:t>UU No. 21 Tahun 2007 (TPPO) —PASAL 50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65922" y="1836801"/>
            <a:ext cx="5229273" cy="581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Sita Harta Kekayaan Terpidana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5840" y="2425922"/>
            <a:ext cx="166126" cy="1880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39"/>
              </a:lnSpc>
            </a:pPr>
            <a:r>
              <a:rPr lang="en-US" sz="2799">
                <a:solidFill>
                  <a:srgbClr val="343434"/>
                </a:solidFill>
                <a:latin typeface="Arimo"/>
                <a:ea typeface="Arimo"/>
                <a:cs typeface="Arimo"/>
                <a:sym typeface="Arimo"/>
              </a:rPr>
              <a:t>▪ ▪ ▪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5840" y="5731735"/>
            <a:ext cx="166126" cy="494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43434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8740" y="5790781"/>
            <a:ext cx="16627240" cy="1218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Dalam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UU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Perlindungan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Saksi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Korban,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UU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Perlindungan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Anak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serta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UU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Pemberantasan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Terorisme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 mengatur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mengenai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Sita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Harta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Kekayaan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Terpidana.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8740" y="2589743"/>
            <a:ext cx="16625373" cy="3139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Terpidana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menjalankan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putusan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restitusi/melampaui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jangka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waktu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(dalam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jangka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waktu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14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hari).</a:t>
            </a:r>
          </a:p>
          <a:p>
            <a:pPr algn="l">
              <a:lnSpc>
                <a:spcPts val="5039"/>
              </a:lnSpc>
            </a:pP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memberikan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peringatan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waktu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14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hari.</a:t>
            </a:r>
          </a:p>
          <a:p>
            <a:pPr algn="l">
              <a:lnSpc>
                <a:spcPts val="5039"/>
              </a:lnSpc>
            </a:pP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Pengadilan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memerintahkan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penuntut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umum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untuk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menyita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harta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kekayaan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terpidana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melelang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harta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tersebut untuk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pembayaran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restitusi.</a:t>
            </a:r>
          </a:p>
          <a:p>
            <a:pPr algn="l">
              <a:lnSpc>
                <a:spcPts val="5039"/>
              </a:lnSpc>
            </a:pP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Jika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pelaku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tidak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mampu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membayar,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dikenai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kurungan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pengganti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maksimal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</a:t>
            </a:r>
            <a:r>
              <a:rPr lang="en-US" sz="2799" spc="-3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9" spc="-36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tahun.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5840" y="5090846"/>
            <a:ext cx="166268" cy="49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23"/>
              </a:lnSpc>
            </a:pPr>
            <a:r>
              <a:rPr lang="en-US" sz="2802">
                <a:solidFill>
                  <a:srgbClr val="343434"/>
                </a:solidFill>
                <a:latin typeface="Arimo"/>
                <a:ea typeface="Arimo"/>
                <a:cs typeface="Arimo"/>
                <a:sym typeface="Arimo"/>
              </a:rPr>
              <a:t>▪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5619750" cy="10413997"/>
          </a:xfrm>
          <a:custGeom>
            <a:avLst/>
            <a:gdLst/>
            <a:ahLst/>
            <a:cxnLst/>
            <a:rect l="l" t="t" r="r" b="b"/>
            <a:pathLst>
              <a:path w="5619750" h="10413997">
                <a:moveTo>
                  <a:pt x="0" y="0"/>
                </a:moveTo>
                <a:lnTo>
                  <a:pt x="5619750" y="0"/>
                </a:lnTo>
                <a:lnTo>
                  <a:pt x="5619750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22960" y="372523"/>
            <a:ext cx="6617446" cy="800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3"/>
              </a:lnSpc>
            </a:pPr>
            <a:r>
              <a:rPr lang="en-US" sz="4802" b="1" spc="-168">
                <a:solidFill>
                  <a:srgbClr val="343434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KUNCI SUKSES RESTITUSI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63955" y="2010070"/>
            <a:ext cx="329603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3955" y="3702091"/>
            <a:ext cx="329603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3955" y="5394112"/>
            <a:ext cx="329603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63955" y="7085619"/>
            <a:ext cx="329603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3955" y="8777640"/>
            <a:ext cx="329603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84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86257" y="7148236"/>
            <a:ext cx="5167093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Menerapkan kurungan pengganti Restitusi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86257" y="8840191"/>
            <a:ext cx="5524929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Kemampuan finansial dan kesadaran pelaku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86257" y="3764575"/>
            <a:ext cx="8476269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Penyidik melakukan BAP terhadap Penilai/Tenaga Ahli Restitusi LPSK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86257" y="5456215"/>
            <a:ext cx="8678666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Penilai/Tenaga Ahli Restitusi LPSK dihadirkan di persidangan oleh JPU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86257" y="2072678"/>
            <a:ext cx="11327730" cy="404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Sinergi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LPSK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Penyidik,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JPU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korban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(serta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pelaku);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P-21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dengan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penilai</a:t>
            </a:r>
            <a:r>
              <a:rPr lang="en-US" sz="2400" spc="-3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400" spc="-31">
                <a:solidFill>
                  <a:srgbClr val="34343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restitusi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7245353"/>
            <a:ext cx="5619750" cy="3105150"/>
          </a:xfrm>
          <a:custGeom>
            <a:avLst/>
            <a:gdLst/>
            <a:ahLst/>
            <a:cxnLst/>
            <a:rect l="l" t="t" r="r" b="b"/>
            <a:pathLst>
              <a:path w="5619750" h="3105150">
                <a:moveTo>
                  <a:pt x="0" y="0"/>
                </a:moveTo>
                <a:lnTo>
                  <a:pt x="5619750" y="0"/>
                </a:lnTo>
                <a:lnTo>
                  <a:pt x="5619750" y="3105150"/>
                </a:lnTo>
                <a:lnTo>
                  <a:pt x="0" y="3105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646153" y="-63503"/>
            <a:ext cx="4705350" cy="5619750"/>
          </a:xfrm>
          <a:custGeom>
            <a:avLst/>
            <a:gdLst/>
            <a:ahLst/>
            <a:cxnLst/>
            <a:rect l="l" t="t" r="r" b="b"/>
            <a:pathLst>
              <a:path w="4705350" h="5619750">
                <a:moveTo>
                  <a:pt x="0" y="0"/>
                </a:moveTo>
                <a:lnTo>
                  <a:pt x="4705350" y="0"/>
                </a:lnTo>
                <a:lnTo>
                  <a:pt x="4705350" y="5619750"/>
                </a:lnTo>
                <a:lnTo>
                  <a:pt x="0" y="5619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242030" y="257813"/>
            <a:ext cx="1588770" cy="1522733"/>
            <a:chOff x="0" y="0"/>
            <a:chExt cx="2118360" cy="2030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8360" cy="2030349"/>
            </a:xfrm>
            <a:custGeom>
              <a:avLst/>
              <a:gdLst/>
              <a:ahLst/>
              <a:cxnLst/>
              <a:rect l="l" t="t" r="r" b="b"/>
              <a:pathLst>
                <a:path w="2118360" h="2030349">
                  <a:moveTo>
                    <a:pt x="0" y="0"/>
                  </a:moveTo>
                  <a:lnTo>
                    <a:pt x="2118360" y="0"/>
                  </a:lnTo>
                  <a:lnTo>
                    <a:pt x="2118360" y="2030349"/>
                  </a:lnTo>
                  <a:lnTo>
                    <a:pt x="0" y="2030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301359" y="4222490"/>
            <a:ext cx="5800601" cy="167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603"/>
              </a:lnSpc>
            </a:pPr>
            <a:r>
              <a:rPr lang="en-US" sz="9002" b="1">
                <a:solidFill>
                  <a:srgbClr val="34343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09. Teknik dan Praktik Penerapan Penghitungan Ganti Kerugian, Rehabilitasi, dan Restitusi (1).pdf</dc:title>
  <cp:lastModifiedBy>hafiz kurniawan</cp:lastModifiedBy>
  <cp:revision>2</cp:revision>
  <dcterms:created xsi:type="dcterms:W3CDTF">2006-08-16T00:00:00Z</dcterms:created>
  <dcterms:modified xsi:type="dcterms:W3CDTF">2026-09-18T03:41:49Z</dcterms:modified>
  <dc:identifier>DAHQSGD6nv8</dc:identifier>
</cp:coreProperties>
</file>