
<file path=[Content_Types].xml><?xml version="1.0" encoding="utf-8"?>
<ns0:Types xmlns:ns0="http://schemas.openxmlformats.org/package/2006/content-types">
  <ns0:Default Extension="bin" ContentType="application/vnd.openxmlformats-officedocument.presentationml.printerSettings"/>
  <ns0:Default Extension="jpeg" ContentType="image/jpeg"/>
  <ns0:Default Extension="png" ContentType="image/png"/>
  <ns0:Default Extension="rels" ContentType="application/vnd.openxmlformats-package.relationships+xml"/>
  <ns0:Default Extension="xml" ContentType="application/xml"/>
  <ns0:Override PartName="/docProps/app.xml" ContentType="application/vnd.openxmlformats-officedocument.extended-properties+xml"/>
  <ns0:Override PartName="/docProps/core.xml" ContentType="application/vnd.openxmlformats-package.core-properties+xml"/>
  <ns0:Override PartName="/ppt/presProps.xml" ContentType="application/vnd.openxmlformats-officedocument.presentationml.presProps+xml"/>
  <ns0:Override PartName="/ppt/presentation.xml" ContentType="application/vnd.openxmlformats-officedocument.presentationml.presentation.main+xml"/>
  <ns0:Override PartName="/ppt/slideLayouts/slideLayout1.xml" ContentType="application/vnd.openxmlformats-officedocument.presentationml.slideLayout+xml"/>
  <ns0:Override PartName="/ppt/slideLayouts/slideLayout10.xml" ContentType="application/vnd.openxmlformats-officedocument.presentationml.slideLayout+xml"/>
  <ns0:Override PartName="/ppt/slideLayouts/slideLayout1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slideLayouts/slideLayout4.xml" ContentType="application/vnd.openxmlformats-officedocument.presentationml.slideLayout+xml"/>
  <ns0:Override PartName="/ppt/slideLayouts/slideLayout5.xml" ContentType="application/vnd.openxmlformats-officedocument.presentationml.slideLayout+xml"/>
  <ns0:Override PartName="/ppt/slideLayouts/slideLayout6.xml" ContentType="application/vnd.openxmlformats-officedocument.presentationml.slideLayout+xml"/>
  <ns0:Override PartName="/ppt/slideLayouts/slideLayout7.xml" ContentType="application/vnd.openxmlformats-officedocument.presentationml.slideLayout+xml"/>
  <ns0:Override PartName="/ppt/slideLayouts/slideLayout8.xml" ContentType="application/vnd.openxmlformats-officedocument.presentationml.slideLayout+xml"/>
  <ns0:Override PartName="/ppt/slideLayouts/slideLayout9.xml" ContentType="application/vnd.openxmlformats-officedocument.presentationml.slideLayout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slides/slide12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tableStyles.xml" ContentType="application/vnd.openxmlformats-officedocument.presentationml.tableStyles+xml"/>
  <ns0:Override PartName="/ppt/theme/theme1.xml" ContentType="application/vnd.openxmlformats-officedocument.theme+xml"/>
  <ns0:Override PartName="/ppt/viewProps.xml" ContentType="application/vnd.openxmlformats-officedocument.presentationml.viewProps+xml"/>
  <ns0:Default Extension="fntdata" ContentType="application/x-fontdata"/>
</ns0: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ns0:presentation xmlns:ns0="http://schemas.openxmlformats.org/presentationml/2006/main" xmlns:ns1="http://schemas.openxmlformats.org/officeDocument/2006/relationships" xmlns:ns2="http://schemas.openxmlformats.org/drawingml/2006/main" saveSubsetFonts="1" autoCompressPictures="0" embedTrueTypeFonts="1">
  <ns0:sldMasterIdLst>
    <ns0:sldMasterId id="2147483648" ns1:id="rId1"/>
  </ns0:sldMasterIdLst>
  <ns0:sldIdLst>
    <ns0:sldId id="256" ns1:id="rId7"/>
    <ns0:sldId id="257" ns1:id="rId8"/>
    <ns0:sldId id="258" ns1:id="rId9"/>
    <ns0:sldId id="259" ns1:id="rId10"/>
    <ns0:sldId id="260" ns1:id="rId11"/>
    <ns0:sldId id="261" ns1:id="rId12"/>
    <ns0:sldId id="262" ns1:id="rId13"/>
    <ns0:sldId id="263" ns1:id="rId14"/>
    <ns0:sldId id="264" ns1:id="rId15"/>
    <ns0:sldId id="265" ns1:id="rId16"/>
    <ns0:sldId id="266" ns1:id="rId17"/>
    <ns0:sldId id="267" ns1:id="rId18"/>
  </ns0:sldIdLst>
  <ns0:sldSz cx="12192000" cy="6858000" type="screen4x3"/>
  <ns0:notesSz cx="6858000" cy="9144000"/>
  <ns0:embeddedFontLst>
    <ns0:embeddedFont>
      <ns0:font typeface="Plus Jakarta Sans"/>
      <ns0:bold ns1:id="rIdFont19"/>
      <ns0:regular ns1:id="rIdFont20"/>
    </ns0:embeddedFont>
  </ns0:embeddedFontLst>
  <ns0:defaultTextStyle>
    <ns2:defPPr>
      <ns2:defRPr lang="en-US"/>
    </ns2:defPPr>
    <ns2:lvl1pPr marL="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1pPr>
    <ns2:lvl2pPr marL="457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2pPr>
    <ns2:lvl3pPr marL="914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3pPr>
    <ns2:lvl4pPr marL="1371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4pPr>
    <ns2:lvl5pPr marL="18288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5pPr>
    <ns2:lvl6pPr marL="22860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6pPr>
    <ns2:lvl7pPr marL="2743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7pPr>
    <ns2:lvl8pPr marL="3200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8pPr>
    <ns2:lvl9pPr marL="3657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9pPr>
  </ns0:defaultTextStyle>
</ns0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ns0:Relationships xmlns:ns0="http://schemas.openxmlformats.org/package/2006/relationships"><ns0:Relationship Id="rId1" Type="http://schemas.openxmlformats.org/officeDocument/2006/relationships/slideMaster" Target="slideMasters/slideMaster1.xml" /><ns0:Relationship Id="rId2" Type="http://schemas.openxmlformats.org/officeDocument/2006/relationships/printerSettings" Target="printerSettings/printerSettings1.bin" /><ns0:Relationship Id="rId3" Type="http://schemas.openxmlformats.org/officeDocument/2006/relationships/presProps" Target="presProps.xml" /><ns0:Relationship Id="rId4" Type="http://schemas.openxmlformats.org/officeDocument/2006/relationships/viewProps" Target="viewProps.xml" /><ns0:Relationship Id="rId5" Type="http://schemas.openxmlformats.org/officeDocument/2006/relationships/theme" Target="theme/theme1.xml" /><ns0:Relationship Id="rId6" Type="http://schemas.openxmlformats.org/officeDocument/2006/relationships/tableStyles" Target="tableStyles.xml" /><ns0:Relationship Id="rId7" Type="http://schemas.openxmlformats.org/officeDocument/2006/relationships/slide" Target="slides/slide1.xml" /><ns0:Relationship Id="rId8" Type="http://schemas.openxmlformats.org/officeDocument/2006/relationships/slide" Target="slides/slide2.xml" /><ns0:Relationship Id="rId9" Type="http://schemas.openxmlformats.org/officeDocument/2006/relationships/slide" Target="slides/slide3.xml" /><ns0:Relationship Id="rId10" Type="http://schemas.openxmlformats.org/officeDocument/2006/relationships/slide" Target="slides/slide4.xml" /><ns0:Relationship Id="rId11" Type="http://schemas.openxmlformats.org/officeDocument/2006/relationships/slide" Target="slides/slide5.xml" /><ns0:Relationship Id="rId12" Type="http://schemas.openxmlformats.org/officeDocument/2006/relationships/slide" Target="slides/slide6.xml" /><ns0:Relationship Id="rId13" Type="http://schemas.openxmlformats.org/officeDocument/2006/relationships/slide" Target="slides/slide7.xml" /><ns0:Relationship Id="rId14" Type="http://schemas.openxmlformats.org/officeDocument/2006/relationships/slide" Target="slides/slide8.xml" /><ns0:Relationship Id="rId15" Type="http://schemas.openxmlformats.org/officeDocument/2006/relationships/slide" Target="slides/slide9.xml" /><ns0:Relationship Id="rId16" Type="http://schemas.openxmlformats.org/officeDocument/2006/relationships/slide" Target="slides/slide10.xml" /><ns0:Relationship Id="rId17" Type="http://schemas.openxmlformats.org/officeDocument/2006/relationships/slide" Target="slides/slide11.xml" /><ns0:Relationship Id="rId18" Type="http://schemas.openxmlformats.org/officeDocument/2006/relationships/slide" Target="slides/slide12.xml" /><ns0:Relationship Id="rIdFont19" Type="http://schemas.openxmlformats.org/officeDocument/2006/relationships/font" Target="fonts/d794b5d0-7fe9-4767-8378-918adfbbc32d.fntdata" /><ns0:Relationship Id="rIdFont20" Type="http://schemas.openxmlformats.org/officeDocument/2006/relationships/font" Target="fonts/766cacfa-3eb6-465d-ba79-6103e68c85bc.fntdata" /></ns0: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2251769"/>
            <a:ext cx="10972800" cy="11733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09600" y="3958530"/>
            <a:ext cx="10972800" cy="647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2251769"/>
            <a:ext cx="38100" cy="117336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3958530"/>
            <a:ext cx="10972800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251769"/>
            <a:ext cx="11315700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200" i="0" u="none">
                <a:solidFill>
                  <a:srgbClr val="D97706"/>
                </a:solidFill>
                <a:latin typeface="Plus Jakarta Sans"/>
              </a:rPr>
              <a:t>HUKUM ACARA PIDANA NASIONAL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527994"/>
            <a:ext cx="11315700" cy="5256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4140"/>
              </a:lnSpc>
            </a:pPr>
            <a:r>
              <a:rPr b="1" sz="3450" i="0" u="none">
                <a:solidFill>
                  <a:srgbClr val="F8FAFC"/>
                </a:solidFill>
                <a:latin typeface="Times New Roman"/>
              </a:rPr>
              <a:t>Upaya Hukum Biasa &amp; Luar Biasa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167955"/>
            <a:ext cx="11315700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800" i="0" u="none">
                <a:solidFill>
                  <a:srgbClr val="94A3B8"/>
                </a:solidFill>
                <a:latin typeface="Times New Roman"/>
              </a:rPr>
              <a:t>Berdasarkan UU No. 20 Tahun 2025 tentang KUHAP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196655"/>
            <a:ext cx="2893962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050" i="0" u="none">
                <a:solidFill>
                  <a:srgbClr val="64748B"/>
                </a:solidFill>
                <a:latin typeface="Plus Jakarta Sans"/>
              </a:rPr>
              <a:t>MATERI PELATIHAN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406205"/>
            <a:ext cx="2893962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CBD5E1"/>
                </a:solidFill>
                <a:latin typeface="Times New Roman"/>
              </a:rPr>
              <a:t>PPPJ Gelombang 2 Tahun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05770" y="4196655"/>
            <a:ext cx="5317256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050" i="0" u="none">
                <a:solidFill>
                  <a:srgbClr val="64748B"/>
                </a:solidFill>
                <a:latin typeface="Plus Jakarta Sans"/>
              </a:rPr>
              <a:t>POKOK BAHASAN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05770" y="4406205"/>
            <a:ext cx="5317256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CBD5E1"/>
                </a:solidFill>
                <a:latin typeface="Times New Roman"/>
              </a:rPr>
              <a:t>Banding, Kasasi, Kasasi Demi Kepentingan Hukum &amp; PK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1457325"/>
            <a:ext cx="2072580" cy="4867275"/>
          </a:xfrm>
          <a:prstGeom prst="roundRect">
            <a:avLst>
              <a:gd name="adj" fmla="val 367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2834580" y="1457325"/>
            <a:ext cx="2072580" cy="4867275"/>
          </a:xfrm>
          <a:prstGeom prst="roundRect">
            <a:avLst>
              <a:gd name="adj" fmla="val 367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059560" y="1457325"/>
            <a:ext cx="2072580" cy="4867275"/>
          </a:xfrm>
          <a:prstGeom prst="roundRect">
            <a:avLst>
              <a:gd name="adj" fmla="val 367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284541" y="1457325"/>
            <a:ext cx="2072580" cy="4867275"/>
          </a:xfrm>
          <a:prstGeom prst="roundRect">
            <a:avLst>
              <a:gd name="adj" fmla="val 367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509521" y="1457325"/>
            <a:ext cx="2072580" cy="4867275"/>
          </a:xfrm>
          <a:prstGeom prst="roundRect">
            <a:avLst>
              <a:gd name="adj" fmla="val 367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47725" y="1676400"/>
            <a:ext cx="285750" cy="219075"/>
          </a:xfrm>
          <a:prstGeom prst="roundRect">
            <a:avLst>
              <a:gd name="adj" fmla="val 17391"/>
            </a:avLst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3072705" y="1676400"/>
            <a:ext cx="285750" cy="219075"/>
          </a:xfrm>
          <a:prstGeom prst="roundRect">
            <a:avLst>
              <a:gd name="adj" fmla="val 17391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297685" y="1676400"/>
            <a:ext cx="285750" cy="219075"/>
          </a:xfrm>
          <a:prstGeom prst="roundRect">
            <a:avLst>
              <a:gd name="adj" fmla="val 17391"/>
            </a:avLst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522666" y="1676400"/>
            <a:ext cx="285750" cy="219075"/>
          </a:xfrm>
          <a:prstGeom prst="roundRect">
            <a:avLst>
              <a:gd name="adj" fmla="val 17391"/>
            </a:avLst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9747646" y="1676400"/>
            <a:ext cx="285750" cy="219075"/>
          </a:xfrm>
          <a:prstGeom prst="roundRect">
            <a:avLst>
              <a:gd name="adj" fmla="val 17391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9600" y="533400"/>
            <a:ext cx="11068050" cy="619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B45309"/>
                </a:solidFill>
                <a:latin typeface="Times New Roman"/>
              </a:rPr>
              <a:t>TINGKAT PERTAMA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752475"/>
            <a:ext cx="11582400" cy="4000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Times New Roman"/>
              </a:rPr>
              <a:t>5 Ragam Putusan Hakim Pidana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925" y="1714500"/>
            <a:ext cx="228600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FFFFFF"/>
                </a:solidFill>
                <a:latin typeface="Times New Roman"/>
              </a:rPr>
              <a:t>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7725" y="2019300"/>
            <a:ext cx="2095183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Times New Roman"/>
              </a:rPr>
              <a:t>Pemidanaan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7725" y="2314575"/>
            <a:ext cx="1691580" cy="7197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334155"/>
                </a:solidFill>
                <a:latin typeface="Times New Roman"/>
              </a:rPr>
              <a:t>Kesalahan terdakwa terbukti secara sah dan meyakinkan.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48905" y="1714500"/>
            <a:ext cx="228600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F8FAFC"/>
                </a:solidFill>
                <a:latin typeface="Times New Roman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72705" y="2019300"/>
            <a:ext cx="2095183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Times New Roman"/>
              </a:rPr>
              <a:t>Lepas (Onslag)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72705" y="2314575"/>
            <a:ext cx="1691580" cy="9596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334155"/>
                </a:solidFill>
                <a:latin typeface="Times New Roman"/>
              </a:rPr>
              <a:t>Perbuatan terbukti, namun bukan merupakan tindak pidana.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73885" y="1714500"/>
            <a:ext cx="228600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F8FAFC"/>
                </a:solidFill>
                <a:latin typeface="Times New Roman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97685" y="2019300"/>
            <a:ext cx="2095183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Times New Roman"/>
              </a:rPr>
              <a:t>Bebas (Vrijspraak)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97685" y="2314575"/>
            <a:ext cx="1691580" cy="7197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334155"/>
                </a:solidFill>
                <a:latin typeface="Times New Roman"/>
              </a:rPr>
              <a:t>Kesalahan terdakwa tidak terbukti secara sah dan meyakinkan.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98866" y="1714500"/>
            <a:ext cx="228600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FFFFFF"/>
                </a:solidFill>
                <a:latin typeface="Times New Roman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22666" y="2019300"/>
            <a:ext cx="2095183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Times New Roman"/>
              </a:rPr>
              <a:t>Pemaafan Hakim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22666" y="2314575"/>
            <a:ext cx="1691580" cy="9596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334155"/>
                </a:solidFill>
                <a:latin typeface="Times New Roman"/>
              </a:rPr>
              <a:t>Terbukti bersalah, namun dimaafkan (Pasal 246 KUHAP Baru).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23846" y="1714500"/>
            <a:ext cx="228600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FFFFFF"/>
                </a:solidFill>
                <a:latin typeface="Times New Roman"/>
              </a:rPr>
              <a:t>05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47646" y="2019300"/>
            <a:ext cx="2095183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Times New Roman"/>
              </a:rPr>
              <a:t>Tindakan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47646" y="2314575"/>
            <a:ext cx="1691580" cy="7197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334155"/>
                </a:solidFill>
                <a:latin typeface="Times New Roman"/>
              </a:rPr>
              <a:t>Fokus rehabilitasi atau perlindungan tanpa pidana penjara.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767012"/>
            <a:ext cx="5667375" cy="2209800"/>
          </a:xfrm>
          <a:prstGeom prst="roundRect">
            <a:avLst>
              <a:gd name="adj" fmla="val 1724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09600" y="2767012"/>
            <a:ext cx="57150" cy="22098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581775" y="2624137"/>
            <a:ext cx="5000625" cy="1152525"/>
          </a:xfrm>
          <a:prstGeom prst="roundRect">
            <a:avLst>
              <a:gd name="adj" fmla="val 661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1775" y="3967162"/>
            <a:ext cx="5000625" cy="1152525"/>
          </a:xfrm>
          <a:prstGeom prst="roundRect">
            <a:avLst>
              <a:gd name="adj" fmla="val 661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0" y="3071812"/>
            <a:ext cx="304800" cy="30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533400"/>
            <a:ext cx="11068050" cy="619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DC2626"/>
                </a:solidFill>
                <a:latin typeface="Times New Roman"/>
              </a:rPr>
              <a:t>PEMBATASAN YURIDIS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52475"/>
            <a:ext cx="11582400" cy="4000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Times New Roman"/>
              </a:rPr>
              <a:t>Larangan Upaya Hukum Putusan Bebas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550" y="3529012"/>
            <a:ext cx="6563320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800" i="0" u="none">
                <a:solidFill>
                  <a:srgbClr val="991B1B"/>
                </a:solidFill>
                <a:latin typeface="Times New Roman"/>
              </a:rPr>
              <a:t>SEMA No. 4 Tahun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1550" y="3900487"/>
            <a:ext cx="5095875" cy="7715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7F1D1D"/>
                </a:solidFill>
                <a:latin typeface="Times New Roman"/>
              </a:rPr>
              <a:t>Melarang pengajuan upaya hukum apa pun (baik Banding maupun Kasasi) terhadap Putusan Bebas (Vrijspraak). Aturan ini mencabut SEMA No. 8 Tahun 2011 demi kepastian hukum.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19900" y="2862262"/>
            <a:ext cx="5372100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Times New Roman"/>
              </a:rPr>
              <a:t>Pasal 299 Ayat (2) KUHAP Baru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19900" y="3138487"/>
            <a:ext cx="4619625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Times New Roman"/>
              </a:rPr>
              <a:t>Secara eksplisit menegaskan pemeriksaan Kasasi tidak dapat diajukan terhadap Putusan Bebas.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19900" y="4205287"/>
            <a:ext cx="5372100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Times New Roman"/>
              </a:rPr>
              <a:t>Asas Lex Certa &amp; Lex Stricta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19900" y="4481512"/>
            <a:ext cx="4619625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Times New Roman"/>
              </a:rPr>
              <a:t>Aturan hukum acara wajib dimaknai secara jelas, terperinci, serta menghindari penggunaan analogi.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565052"/>
            <a:ext cx="5334000" cy="2613570"/>
          </a:xfrm>
          <a:prstGeom prst="roundRect">
            <a:avLst>
              <a:gd name="adj" fmla="val 2915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248400" y="2420391"/>
            <a:ext cx="5334000" cy="2903041"/>
          </a:xfrm>
          <a:prstGeom prst="roundRect">
            <a:avLst>
              <a:gd name="adj" fmla="val 2624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2888902"/>
            <a:ext cx="266700" cy="2095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725" y="2744241"/>
            <a:ext cx="161925" cy="2095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33400"/>
            <a:ext cx="11068050" cy="619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1E3A8A"/>
                </a:solidFill>
                <a:latin typeface="Times New Roman"/>
              </a:rPr>
              <a:t>UPAYA HUKUM BIASA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52475"/>
            <a:ext cx="11582400" cy="4000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Times New Roman"/>
              </a:rPr>
              <a:t>Pemeriksaan Banding (Pasal 285 KUHAP)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925" y="2879377"/>
            <a:ext cx="6175771" cy="247650"/>
          </a:xfrm>
          <a:prstGeom prst="rect">
            <a:avLst/>
          </a:prstGeom>
          <a:noFill/>
        </p:spPr>
        <p:txBody>
          <a:bodyPr wrap="none" lIns="36195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Times New Roman"/>
              </a:rPr>
              <a:t>Syarat Pengajuan JPU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3279427"/>
            <a:ext cx="480060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Times New Roman"/>
              </a:rPr>
              <a:t>Berdasarkan Pedoman Tuntutan Tipikor No. 1 Tahun 2019, JPU mengajukan Banding apabila: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62725" y="2734716"/>
            <a:ext cx="5629275" cy="247650"/>
          </a:xfrm>
          <a:prstGeom prst="rect">
            <a:avLst/>
          </a:prstGeom>
          <a:noFill/>
        </p:spPr>
        <p:txBody>
          <a:bodyPr wrap="none" lIns="257175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Times New Roman"/>
              </a:rPr>
              <a:t>Mekanisme Pemeriksaan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5375" y="3945225"/>
            <a:ext cx="57150" cy="2762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1E293B"/>
                </a:solidFill>
                <a:latin typeface="Times New Roman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52525" y="3946177"/>
            <a:ext cx="5595937" cy="274290"/>
          </a:xfrm>
          <a:prstGeom prst="rect">
            <a:avLst/>
          </a:prstGeom>
          <a:noFill/>
        </p:spPr>
        <p:txBody>
          <a:bodyPr wrap="none" lIns="5715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350" i="0" u="none">
                <a:solidFill>
                  <a:srgbClr val="1E293B"/>
                </a:solidFill>
                <a:latin typeface="Times New Roman"/>
              </a:rPr>
              <a:t>Vonis Badan:</a:t>
            </a:r>
            <a:r>
              <a:rPr b="0" sz="1350" i="0" u="none">
                <a:solidFill>
                  <a:srgbClr val="1E293B"/>
                </a:solidFill>
                <a:latin typeface="Times New Roman"/>
              </a:rPr>
              <a:t> Kurang dari 2/3 total tuntutan pidana.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5375" y="4314765"/>
            <a:ext cx="57150" cy="2762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1E293B"/>
                </a:solidFill>
                <a:latin typeface="Times New Roman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2525" y="4315717"/>
            <a:ext cx="4572000" cy="548580"/>
          </a:xfrm>
          <a:prstGeom prst="rect">
            <a:avLst/>
          </a:prstGeom>
          <a:noFill/>
        </p:spPr>
        <p:txBody>
          <a:bodyPr wrap="square" lIns="5715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350" i="0" u="none">
                <a:solidFill>
                  <a:srgbClr val="1E293B"/>
                </a:solidFill>
                <a:latin typeface="Times New Roman"/>
              </a:rPr>
              <a:t>Barang Bukti:</a:t>
            </a:r>
            <a:r>
              <a:rPr b="0" sz="1350" i="0" u="none">
                <a:solidFill>
                  <a:srgbClr val="1E293B"/>
                </a:solidFill>
                <a:latin typeface="Times New Roman"/>
              </a:rPr>
              <a:t> Putusan status barang bukti tidak sesuai dengan tuntutan.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34175" y="3133814"/>
            <a:ext cx="57150" cy="2762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1E293B"/>
                </a:solidFill>
                <a:latin typeface="Times New Roman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91325" y="3134766"/>
            <a:ext cx="4572000" cy="548580"/>
          </a:xfrm>
          <a:prstGeom prst="rect">
            <a:avLst/>
          </a:prstGeom>
          <a:noFill/>
        </p:spPr>
        <p:txBody>
          <a:bodyPr wrap="square" lIns="5715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350" i="0" u="none">
                <a:solidFill>
                  <a:srgbClr val="1E293B"/>
                </a:solidFill>
                <a:latin typeface="Times New Roman"/>
              </a:rPr>
              <a:t>Judex Facti:</a:t>
            </a:r>
            <a:r>
              <a:rPr b="0" sz="1350" i="0" u="none">
                <a:solidFill>
                  <a:srgbClr val="1E293B"/>
                </a:solidFill>
                <a:latin typeface="Times New Roman"/>
              </a:rPr>
              <a:t> Memeriksa ulang fakta, pembuktian, dan penerapan hukum.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34175" y="3796694"/>
            <a:ext cx="57150" cy="2762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1E293B"/>
                </a:solidFill>
                <a:latin typeface="Times New Roman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91325" y="3797647"/>
            <a:ext cx="4572000" cy="548580"/>
          </a:xfrm>
          <a:prstGeom prst="rect">
            <a:avLst/>
          </a:prstGeom>
          <a:noFill/>
        </p:spPr>
        <p:txBody>
          <a:bodyPr wrap="square" lIns="5715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350" i="0" u="none">
                <a:solidFill>
                  <a:srgbClr val="1E293B"/>
                </a:solidFill>
                <a:latin typeface="Times New Roman"/>
              </a:rPr>
              <a:t>Saksi/Ahli Baru:</a:t>
            </a:r>
            <a:r>
              <a:rPr b="0" sz="1350" i="0" u="none">
                <a:solidFill>
                  <a:srgbClr val="1E293B"/>
                </a:solidFill>
                <a:latin typeface="Times New Roman"/>
              </a:rPr>
              <a:t> Memungkinkan pemeriksaan ulang saksi atau ahli yang belum hadir di tingkat pertama.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34175" y="4459575"/>
            <a:ext cx="57150" cy="2762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1E293B"/>
                </a:solidFill>
                <a:latin typeface="Times New Roman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91325" y="4460527"/>
            <a:ext cx="4572000" cy="548580"/>
          </a:xfrm>
          <a:prstGeom prst="rect">
            <a:avLst/>
          </a:prstGeom>
          <a:noFill/>
        </p:spPr>
        <p:txBody>
          <a:bodyPr wrap="square" lIns="5715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350" i="0" u="none">
                <a:solidFill>
                  <a:srgbClr val="1E293B"/>
                </a:solidFill>
                <a:latin typeface="Times New Roman"/>
              </a:rPr>
              <a:t>Kejelasan Alasan:</a:t>
            </a:r>
            <a:r>
              <a:rPr b="0" sz="1350" i="0" u="none">
                <a:solidFill>
                  <a:srgbClr val="1E293B"/>
                </a:solidFill>
                <a:latin typeface="Times New Roman"/>
              </a:rPr>
              <a:t> Memuat uraian keberatan yang terfokus pada pertimbangan hakim.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1419225"/>
            <a:ext cx="3505200" cy="4905375"/>
          </a:xfrm>
          <a:prstGeom prst="roundRect">
            <a:avLst>
              <a:gd name="adj" fmla="val 108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343400" y="1419225"/>
            <a:ext cx="3505200" cy="4905375"/>
          </a:xfrm>
          <a:prstGeom prst="roundRect">
            <a:avLst>
              <a:gd name="adj" fmla="val 108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077200" y="1419225"/>
            <a:ext cx="3505200" cy="4905375"/>
          </a:xfrm>
          <a:prstGeom prst="roundRect">
            <a:avLst>
              <a:gd name="adj" fmla="val 108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19225"/>
            <a:ext cx="3505200" cy="38100"/>
          </a:xfrm>
          <a:prstGeom prst="rect">
            <a:avLst/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343400" y="1419225"/>
            <a:ext cx="3505200" cy="381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77200" y="1419225"/>
            <a:ext cx="3505200" cy="381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600" y="533400"/>
            <a:ext cx="11068050" cy="619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B45309"/>
                </a:solidFill>
                <a:latin typeface="Times New Roman"/>
              </a:rPr>
              <a:t>TATA CARA PROSEDURAL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52475"/>
            <a:ext cx="11582400" cy="4000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Times New Roman"/>
              </a:rPr>
              <a:t>Ketentuan Memori Banding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1724025"/>
            <a:ext cx="3900487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Times New Roman"/>
              </a:rPr>
              <a:t>Wajib Bagi JPU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6300" y="2057400"/>
            <a:ext cx="3067050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Times New Roman"/>
              </a:rPr>
              <a:t>Penuntut Umum </a:t>
            </a:r>
            <a:r>
              <a:rPr b="1" sz="1350" i="0" u="none">
                <a:solidFill>
                  <a:srgbClr val="334155"/>
                </a:solidFill>
                <a:latin typeface="Times New Roman"/>
              </a:rPr>
              <a:t>wajib</a:t>
            </a:r>
            <a:r>
              <a:rPr b="0" sz="1350" i="0" u="none">
                <a:solidFill>
                  <a:srgbClr val="334155"/>
                </a:solidFill>
                <a:latin typeface="Times New Roman"/>
              </a:rPr>
              <a:t> menyerahkan memori banding maksimal </a:t>
            </a:r>
            <a:r>
              <a:rPr b="1" sz="1350" i="0" u="none">
                <a:solidFill>
                  <a:srgbClr val="334155"/>
                </a:solidFill>
                <a:latin typeface="Times New Roman"/>
              </a:rPr>
              <a:t>7 hari</a:t>
            </a:r>
            <a:r>
              <a:rPr b="0" sz="1350" i="0" u="none">
                <a:solidFill>
                  <a:srgbClr val="334155"/>
                </a:solidFill>
                <a:latin typeface="Times New Roman"/>
              </a:rPr>
              <a:t> sejak permohonan. Jika terlambat, permohonan </a:t>
            </a:r>
            <a:r>
              <a:rPr b="1" sz="1350" i="0" u="none">
                <a:solidFill>
                  <a:srgbClr val="334155"/>
                </a:solidFill>
                <a:latin typeface="Times New Roman"/>
              </a:rPr>
              <a:t>gugur</a:t>
            </a:r>
            <a:r>
              <a:rPr b="0" sz="1350" i="0" u="none">
                <a:solidFill>
                  <a:srgbClr val="334155"/>
                </a:solidFill>
                <a:latin typeface="Times New Roman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0100" y="1724025"/>
            <a:ext cx="3900487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Times New Roman"/>
              </a:rPr>
              <a:t>Hak Bagi Terdakwa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0100" y="2057400"/>
            <a:ext cx="3067050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Times New Roman"/>
              </a:rPr>
              <a:t>Bagi Terdakwa / Penasihat Hukum, penyertaan memori banding bersifat </a:t>
            </a:r>
            <a:r>
              <a:rPr b="1" sz="1350" i="0" u="none">
                <a:solidFill>
                  <a:srgbClr val="334155"/>
                </a:solidFill>
                <a:latin typeface="Times New Roman"/>
              </a:rPr>
              <a:t>tidak wajib</a:t>
            </a:r>
            <a:r>
              <a:rPr b="0" sz="1350" i="0" u="none">
                <a:solidFill>
                  <a:srgbClr val="334155"/>
                </a:solidFill>
                <a:latin typeface="Times New Roman"/>
              </a:rPr>
              <a:t> karena merupakan hak membela diri.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1724025"/>
            <a:ext cx="3848100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Times New Roman"/>
              </a:rPr>
              <a:t>Larangan Perubahan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2057400"/>
            <a:ext cx="3067050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Times New Roman"/>
              </a:rPr>
              <a:t>Pemohon maupun Termohon </a:t>
            </a:r>
            <a:r>
              <a:rPr b="1" sz="1350" i="0" u="none">
                <a:solidFill>
                  <a:srgbClr val="334155"/>
                </a:solidFill>
                <a:latin typeface="Times New Roman"/>
              </a:rPr>
              <a:t>dilarang menambah atau mengubah</a:t>
            </a:r>
            <a:r>
              <a:rPr b="0" sz="1350" i="0" u="none">
                <a:solidFill>
                  <a:srgbClr val="334155"/>
                </a:solidFill>
                <a:latin typeface="Times New Roman"/>
              </a:rPr>
              <a:t> isi memori banding setelah tenggang waktu penyerahan berakhir.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714625"/>
            <a:ext cx="10972800" cy="819150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3686175"/>
            <a:ext cx="10972800" cy="819150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4657725"/>
            <a:ext cx="10972800" cy="819150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714625"/>
            <a:ext cx="57150" cy="819150"/>
          </a:xfrm>
          <a:prstGeom prst="rect">
            <a:avLst/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3686175"/>
            <a:ext cx="57150" cy="81915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09600" y="4657725"/>
            <a:ext cx="57150" cy="81915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600" y="533400"/>
            <a:ext cx="11068050" cy="619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1E3A8A"/>
                </a:solidFill>
                <a:latin typeface="Times New Roman"/>
              </a:rPr>
              <a:t>MAHKAMAH AGUNG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52475"/>
            <a:ext cx="11582400" cy="4000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Times New Roman"/>
              </a:rPr>
              <a:t>Pemeriksaan Kasasi (Pasal 308 KUHAP)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2266950"/>
            <a:ext cx="11582400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E293B"/>
                </a:solidFill>
                <a:latin typeface="Times New Roman"/>
              </a:rPr>
              <a:t>Kasasi merupakan pemeriksaan tingkat </a:t>
            </a:r>
            <a:r>
              <a:rPr b="1" sz="1500" i="0" u="none">
                <a:solidFill>
                  <a:srgbClr val="1E293B"/>
                </a:solidFill>
                <a:latin typeface="Times New Roman"/>
              </a:rPr>
              <a:t>Judex Juris</a:t>
            </a:r>
            <a:r>
              <a:rPr b="1" sz="1500" i="0" u="none">
                <a:solidFill>
                  <a:srgbClr val="1E293B"/>
                </a:solidFill>
                <a:latin typeface="Times New Roman"/>
              </a:rPr>
              <a:t> yang terbatas pada 3 alasan hukum: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5350" y="2905125"/>
            <a:ext cx="11296650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1E3A8A"/>
                </a:solidFill>
                <a:latin typeface="Times New Roman"/>
              </a:rPr>
              <a:t>1. Unsur Penerapan Hukum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5350" y="3143250"/>
            <a:ext cx="11296650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Times New Roman"/>
              </a:rPr>
              <a:t>Suatu ketentuan peraturan perundang-undangan tidak diterapkan atau diterapkan tidak sebagaimana mestinya.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5350" y="3876675"/>
            <a:ext cx="11296650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D97706"/>
                </a:solidFill>
                <a:latin typeface="Times New Roman"/>
              </a:rPr>
              <a:t>2. Unsur Cara Mengadili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4114800"/>
            <a:ext cx="11296650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Times New Roman"/>
              </a:rPr>
              <a:t>Cara mengadili tidak dilaksanakan sesuai dengan ketentuan peraturan perundang-undangan.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5350" y="4848225"/>
            <a:ext cx="11296650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DC2626"/>
                </a:solidFill>
                <a:latin typeface="Times New Roman"/>
              </a:rPr>
              <a:t>3. Unsur Kewenangan Pengadilan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5350" y="5086350"/>
            <a:ext cx="11296650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Times New Roman"/>
              </a:rPr>
              <a:t>Pengadilan telah melampaui batas wewenangnya dalam memutus perkara.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647950"/>
            <a:ext cx="5334000" cy="2447925"/>
          </a:xfrm>
          <a:prstGeom prst="roundRect">
            <a:avLst>
              <a:gd name="adj" fmla="val 311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248400" y="2647950"/>
            <a:ext cx="5334000" cy="2447925"/>
          </a:xfrm>
          <a:prstGeom prst="roundRect">
            <a:avLst>
              <a:gd name="adj" fmla="val 3112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533400"/>
            <a:ext cx="11068050" cy="619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DC2626"/>
                </a:solidFill>
                <a:latin typeface="Times New Roman"/>
              </a:rPr>
              <a:t>BIMBINGAN TEKNIS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752475"/>
            <a:ext cx="11582400" cy="4000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Times New Roman"/>
              </a:rPr>
              <a:t>Tenggang Waktu &amp; Akibat Hukum Kasasi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925" y="2962275"/>
            <a:ext cx="5881687" cy="609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b="1" sz="4800" i="0" u="none">
                <a:solidFill>
                  <a:srgbClr val="1E3A8A"/>
                </a:solidFill>
                <a:latin typeface="Times New Roman"/>
              </a:rPr>
              <a:t>14 Hari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925" y="3686175"/>
            <a:ext cx="6175771" cy="2476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Times New Roman"/>
              </a:rPr>
              <a:t>Batas Penyerahan Memori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925" y="4010025"/>
            <a:ext cx="4800600" cy="7715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475569"/>
                </a:solidFill>
                <a:latin typeface="Times New Roman"/>
              </a:rPr>
              <a:t>Pemohon kasasi (JPU/Terdakwa) wajib menyerahkan memori kasasi selambat-lambatnya 14 hari kalender setelah permohonan didaftarkan.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62725" y="2962275"/>
            <a:ext cx="5629275" cy="609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b="1" sz="4800" i="0" u="none">
                <a:solidFill>
                  <a:srgbClr val="DC2626"/>
                </a:solidFill>
                <a:latin typeface="Times New Roman"/>
              </a:rPr>
              <a:t>GUGUR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62725" y="3686175"/>
            <a:ext cx="5629275" cy="2476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991B1B"/>
                </a:solidFill>
                <a:latin typeface="Times New Roman"/>
              </a:rPr>
              <a:t>Gugur Demi Hukum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62725" y="4010025"/>
            <a:ext cx="4800600" cy="7715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7F1D1D"/>
                </a:solidFill>
                <a:latin typeface="Times New Roman"/>
              </a:rPr>
              <a:t>Apabila memori kasasi tidak diserahkan dalam tenggang waktu 14 hari, maka hak kasasi pemohon secara otomatis dinyatakan gugur demi hukum.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517427"/>
            <a:ext cx="5334000" cy="2708820"/>
          </a:xfrm>
          <a:prstGeom prst="roundRect">
            <a:avLst>
              <a:gd name="adj" fmla="val 281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248400" y="2557462"/>
            <a:ext cx="5334000" cy="2628751"/>
          </a:xfrm>
          <a:prstGeom prst="roundRect">
            <a:avLst>
              <a:gd name="adj" fmla="val 2898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923925" y="4168973"/>
            <a:ext cx="4705350" cy="742950"/>
          </a:xfrm>
          <a:prstGeom prst="roundRect">
            <a:avLst>
              <a:gd name="adj" fmla="val 7692"/>
            </a:avLst>
          </a:prstGeom>
          <a:solidFill>
            <a:srgbClr val="F5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23925" y="4168973"/>
            <a:ext cx="38100" cy="74295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33400"/>
            <a:ext cx="11068050" cy="619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7C3AED"/>
                </a:solidFill>
                <a:latin typeface="Times New Roman"/>
              </a:rPr>
              <a:t>UPAYA HUKUM LUAR BIASA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52475"/>
            <a:ext cx="11582400" cy="4000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Times New Roman"/>
              </a:rPr>
              <a:t>Kasasi Demi Kepentingan Hukum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925" y="2831752"/>
            <a:ext cx="6175771" cy="2476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5B21B6"/>
                </a:solidFill>
                <a:latin typeface="Times New Roman"/>
              </a:rPr>
              <a:t>Dasar Hukum: Pasal 314–317 KUHAP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3193702"/>
            <a:ext cx="4800600" cy="8228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Times New Roman"/>
              </a:rPr>
              <a:t>Upaya hukum luar biasa yang diajukan terhadap putusan yang telah memperoleh </a:t>
            </a:r>
            <a:r>
              <a:rPr b="1" sz="1350" i="0" u="none">
                <a:solidFill>
                  <a:srgbClr val="334155"/>
                </a:solidFill>
                <a:latin typeface="Times New Roman"/>
              </a:rPr>
              <a:t>kekuatan hukum tetap (inkracht)</a:t>
            </a:r>
            <a:r>
              <a:rPr b="0" sz="1350" i="0" u="none">
                <a:solidFill>
                  <a:srgbClr val="334155"/>
                </a:solidFill>
                <a:latin typeface="Times New Roman"/>
              </a:rPr>
              <a:t> dari pengadilan di bawah Mahkamah Agung.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62725" y="2871787"/>
            <a:ext cx="5629275" cy="2476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Times New Roman"/>
              </a:rPr>
              <a:t>Tujuan Utama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4425" y="4321373"/>
            <a:ext cx="5453062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5B21B6"/>
                </a:solidFill>
                <a:latin typeface="Times New Roman"/>
              </a:rPr>
              <a:t>Pemohon Tunggal: JAKSA AGUNG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4425" y="4559498"/>
            <a:ext cx="5453062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4C1D95"/>
                </a:solidFill>
                <a:latin typeface="Times New Roman"/>
              </a:rPr>
              <a:t>Hanya dapat diajukan satu kali permohonan secara eksklusif.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96075" y="3270885"/>
            <a:ext cx="57150" cy="2762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Times New Roman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53225" y="3271837"/>
            <a:ext cx="4610100" cy="548580"/>
          </a:xfrm>
          <a:prstGeom prst="rect">
            <a:avLst/>
          </a:prstGeom>
          <a:noFill/>
        </p:spPr>
        <p:txBody>
          <a:bodyPr wrap="square" lIns="5715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Times New Roman"/>
              </a:rPr>
              <a:t>Meluruskan kekeliruan penerapan hukum dalam putusan inkracht.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96075" y="3933765"/>
            <a:ext cx="57150" cy="2762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Times New Roman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53225" y="3934717"/>
            <a:ext cx="4610100" cy="548580"/>
          </a:xfrm>
          <a:prstGeom prst="rect">
            <a:avLst/>
          </a:prstGeom>
          <a:noFill/>
        </p:spPr>
        <p:txBody>
          <a:bodyPr wrap="square" lIns="5715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Times New Roman"/>
              </a:rPr>
              <a:t>Menjaga kesatuan penafsiran dan penerapan hukum (</a:t>
            </a:r>
            <a:r>
              <a:rPr b="0" sz="1350" i="1" u="none">
                <a:solidFill>
                  <a:srgbClr val="334155"/>
                </a:solidFill>
                <a:latin typeface="Times New Roman"/>
              </a:rPr>
              <a:t>uniformity of law</a:t>
            </a:r>
            <a:r>
              <a:rPr b="0" sz="1350" i="0" u="none">
                <a:solidFill>
                  <a:srgbClr val="334155"/>
                </a:solidFill>
                <a:latin typeface="Times New Roman"/>
              </a:rPr>
              <a:t>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96075" y="4596645"/>
            <a:ext cx="57150" cy="2762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Times New Roman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53225" y="4597598"/>
            <a:ext cx="5438775" cy="274290"/>
          </a:xfrm>
          <a:prstGeom prst="rect">
            <a:avLst/>
          </a:prstGeom>
          <a:noFill/>
        </p:spPr>
        <p:txBody>
          <a:bodyPr wrap="none" lIns="5715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Times New Roman"/>
              </a:rPr>
              <a:t>Menjawab pertanyaan hukum mendasar bagi peradilan pidana.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1419225"/>
            <a:ext cx="3505200" cy="4905375"/>
          </a:xfrm>
          <a:prstGeom prst="roundRect">
            <a:avLst>
              <a:gd name="adj" fmla="val 217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343400" y="1419225"/>
            <a:ext cx="3505200" cy="4905375"/>
          </a:xfrm>
          <a:prstGeom prst="roundRect">
            <a:avLst>
              <a:gd name="adj" fmla="val 217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077200" y="1419225"/>
            <a:ext cx="3505200" cy="4905375"/>
          </a:xfrm>
          <a:prstGeom prst="roundRect">
            <a:avLst>
              <a:gd name="adj" fmla="val 217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1695450"/>
            <a:ext cx="333375" cy="2667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25" y="1695450"/>
            <a:ext cx="266700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3425" y="1695450"/>
            <a:ext cx="238125" cy="266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533400"/>
            <a:ext cx="11068050" cy="619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B45309"/>
                </a:solidFill>
                <a:latin typeface="Times New Roman"/>
              </a:rPr>
              <a:t>PRINSIP PERLINDUNGAN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52475"/>
            <a:ext cx="11582400" cy="4000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Times New Roman"/>
              </a:rPr>
              <a:t>Karakteristik Kasasi Demi Kepentingan Hukum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825" y="2076450"/>
            <a:ext cx="3875484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Times New Roman"/>
              </a:rPr>
              <a:t>Tidak Merugikan Terpidana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5825" y="2371725"/>
            <a:ext cx="3048000" cy="7715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Times New Roman"/>
              </a:rPr>
              <a:t>Putusan Kasasi Demi Kepentingan Hukum tidak boleh merugikan terpidana maupun pihak berperkara.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9625" y="2076450"/>
            <a:ext cx="3875484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Times New Roman"/>
              </a:rPr>
              <a:t>Kontrol Yuridis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9625" y="2371725"/>
            <a:ext cx="3048000" cy="7715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Times New Roman"/>
              </a:rPr>
              <a:t>Berfungsi sebagai kontrol agar tidak terjadi disparitas penafsiran hukum antar pengadilan di Indonesia.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53425" y="2076450"/>
            <a:ext cx="3838575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Times New Roman"/>
              </a:rPr>
              <a:t>Satu Kali Pengajuan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53425" y="2371725"/>
            <a:ext cx="304800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Times New Roman"/>
              </a:rPr>
              <a:t>Hanya dapat diajukan satu kali oleh Jaksa Agung untuk menjaga kepastian hukum.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254597"/>
            <a:ext cx="5334000" cy="3234481"/>
          </a:xfrm>
          <a:prstGeom prst="roundRect">
            <a:avLst>
              <a:gd name="adj" fmla="val 2355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248400" y="2819400"/>
            <a:ext cx="5334000" cy="2105025"/>
          </a:xfrm>
          <a:prstGeom prst="roundRect">
            <a:avLst>
              <a:gd name="adj" fmla="val 3619"/>
            </a:avLst>
          </a:prstGeom>
          <a:solidFill>
            <a:srgbClr val="ECFDF5"/>
          </a:solidFill>
          <a:ln w="9525">
            <a:solidFill>
              <a:srgbClr val="A7F3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533400"/>
            <a:ext cx="11068050" cy="619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59669"/>
                </a:solidFill>
                <a:latin typeface="Times New Roman"/>
              </a:rPr>
              <a:t>UPAYA HUKUM LUAR BIASA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752475"/>
            <a:ext cx="11582400" cy="4000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Times New Roman"/>
              </a:rPr>
              <a:t>Peninjauan Kembali (Pasal 318–325)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925" y="2568922"/>
            <a:ext cx="6175771" cy="2476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47857"/>
                </a:solidFill>
                <a:latin typeface="Times New Roman"/>
              </a:rPr>
              <a:t>Prinsip Pengaturan PK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62725" y="3133725"/>
            <a:ext cx="5629275" cy="2476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65F46"/>
                </a:solidFill>
                <a:latin typeface="Times New Roman"/>
              </a:rPr>
              <a:t>Batas Waktu Pengajuan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62725" y="3495675"/>
            <a:ext cx="5629275" cy="5238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3600" i="0" u="none">
                <a:solidFill>
                  <a:srgbClr val="047857"/>
                </a:solidFill>
                <a:latin typeface="Times New Roman"/>
              </a:rPr>
              <a:t>6 Bulan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62725" y="4095750"/>
            <a:ext cx="480060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064E3B"/>
                </a:solidFill>
                <a:latin typeface="Times New Roman"/>
              </a:rPr>
              <a:t>Pengajuan Peninjauan Kembali dilakukan paling lambat 6 bulan setelah perkara memperoleh kekuatan hukum tetap (inkracht).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275" y="2968019"/>
            <a:ext cx="57150" cy="2762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Times New Roman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4425" y="2968972"/>
            <a:ext cx="4610100" cy="548580"/>
          </a:xfrm>
          <a:prstGeom prst="rect">
            <a:avLst/>
          </a:prstGeom>
          <a:noFill/>
        </p:spPr>
        <p:txBody>
          <a:bodyPr wrap="square" lIns="5715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Times New Roman"/>
              </a:rPr>
              <a:t>Diajukan terhadap putusan yang telah berkekuatan hukum tetap (inkracht).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7275" y="3611850"/>
            <a:ext cx="57150" cy="2762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Times New Roman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4425" y="3612802"/>
            <a:ext cx="5643562" cy="274290"/>
          </a:xfrm>
          <a:prstGeom prst="rect">
            <a:avLst/>
          </a:prstGeom>
          <a:noFill/>
        </p:spPr>
        <p:txBody>
          <a:bodyPr wrap="none" lIns="5715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Times New Roman"/>
              </a:rPr>
              <a:t>Hanya dapat diajukan </a:t>
            </a:r>
            <a:r>
              <a:rPr b="1" sz="1350" i="0" u="none">
                <a:solidFill>
                  <a:srgbClr val="334155"/>
                </a:solidFill>
                <a:latin typeface="Times New Roman"/>
              </a:rPr>
              <a:t>1 (satu) kali</a:t>
            </a:r>
            <a:r>
              <a:rPr b="0" sz="1350" i="0" u="none">
                <a:solidFill>
                  <a:srgbClr val="334155"/>
                </a:solidFill>
                <a:latin typeface="Times New Roman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7275" y="3981390"/>
            <a:ext cx="57150" cy="2762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Times New Roman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4425" y="3982342"/>
            <a:ext cx="4610100" cy="548580"/>
          </a:xfrm>
          <a:prstGeom prst="rect">
            <a:avLst/>
          </a:prstGeom>
          <a:noFill/>
        </p:spPr>
        <p:txBody>
          <a:bodyPr wrap="square" lIns="5715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350" i="0" u="none">
                <a:solidFill>
                  <a:srgbClr val="334155"/>
                </a:solidFill>
                <a:latin typeface="Times New Roman"/>
              </a:rPr>
              <a:t>Tidak menangguhkan</a:t>
            </a:r>
            <a:r>
              <a:rPr b="0" sz="1350" i="0" u="none">
                <a:solidFill>
                  <a:srgbClr val="334155"/>
                </a:solidFill>
                <a:latin typeface="Times New Roman"/>
              </a:rPr>
              <a:t> maupun menghentikan pelaksanaan putusan pidana.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7275" y="4625220"/>
            <a:ext cx="57150" cy="2762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Times New Roman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4425" y="4626173"/>
            <a:ext cx="4610100" cy="548580"/>
          </a:xfrm>
          <a:prstGeom prst="rect">
            <a:avLst/>
          </a:prstGeom>
          <a:noFill/>
        </p:spPr>
        <p:txBody>
          <a:bodyPr wrap="square" lIns="5715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Times New Roman"/>
              </a:rPr>
              <a:t>Diajukan melalui pengadilan tingkat pertama yang memutus perkara.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043112"/>
            <a:ext cx="10972800" cy="800100"/>
          </a:xfrm>
          <a:prstGeom prst="roundRect">
            <a:avLst>
              <a:gd name="adj" fmla="val 952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2995612"/>
            <a:ext cx="10972800" cy="800100"/>
          </a:xfrm>
          <a:prstGeom prst="roundRect">
            <a:avLst>
              <a:gd name="adj" fmla="val 952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3948112"/>
            <a:ext cx="10972800" cy="800100"/>
          </a:xfrm>
          <a:prstGeom prst="roundRect">
            <a:avLst>
              <a:gd name="adj" fmla="val 952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4900612"/>
            <a:ext cx="10972800" cy="800100"/>
          </a:xfrm>
          <a:prstGeom prst="roundRect">
            <a:avLst>
              <a:gd name="adj" fmla="val 952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47725" y="2281237"/>
            <a:ext cx="342900" cy="323850"/>
          </a:xfrm>
          <a:prstGeom prst="roundRect">
            <a:avLst>
              <a:gd name="adj" fmla="val 50000"/>
            </a:avLst>
          </a:prstGeom>
          <a:solidFill>
            <a:srgbClr val="0478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47725" y="3233737"/>
            <a:ext cx="342900" cy="323850"/>
          </a:xfrm>
          <a:prstGeom prst="roundRect">
            <a:avLst>
              <a:gd name="adj" fmla="val 50000"/>
            </a:avLst>
          </a:prstGeom>
          <a:solidFill>
            <a:srgbClr val="0478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47725" y="4186237"/>
            <a:ext cx="342900" cy="323850"/>
          </a:xfrm>
          <a:prstGeom prst="roundRect">
            <a:avLst>
              <a:gd name="adj" fmla="val 50000"/>
            </a:avLst>
          </a:prstGeom>
          <a:solidFill>
            <a:srgbClr val="0478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7725" y="5138737"/>
            <a:ext cx="342900" cy="323850"/>
          </a:xfrm>
          <a:prstGeom prst="roundRect">
            <a:avLst>
              <a:gd name="adj" fmla="val 50000"/>
            </a:avLst>
          </a:prstGeom>
          <a:solidFill>
            <a:srgbClr val="0478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533400"/>
            <a:ext cx="11068050" cy="619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59669"/>
                </a:solidFill>
                <a:latin typeface="Times New Roman"/>
              </a:rPr>
              <a:t>SYARAT SUBSTANSIAL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752475"/>
            <a:ext cx="11582400" cy="4000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Times New Roman"/>
              </a:rPr>
              <a:t>Alasan Pengajuan Peninjauan Kembali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1075" y="2357437"/>
            <a:ext cx="1714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200" i="0" u="none">
                <a:solidFill>
                  <a:srgbClr val="FFFFFF"/>
                </a:solidFill>
                <a:latin typeface="Times New Roman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1075" y="3309937"/>
            <a:ext cx="1714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200" i="0" u="none">
                <a:solidFill>
                  <a:srgbClr val="FFFFFF"/>
                </a:solidFill>
                <a:latin typeface="Times New Roman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1075" y="4262437"/>
            <a:ext cx="1714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200" i="0" u="none">
                <a:solidFill>
                  <a:srgbClr val="FFFFFF"/>
                </a:solidFill>
                <a:latin typeface="Times New Roman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1075" y="5214937"/>
            <a:ext cx="1714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200" i="0" u="none">
                <a:solidFill>
                  <a:srgbClr val="FFFFFF"/>
                </a:solidFill>
                <a:latin typeface="Times New Roman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1125" y="2243137"/>
            <a:ext cx="8832353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0F172A"/>
                </a:solidFill>
                <a:latin typeface="Times New Roman"/>
              </a:rPr>
              <a:t>Bukti Baru (Novum)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81125" y="2443162"/>
            <a:ext cx="8411765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Times New Roman"/>
              </a:rPr>
              <a:t>Terdapat keadaan/bukti baru yang bersifat menentukan yang belum pernah ditemukan saat sidang.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81125" y="3195637"/>
            <a:ext cx="8868100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0F172A"/>
                </a:solidFill>
                <a:latin typeface="Times New Roman"/>
              </a:rPr>
              <a:t>Kebohongan / Bukti Palsu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81125" y="3395662"/>
            <a:ext cx="8445810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Times New Roman"/>
              </a:rPr>
              <a:t>Putusan didasarkan pada tipu muslihat, kebohongan, atau bukti yang dinyatakan palsu oleh hakim.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1125" y="4148137"/>
            <a:ext cx="7594894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0F172A"/>
                </a:solidFill>
                <a:latin typeface="Times New Roman"/>
              </a:rPr>
              <a:t>Kekhilafan Hakim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1125" y="4348162"/>
            <a:ext cx="7233232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Times New Roman"/>
              </a:rPr>
              <a:t>Terdapat kekhilafan hakim atau kekeliruan yang nyata dalam pertimbangan putusan.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81125" y="5100637"/>
            <a:ext cx="9198415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0F172A"/>
                </a:solidFill>
                <a:latin typeface="Times New Roman"/>
              </a:rPr>
              <a:t>Pertentangan Putusan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81125" y="5300662"/>
            <a:ext cx="8760395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Times New Roman"/>
              </a:rPr>
              <a:t>Adanya putusan-putusan yang saling bertentangan satu sama lain mengenai soal dan dasar yang sama.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09600" y="2700337"/>
          <a:ext cx="10972799" cy="2343150"/>
        </p:xfrm>
        <a:graphic>
          <a:graphicData uri="http://schemas.openxmlformats.org/drawingml/2006/table">
            <a:tbl>
              <a:tblPr firstRow="0" bandRow="0"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3054399"/>
                <a:gridCol w="1337816"/>
                <a:gridCol w="2789039"/>
                <a:gridCol w="3791545"/>
              </a:tblGrid>
              <a:tr h="468630"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D97706"/>
                          </a:solidFill>
                          <a:latin typeface="Times New Roman"/>
                        </a:rPr>
                        <a:t>Jenis Upaya Hukum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D97706"/>
                          </a:solidFill>
                          <a:latin typeface="Times New Roman"/>
                        </a:rPr>
                        <a:t>Klasifikasi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D97706"/>
                          </a:solidFill>
                          <a:latin typeface="Times New Roman"/>
                        </a:rPr>
                        <a:t>Tenggang Waktu Memori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D97706"/>
                          </a:solidFill>
                          <a:latin typeface="Times New Roman"/>
                        </a:rPr>
                        <a:t>Pengecualian / Sifat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</a:tr>
              <a:tr h="468630"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F8FAFC"/>
                          </a:solidFill>
                          <a:latin typeface="Times New Roman"/>
                        </a:rPr>
                        <a:t>Banding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F8FAFC"/>
                          </a:solidFill>
                          <a:latin typeface="Times New Roman"/>
                        </a:rPr>
                        <a:t>Biasa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F8FAFC"/>
                          </a:solidFill>
                          <a:latin typeface="Times New Roman"/>
                        </a:rPr>
                        <a:t>7 Hari (Wajib bagi JPU)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F87171"/>
                          </a:solidFill>
                          <a:latin typeface="Times New Roman"/>
                        </a:rPr>
                        <a:t>Dilarang untuk Putusan Bebas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</a:tr>
              <a:tr h="468630"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F8FAFC"/>
                          </a:solidFill>
                          <a:latin typeface="Times New Roman"/>
                        </a:rPr>
                        <a:t>Kasasi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F8FAFC"/>
                          </a:solidFill>
                          <a:latin typeface="Times New Roman"/>
                        </a:rPr>
                        <a:t>Biasa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F8FAFC"/>
                          </a:solidFill>
                          <a:latin typeface="Times New Roman"/>
                        </a:rPr>
                        <a:t>14 Hari Kalender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F87171"/>
                          </a:solidFill>
                          <a:latin typeface="Times New Roman"/>
                        </a:rPr>
                        <a:t>Dilarang untuk Putusan Bebas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</a:tr>
              <a:tr h="468630"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F8FAFC"/>
                          </a:solidFill>
                          <a:latin typeface="Times New Roman"/>
                        </a:rPr>
                        <a:t>Kasasi Kepentingan Hukum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F8FAFC"/>
                          </a:solidFill>
                          <a:latin typeface="Times New Roman"/>
                        </a:rPr>
                        <a:t>Luar Biasa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F8FAFC"/>
                          </a:solidFill>
                          <a:latin typeface="Times New Roman"/>
                        </a:rPr>
                        <a:t>Satu kali permohonan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8BDF8"/>
                          </a:solidFill>
                          <a:latin typeface="Times New Roman"/>
                        </a:rPr>
                        <a:t>Eksklusif Jaksa Agung, tak merugikan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</a:tr>
              <a:tr h="468630"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F8FAFC"/>
                          </a:solidFill>
                          <a:latin typeface="Times New Roman"/>
                        </a:rPr>
                        <a:t>Peninjauan Kembali (PK)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F8FAFC"/>
                          </a:solidFill>
                          <a:latin typeface="Times New Roman"/>
                        </a:rPr>
                        <a:t>Luar Biasa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F8FAFC"/>
                          </a:solidFill>
                          <a:latin typeface="Times New Roman"/>
                        </a:rPr>
                        <a:t>Maksimal 6 Bulan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4D399"/>
                          </a:solidFill>
                          <a:latin typeface="Times New Roman"/>
                        </a:rPr>
                        <a:t>Butuh Novum/Kekhilafan, 1 kali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533400"/>
            <a:ext cx="11068050" cy="619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D97706"/>
                </a:solidFill>
                <a:latin typeface="Times New Roman"/>
              </a:rPr>
              <a:t>RINGKASAN EKSEKUTIF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752475"/>
            <a:ext cx="11582400" cy="4000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F8FAFC"/>
                </a:solidFill>
                <a:latin typeface="Times New Roman"/>
              </a:rPr>
              <a:t>Matriks Perbandingan Upaya Hukum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