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sldIdLst>
    <p:sldId id="364" r:id="rId2"/>
    <p:sldId id="258" r:id="rId3"/>
    <p:sldId id="336" r:id="rId4"/>
    <p:sldId id="259" r:id="rId5"/>
    <p:sldId id="340" r:id="rId6"/>
    <p:sldId id="282" r:id="rId7"/>
    <p:sldId id="363" r:id="rId8"/>
    <p:sldId id="341" r:id="rId9"/>
    <p:sldId id="342" r:id="rId10"/>
    <p:sldId id="289" r:id="rId11"/>
    <p:sldId id="261" r:id="rId12"/>
    <p:sldId id="295" r:id="rId13"/>
    <p:sldId id="284" r:id="rId14"/>
    <p:sldId id="343" r:id="rId15"/>
    <p:sldId id="344" r:id="rId16"/>
    <p:sldId id="285" r:id="rId17"/>
    <p:sldId id="262" r:id="rId18"/>
    <p:sldId id="286" r:id="rId19"/>
    <p:sldId id="291" r:id="rId20"/>
    <p:sldId id="266" r:id="rId21"/>
    <p:sldId id="292" r:id="rId22"/>
    <p:sldId id="294" r:id="rId23"/>
    <p:sldId id="293" r:id="rId24"/>
    <p:sldId id="345" r:id="rId25"/>
    <p:sldId id="346" r:id="rId26"/>
    <p:sldId id="288" r:id="rId27"/>
    <p:sldId id="303" r:id="rId28"/>
    <p:sldId id="304" r:id="rId29"/>
    <p:sldId id="306" r:id="rId30"/>
    <p:sldId id="307" r:id="rId31"/>
    <p:sldId id="309" r:id="rId32"/>
    <p:sldId id="264" r:id="rId33"/>
    <p:sldId id="302" r:id="rId34"/>
    <p:sldId id="310" r:id="rId35"/>
    <p:sldId id="311" r:id="rId36"/>
    <p:sldId id="265" r:id="rId37"/>
    <p:sldId id="330" r:id="rId38"/>
    <p:sldId id="267" r:id="rId39"/>
    <p:sldId id="270" r:id="rId40"/>
    <p:sldId id="271" r:id="rId41"/>
    <p:sldId id="272" r:id="rId42"/>
    <p:sldId id="273" r:id="rId43"/>
    <p:sldId id="274" r:id="rId44"/>
    <p:sldId id="275" r:id="rId45"/>
    <p:sldId id="276" r:id="rId46"/>
    <p:sldId id="360" r:id="rId47"/>
    <p:sldId id="348" r:id="rId48"/>
    <p:sldId id="349" r:id="rId49"/>
    <p:sldId id="350" r:id="rId50"/>
    <p:sldId id="351" r:id="rId51"/>
    <p:sldId id="352" r:id="rId52"/>
    <p:sldId id="260" r:id="rId53"/>
    <p:sldId id="296" r:id="rId54"/>
    <p:sldId id="277" r:id="rId55"/>
    <p:sldId id="278" r:id="rId56"/>
    <p:sldId id="279" r:id="rId57"/>
    <p:sldId id="297" r:id="rId58"/>
    <p:sldId id="280" r:id="rId59"/>
    <p:sldId id="281" r:id="rId60"/>
    <p:sldId id="298" r:id="rId61"/>
    <p:sldId id="299" r:id="rId62"/>
    <p:sldId id="300" r:id="rId63"/>
    <p:sldId id="347" r:id="rId64"/>
    <p:sldId id="359" r:id="rId65"/>
    <p:sldId id="362" r:id="rId66"/>
    <p:sldId id="339" r:id="rId67"/>
    <p:sldId id="337" r:id="rId68"/>
    <p:sldId id="338" r:id="rId69"/>
    <p:sldId id="353" r:id="rId70"/>
    <p:sldId id="354" r:id="rId71"/>
    <p:sldId id="355" r:id="rId72"/>
    <p:sldId id="356" r:id="rId73"/>
    <p:sldId id="357" r:id="rId74"/>
    <p:sldId id="361" r:id="rId75"/>
    <p:sldId id="358"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14"/>
  </p:normalViewPr>
  <p:slideViewPr>
    <p:cSldViewPr>
      <p:cViewPr varScale="1">
        <p:scale>
          <a:sx n="56" d="100"/>
          <a:sy n="56" d="100"/>
        </p:scale>
        <p:origin x="90" y="1338"/>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71CE43-567C-422E-8EC3-3A73E478CB74}" type="datetimeFigureOut">
              <a:rPr lang="id-ID" smtClean="0"/>
              <a:pPr/>
              <a:t>21/05/2026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35E2131C-DBD6-44E8-B3B0-61CD6B3CC89B}" type="slidenum">
              <a:rPr lang="id-ID" smtClean="0"/>
              <a:pPr/>
              <a:t>‹#›</a:t>
            </a:fld>
            <a:endParaRPr lang="id-ID"/>
          </a:p>
        </p:txBody>
      </p:sp>
    </p:spTree>
    <p:extLst>
      <p:ext uri="{BB962C8B-B14F-4D97-AF65-F5344CB8AC3E}">
        <p14:creationId xmlns:p14="http://schemas.microsoft.com/office/powerpoint/2010/main" val="9352938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71CE43-567C-422E-8EC3-3A73E478CB74}" type="datetimeFigureOut">
              <a:rPr lang="id-ID" smtClean="0"/>
              <a:pPr/>
              <a:t>21/05/2026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970847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E971CE43-567C-422E-8EC3-3A73E478CB74}" type="datetimeFigureOut">
              <a:rPr lang="id-ID" smtClean="0"/>
              <a:pPr/>
              <a:t>21/05/2026</a:t>
            </a:fld>
            <a:endParaRPr lang="id-ID"/>
          </a:p>
        </p:txBody>
      </p:sp>
      <p:sp>
        <p:nvSpPr>
          <p:cNvPr id="5" name="Footer Placeholder 4"/>
          <p:cNvSpPr>
            <a:spLocks noGrp="1"/>
          </p:cNvSpPr>
          <p:nvPr>
            <p:ph type="ftr" sz="quarter" idx="11"/>
          </p:nvPr>
        </p:nvSpPr>
        <p:spPr>
          <a:xfrm>
            <a:off x="2182708" y="6272784"/>
            <a:ext cx="6327648" cy="365125"/>
          </a:xfrm>
        </p:spPr>
        <p:txBody>
          <a:bodyPr/>
          <a:lstStyle/>
          <a:p>
            <a:endParaRPr lang="id-ID"/>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35E2131C-DBD6-44E8-B3B0-61CD6B3CC89B}" type="slidenum">
              <a:rPr lang="id-ID" smtClean="0"/>
              <a:pPr/>
              <a:t>‹#›</a:t>
            </a:fld>
            <a:endParaRPr lang="id-ID"/>
          </a:p>
        </p:txBody>
      </p:sp>
    </p:spTree>
    <p:extLst>
      <p:ext uri="{BB962C8B-B14F-4D97-AF65-F5344CB8AC3E}">
        <p14:creationId xmlns:p14="http://schemas.microsoft.com/office/powerpoint/2010/main" val="514735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71CE43-567C-422E-8EC3-3A73E478CB74}" type="datetimeFigureOut">
              <a:rPr lang="id-ID" smtClean="0"/>
              <a:pPr/>
              <a:t>21/05/2026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37302530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71CE43-567C-422E-8EC3-3A73E478CB74}" type="datetimeFigureOut">
              <a:rPr lang="id-ID" smtClean="0"/>
              <a:pPr/>
              <a:t>21/05/2026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35E2131C-DBD6-44E8-B3B0-61CD6B3CC89B}" type="slidenum">
              <a:rPr lang="id-ID" smtClean="0"/>
              <a:pPr/>
              <a:t>‹#›</a:t>
            </a:fld>
            <a:endParaRPr lang="id-ID"/>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186165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E971CE43-567C-422E-8EC3-3A73E478CB74}" type="datetimeFigureOut">
              <a:rPr lang="id-ID" smtClean="0"/>
              <a:pPr/>
              <a:t>21/05/2026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35E2131C-DBD6-44E8-B3B0-61CD6B3CC89B}" type="slidenum">
              <a:rPr lang="id-ID" smtClean="0"/>
              <a:pPr/>
              <a:t>‹#›</a:t>
            </a:fld>
            <a:endParaRPr lang="id-ID"/>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67751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71CE43-567C-422E-8EC3-3A73E478CB74}" type="datetimeFigureOut">
              <a:rPr lang="id-ID" smtClean="0"/>
              <a:pPr/>
              <a:t>21/05/2026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25981837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71CE43-567C-422E-8EC3-3A73E478CB74}" type="datetimeFigureOut">
              <a:rPr lang="id-ID" smtClean="0"/>
              <a:pPr/>
              <a:t>21/05/2026</a:t>
            </a:fld>
            <a:endParaRPr lang="id-ID"/>
          </a:p>
        </p:txBody>
      </p:sp>
      <p:sp>
        <p:nvSpPr>
          <p:cNvPr id="6" name="Footer Placeholder 5"/>
          <p:cNvSpPr>
            <a:spLocks noGrp="1"/>
          </p:cNvSpPr>
          <p:nvPr>
            <p:ph type="ftr" sz="quarter" idx="11"/>
          </p:nvPr>
        </p:nvSpPr>
        <p:spPr/>
        <p:txBody>
          <a:bodyPr/>
          <a:lstStyle/>
          <a:p>
            <a:endParaRPr lang="id-ID"/>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22383039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971CE43-567C-422E-8EC3-3A73E478CB74}" type="datetimeFigureOut">
              <a:rPr lang="id-ID" smtClean="0"/>
              <a:pPr/>
              <a:t>21/05/2026</a:t>
            </a:fld>
            <a:endParaRPr lang="id-ID"/>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18177063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971CE43-567C-422E-8EC3-3A73E478CB74}" type="datetimeFigureOut">
              <a:rPr lang="id-ID" smtClean="0"/>
              <a:pPr/>
              <a:t>21/05/2026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2792510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71CE43-567C-422E-8EC3-3A73E478CB74}" type="datetimeFigureOut">
              <a:rPr lang="id-ID" smtClean="0"/>
              <a:pPr/>
              <a:t>21/05/2026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35E2131C-DBD6-44E8-B3B0-61CD6B3CC89B}" type="slidenum">
              <a:rPr lang="id-ID" smtClean="0"/>
              <a:pPr/>
              <a:t>‹#›</a:t>
            </a:fld>
            <a:endParaRPr lang="id-ID"/>
          </a:p>
        </p:txBody>
      </p:sp>
    </p:spTree>
    <p:extLst>
      <p:ext uri="{BB962C8B-B14F-4D97-AF65-F5344CB8AC3E}">
        <p14:creationId xmlns:p14="http://schemas.microsoft.com/office/powerpoint/2010/main" val="1625521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E971CE43-567C-422E-8EC3-3A73E478CB74}" type="datetimeFigureOut">
              <a:rPr lang="id-ID" smtClean="0"/>
              <a:pPr/>
              <a:t>21/05/2026</a:t>
            </a:fld>
            <a:endParaRPr lang="id-ID"/>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id-ID"/>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35E2131C-DBD6-44E8-B3B0-61CD6B3CC89B}" type="slidenum">
              <a:rPr lang="id-ID" smtClean="0"/>
              <a:pPr/>
              <a:t>‹#›</a:t>
            </a:fld>
            <a:endParaRPr lang="id-ID"/>
          </a:p>
        </p:txBody>
      </p:sp>
    </p:spTree>
    <p:extLst>
      <p:ext uri="{BB962C8B-B14F-4D97-AF65-F5344CB8AC3E}">
        <p14:creationId xmlns:p14="http://schemas.microsoft.com/office/powerpoint/2010/main" val="149122289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86CE9-B876-F44F-B4CD-43EA76FA5CAC}"/>
              </a:ext>
            </a:extLst>
          </p:cNvPr>
          <p:cNvSpPr>
            <a:spLocks noGrp="1"/>
          </p:cNvSpPr>
          <p:nvPr>
            <p:ph type="ctrTitle"/>
          </p:nvPr>
        </p:nvSpPr>
        <p:spPr/>
        <p:txBody>
          <a:bodyPr/>
          <a:lstStyle/>
          <a:p>
            <a:pPr algn="ctr"/>
            <a:r>
              <a:rPr lang="en-US" sz="4800" b="1" dirty="0">
                <a:latin typeface="Tahoma" panose="020B0604030504040204" pitchFamily="34" charset="0"/>
                <a:ea typeface="Tahoma" panose="020B0604030504040204" pitchFamily="34" charset="0"/>
                <a:cs typeface="Tahoma" panose="020B0604030504040204" pitchFamily="34" charset="0"/>
              </a:rPr>
              <a:t>UPAYA HUKUM PERDATA</a:t>
            </a:r>
          </a:p>
        </p:txBody>
      </p:sp>
      <p:sp>
        <p:nvSpPr>
          <p:cNvPr id="3" name="Subtitle 2">
            <a:extLst>
              <a:ext uri="{FF2B5EF4-FFF2-40B4-BE49-F238E27FC236}">
                <a16:creationId xmlns:a16="http://schemas.microsoft.com/office/drawing/2014/main" id="{F1B31CB1-10A5-4B42-90B8-9252D23F7B69}"/>
              </a:ext>
            </a:extLst>
          </p:cNvPr>
          <p:cNvSpPr>
            <a:spLocks noGrp="1"/>
          </p:cNvSpPr>
          <p:nvPr>
            <p:ph type="subTitle" idx="1"/>
          </p:nvPr>
        </p:nvSpPr>
        <p:spPr>
          <a:xfrm>
            <a:off x="911424" y="4648513"/>
            <a:ext cx="5918454" cy="802386"/>
          </a:xfrm>
        </p:spPr>
        <p:txBody>
          <a:bodyPr>
            <a:normAutofit fontScale="55000" lnSpcReduction="20000"/>
          </a:bodyPr>
          <a:lstStyle/>
          <a:p>
            <a:r>
              <a:rPr lang="en-US" dirty="0">
                <a:latin typeface="Tahoma" panose="020B0604030504040204" pitchFamily="34" charset="0"/>
                <a:ea typeface="Tahoma" panose="020B0604030504040204" pitchFamily="34" charset="0"/>
                <a:cs typeface="Tahoma" panose="020B0604030504040204" pitchFamily="34" charset="0"/>
              </a:rPr>
              <a:t>(DIKLAT PPPJ TAHUN 2026)</a:t>
            </a:r>
          </a:p>
          <a:p>
            <a:r>
              <a:rPr lang="en-US" dirty="0">
                <a:latin typeface="Tahoma" panose="020B0604030504040204" pitchFamily="34" charset="0"/>
                <a:ea typeface="Tahoma" panose="020B0604030504040204" pitchFamily="34" charset="0"/>
                <a:cs typeface="Tahoma" panose="020B0604030504040204" pitchFamily="34" charset="0"/>
              </a:rPr>
              <a:t>Oleh</a:t>
            </a:r>
            <a:r>
              <a:rPr lang="en-US">
                <a:latin typeface="Tahoma" panose="020B0604030504040204" pitchFamily="34" charset="0"/>
                <a:ea typeface="Tahoma" panose="020B0604030504040204" pitchFamily="34" charset="0"/>
                <a:cs typeface="Tahoma" panose="020B0604030504040204" pitchFamily="34" charset="0"/>
              </a:rPr>
              <a:t>: WIKAN SINATRIO AJI</a:t>
            </a:r>
            <a:endParaRPr lang="en-US"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JAKSA PENGACARA NEGARA PADA JAMDATUN</a:t>
            </a:r>
          </a:p>
        </p:txBody>
      </p:sp>
    </p:spTree>
    <p:extLst>
      <p:ext uri="{BB962C8B-B14F-4D97-AF65-F5344CB8AC3E}">
        <p14:creationId xmlns:p14="http://schemas.microsoft.com/office/powerpoint/2010/main" val="12174767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7768" y="290494"/>
            <a:ext cx="7620000" cy="990600"/>
          </a:xfrm>
        </p:spPr>
        <p:txBody>
          <a:bodyPr>
            <a:normAutofit/>
          </a:bodyPr>
          <a:lstStyle/>
          <a:p>
            <a:pPr algn="r"/>
            <a:r>
              <a:rPr lang="id-ID" sz="3200" dirty="0">
                <a:solidFill>
                  <a:srgbClr val="FF0000"/>
                </a:solidFill>
                <a:latin typeface="Tahoma" panose="020B0604030504040204" pitchFamily="34" charset="0"/>
                <a:ea typeface="Tahoma" panose="020B0604030504040204" pitchFamily="34" charset="0"/>
                <a:cs typeface="Tahoma" panose="020B0604030504040204" pitchFamily="34" charset="0"/>
              </a:rPr>
              <a:t>UPAYA HUKUM BIASA</a:t>
            </a:r>
          </a:p>
        </p:txBody>
      </p:sp>
      <p:sp>
        <p:nvSpPr>
          <p:cNvPr id="3" name="Text Placeholder 2"/>
          <p:cNvSpPr>
            <a:spLocks noGrp="1"/>
          </p:cNvSpPr>
          <p:nvPr>
            <p:ph type="body" idx="1"/>
          </p:nvPr>
        </p:nvSpPr>
        <p:spPr>
          <a:xfrm>
            <a:off x="2209800" y="1893083"/>
            <a:ext cx="7772400" cy="3071834"/>
          </a:xfrm>
        </p:spPr>
        <p:txBody>
          <a:bodyPr>
            <a:normAutofit/>
          </a:bodyPr>
          <a:lstStyle/>
          <a:p>
            <a:pPr marL="800100" lvl="1" indent="-434975">
              <a:buClr>
                <a:srgbClr val="002060"/>
              </a:buClr>
              <a:buSzPct val="100000"/>
              <a:buFont typeface="Wingdings" panose="05000000000000000000" pitchFamily="2" charset="2"/>
              <a:buChar char="q"/>
            </a:pPr>
            <a:r>
              <a:rPr lang="id-ID" sz="2400" b="1" dirty="0">
                <a:solidFill>
                  <a:schemeClr val="tx1"/>
                </a:solidFill>
                <a:latin typeface="Tahoma" panose="020B0604030504040204" pitchFamily="34" charset="0"/>
                <a:ea typeface="Tahoma" panose="020B0604030504040204" pitchFamily="34" charset="0"/>
                <a:cs typeface="Tahoma" panose="020B0604030504040204" pitchFamily="34" charset="0"/>
              </a:rPr>
              <a:t>PERLAWANAN (Verzet)</a:t>
            </a:r>
          </a:p>
          <a:p>
            <a:pPr marL="800100" lvl="1" indent="-434975">
              <a:buClr>
                <a:srgbClr val="002060"/>
              </a:buClr>
              <a:buSzPct val="100000"/>
              <a:buFont typeface="Wingdings" panose="05000000000000000000" pitchFamily="2" charset="2"/>
              <a:buChar char="q"/>
            </a:pPr>
            <a:endParaRPr lang="id-ID"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800100" lvl="1" indent="-434975">
              <a:buClr>
                <a:srgbClr val="002060"/>
              </a:buClr>
              <a:buSzPct val="100000"/>
              <a:buFont typeface="Wingdings" panose="05000000000000000000" pitchFamily="2" charset="2"/>
              <a:buChar char="q"/>
            </a:pPr>
            <a:r>
              <a:rPr lang="id-ID" sz="2400" b="1" dirty="0">
                <a:solidFill>
                  <a:schemeClr val="tx1"/>
                </a:solidFill>
                <a:latin typeface="Tahoma" panose="020B0604030504040204" pitchFamily="34" charset="0"/>
                <a:ea typeface="Tahoma" panose="020B0604030504040204" pitchFamily="34" charset="0"/>
                <a:cs typeface="Tahoma" panose="020B0604030504040204" pitchFamily="34" charset="0"/>
              </a:rPr>
              <a:t>BANDING</a:t>
            </a:r>
          </a:p>
          <a:p>
            <a:pPr marL="800100" lvl="1" indent="-434975">
              <a:buClr>
                <a:srgbClr val="002060"/>
              </a:buClr>
              <a:buSzPct val="100000"/>
              <a:buFont typeface="Wingdings" panose="05000000000000000000" pitchFamily="2" charset="2"/>
              <a:buChar char="q"/>
            </a:pPr>
            <a:endParaRPr lang="id-ID"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800100" lvl="1" indent="-434975">
              <a:buClr>
                <a:srgbClr val="002060"/>
              </a:buClr>
              <a:buSzPct val="100000"/>
              <a:buFont typeface="Wingdings" panose="05000000000000000000" pitchFamily="2" charset="2"/>
              <a:buChar char="q"/>
            </a:pPr>
            <a:r>
              <a:rPr lang="id-ID" sz="2400" b="1" dirty="0">
                <a:solidFill>
                  <a:schemeClr val="tx1"/>
                </a:solidFill>
                <a:latin typeface="Tahoma" panose="020B0604030504040204" pitchFamily="34" charset="0"/>
                <a:ea typeface="Tahoma" panose="020B0604030504040204" pitchFamily="34" charset="0"/>
                <a:cs typeface="Tahoma" panose="020B0604030504040204" pitchFamily="34" charset="0"/>
              </a:rPr>
              <a:t>KASASI</a:t>
            </a:r>
          </a:p>
          <a:p>
            <a:pPr marL="365125" lvl="1">
              <a:buClr>
                <a:srgbClr val="002060"/>
              </a:buClr>
              <a:buSzPct val="100000"/>
            </a:pPr>
            <a:endParaRPr lang="id-ID" sz="2400" b="1"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marL="800100" lvl="1" indent="-434975">
              <a:buClr>
                <a:srgbClr val="002060"/>
              </a:buClr>
              <a:buSzPct val="100000"/>
              <a:buFont typeface="Wingdings" panose="05000000000000000000" pitchFamily="2" charset="2"/>
              <a:buChar char="q"/>
            </a:pPr>
            <a:r>
              <a:rPr lang="id-ID" sz="2400" b="1" dirty="0">
                <a:solidFill>
                  <a:schemeClr val="tx1"/>
                </a:solidFill>
                <a:latin typeface="Tahoma" panose="020B0604030504040204" pitchFamily="34" charset="0"/>
                <a:ea typeface="Tahoma" panose="020B0604030504040204" pitchFamily="34" charset="0"/>
                <a:cs typeface="Tahoma" panose="020B0604030504040204" pitchFamily="34" charset="0"/>
              </a:rPr>
              <a:t>KEBERATAN (gugatan sederhana)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81290" y="1571612"/>
            <a:ext cx="7620000" cy="990600"/>
          </a:xfrm>
        </p:spPr>
        <p:txBody>
          <a:bodyPr>
            <a:normAutofit/>
          </a:bodyPr>
          <a:lstStyle/>
          <a:p>
            <a:pPr lvl="1" algn="ctr"/>
            <a:r>
              <a:rPr lang="id-ID" sz="4800" dirty="0">
                <a:solidFill>
                  <a:srgbClr val="FF0000"/>
                </a:solidFill>
                <a:latin typeface="Tahoma" panose="020B0604030504040204" pitchFamily="34" charset="0"/>
                <a:ea typeface="Tahoma" panose="020B0604030504040204" pitchFamily="34" charset="0"/>
                <a:cs typeface="Tahoma" panose="020B0604030504040204" pitchFamily="34" charset="0"/>
              </a:rPr>
              <a:t>PERLAWANAN (Verzet)</a:t>
            </a:r>
          </a:p>
        </p:txBody>
      </p:sp>
      <p:sp>
        <p:nvSpPr>
          <p:cNvPr id="3" name="Text Placeholder 2"/>
          <p:cNvSpPr>
            <a:spLocks noGrp="1"/>
          </p:cNvSpPr>
          <p:nvPr>
            <p:ph type="body" idx="1"/>
          </p:nvPr>
        </p:nvSpPr>
        <p:spPr>
          <a:xfrm>
            <a:off x="2238348" y="3000372"/>
            <a:ext cx="7772400" cy="3071834"/>
          </a:xfrm>
        </p:spPr>
        <p:txBody>
          <a:bodyPr>
            <a:normAutofit/>
          </a:bodyPr>
          <a:lstStyle/>
          <a:p>
            <a:pPr lvl="1">
              <a:buFont typeface="Arial" pitchFamily="34" charset="0"/>
              <a:buChar char="•"/>
            </a:pPr>
            <a:endParaRPr lang="id-ID" sz="2400" dirty="0">
              <a:latin typeface="Arial" pitchFamily="34" charset="0"/>
              <a:cs typeface="Arial" pitchFamily="34" charset="0"/>
            </a:endParaRPr>
          </a:p>
        </p:txBody>
      </p:sp>
    </p:spTree>
    <p:extLst>
      <p:ext uri="{BB962C8B-B14F-4D97-AF65-F5344CB8AC3E}">
        <p14:creationId xmlns:p14="http://schemas.microsoft.com/office/powerpoint/2010/main" val="23454800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0"/>
            <a:ext cx="10058400" cy="1609344"/>
          </a:xfrm>
        </p:spPr>
        <p:txBody>
          <a:bodyPr>
            <a:normAutofit/>
          </a:bodyPr>
          <a:lstStyle/>
          <a:p>
            <a:r>
              <a:rPr lang="id-ID" sz="3000" dirty="0">
                <a:solidFill>
                  <a:srgbClr val="FF0000"/>
                </a:solidFill>
                <a:latin typeface="Tahoma" panose="020B0604030504040204" pitchFamily="34" charset="0"/>
                <a:ea typeface="Tahoma" panose="020B0604030504040204" pitchFamily="34" charset="0"/>
                <a:cs typeface="Tahoma" panose="020B0604030504040204" pitchFamily="34" charset="0"/>
              </a:rPr>
              <a:t>PERLAWANAN (Verzet)</a:t>
            </a:r>
          </a:p>
        </p:txBody>
      </p:sp>
      <p:sp>
        <p:nvSpPr>
          <p:cNvPr id="3" name="Content Placeholder 2"/>
          <p:cNvSpPr>
            <a:spLocks noGrp="1"/>
          </p:cNvSpPr>
          <p:nvPr>
            <p:ph idx="1"/>
          </p:nvPr>
        </p:nvSpPr>
        <p:spPr>
          <a:xfrm>
            <a:off x="695400" y="1268760"/>
            <a:ext cx="9453200" cy="4925423"/>
          </a:xfrm>
        </p:spPr>
        <p:txBody>
          <a:bodyPr>
            <a:noAutofit/>
          </a:bodyPr>
          <a:lstStyle/>
          <a:p>
            <a:pPr algn="just">
              <a:spcBef>
                <a:spcPts val="0"/>
              </a:spcBef>
            </a:pPr>
            <a:r>
              <a:rPr lang="en-US" sz="2300" dirty="0" err="1">
                <a:latin typeface="Tahoma" panose="020B0604030504040204" pitchFamily="34" charset="0"/>
                <a:ea typeface="Tahoma" panose="020B0604030504040204" pitchFamily="34" charset="0"/>
                <a:cs typeface="Tahoma" panose="020B0604030504040204" pitchFamily="34" charset="0"/>
              </a:rPr>
              <a:t>Perlawanan</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Verzet</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adalah</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upaya</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hukum</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terhadap</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putusan</a:t>
            </a:r>
            <a:r>
              <a:rPr lang="en-US" sz="2300" dirty="0">
                <a:latin typeface="Tahoma" panose="020B0604030504040204" pitchFamily="34" charset="0"/>
                <a:ea typeface="Tahoma" panose="020B0604030504040204" pitchFamily="34" charset="0"/>
                <a:cs typeface="Tahoma" panose="020B0604030504040204" pitchFamily="34" charset="0"/>
              </a:rPr>
              <a:t> yang </a:t>
            </a:r>
            <a:r>
              <a:rPr lang="en-US" sz="2300" dirty="0" err="1">
                <a:latin typeface="Tahoma" panose="020B0604030504040204" pitchFamily="34" charset="0"/>
                <a:ea typeface="Tahoma" panose="020B0604030504040204" pitchFamily="34" charset="0"/>
                <a:cs typeface="Tahoma" panose="020B0604030504040204" pitchFamily="34" charset="0"/>
              </a:rPr>
              <a:t>dijatuhkan</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di</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luar</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hadirnya</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Tergugat</a:t>
            </a:r>
            <a:r>
              <a:rPr lang="id-ID" sz="2300" dirty="0">
                <a:latin typeface="Tahoma" panose="020B0604030504040204" pitchFamily="34" charset="0"/>
                <a:ea typeface="Tahoma" panose="020B0604030504040204" pitchFamily="34" charset="0"/>
                <a:cs typeface="Tahoma" panose="020B0604030504040204" pitchFamily="34" charset="0"/>
              </a:rPr>
              <a:t> [</a:t>
            </a:r>
            <a:r>
              <a:rPr lang="en-US" sz="2300" dirty="0">
                <a:latin typeface="Tahoma" panose="020B0604030504040204" pitchFamily="34" charset="0"/>
                <a:ea typeface="Tahoma" panose="020B0604030504040204" pitchFamily="34" charset="0"/>
                <a:cs typeface="Tahoma" panose="020B0604030504040204" pitchFamily="34" charset="0"/>
              </a:rPr>
              <a:t>V</a:t>
            </a:r>
            <a:r>
              <a:rPr lang="id-ID" sz="2300" dirty="0">
                <a:latin typeface="Tahoma" panose="020B0604030504040204" pitchFamily="34" charset="0"/>
                <a:ea typeface="Tahoma" panose="020B0604030504040204" pitchFamily="34" charset="0"/>
                <a:cs typeface="Tahoma" panose="020B0604030504040204" pitchFamily="34" charset="0"/>
              </a:rPr>
              <a:t>erstek]</a:t>
            </a:r>
            <a:r>
              <a:rPr lang="en-US" sz="2300" dirty="0">
                <a:latin typeface="Tahoma" panose="020B0604030504040204" pitchFamily="34" charset="0"/>
                <a:ea typeface="Tahoma" panose="020B0604030504040204" pitchFamily="34" charset="0"/>
                <a:cs typeface="Tahoma" panose="020B0604030504040204" pitchFamily="34" charset="0"/>
              </a:rPr>
              <a:t> (Ps. 125 </a:t>
            </a:r>
            <a:r>
              <a:rPr lang="en-US" sz="2300" dirty="0" err="1">
                <a:latin typeface="Tahoma" panose="020B0604030504040204" pitchFamily="34" charset="0"/>
                <a:ea typeface="Tahoma" panose="020B0604030504040204" pitchFamily="34" charset="0"/>
                <a:cs typeface="Tahoma" panose="020B0604030504040204" pitchFamily="34" charset="0"/>
              </a:rPr>
              <a:t>ayat</a:t>
            </a:r>
            <a:r>
              <a:rPr lang="en-US" sz="2300" dirty="0">
                <a:latin typeface="Tahoma" panose="020B0604030504040204" pitchFamily="34" charset="0"/>
                <a:ea typeface="Tahoma" panose="020B0604030504040204" pitchFamily="34" charset="0"/>
                <a:cs typeface="Tahoma" panose="020B0604030504040204" pitchFamily="34" charset="0"/>
              </a:rPr>
              <a:t> 3 </a:t>
            </a:r>
            <a:r>
              <a:rPr lang="en-US" sz="2300" dirty="0" err="1">
                <a:latin typeface="Tahoma" panose="020B0604030504040204" pitchFamily="34" charset="0"/>
                <a:ea typeface="Tahoma" panose="020B0604030504040204" pitchFamily="34" charset="0"/>
                <a:cs typeface="Tahoma" panose="020B0604030504040204" pitchFamily="34" charset="0"/>
              </a:rPr>
              <a:t>jo</a:t>
            </a:r>
            <a:r>
              <a:rPr lang="en-US" sz="2300" dirty="0">
                <a:latin typeface="Tahoma" panose="020B0604030504040204" pitchFamily="34" charset="0"/>
                <a:ea typeface="Tahoma" panose="020B0604030504040204" pitchFamily="34" charset="0"/>
                <a:cs typeface="Tahoma" panose="020B0604030504040204" pitchFamily="34" charset="0"/>
              </a:rPr>
              <a:t> Ps. 129 HIR, </a:t>
            </a:r>
            <a:r>
              <a:rPr lang="id-ID" sz="2300" dirty="0">
                <a:latin typeface="Tahoma" panose="020B0604030504040204" pitchFamily="34" charset="0"/>
                <a:ea typeface="Tahoma" panose="020B0604030504040204" pitchFamily="34" charset="0"/>
                <a:cs typeface="Tahoma" panose="020B0604030504040204" pitchFamily="34" charset="0"/>
              </a:rPr>
              <a:t>Ps. </a:t>
            </a:r>
            <a:r>
              <a:rPr lang="en-US" sz="2300" dirty="0">
                <a:latin typeface="Tahoma" panose="020B0604030504040204" pitchFamily="34" charset="0"/>
                <a:ea typeface="Tahoma" panose="020B0604030504040204" pitchFamily="34" charset="0"/>
                <a:cs typeface="Tahoma" panose="020B0604030504040204" pitchFamily="34" charset="0"/>
              </a:rPr>
              <a:t>149 ay</a:t>
            </a:r>
            <a:r>
              <a:rPr lang="id-ID" sz="2300" dirty="0">
                <a:latin typeface="Tahoma" panose="020B0604030504040204" pitchFamily="34" charset="0"/>
                <a:ea typeface="Tahoma" panose="020B0604030504040204" pitchFamily="34" charset="0"/>
                <a:cs typeface="Tahoma" panose="020B0604030504040204" pitchFamily="34" charset="0"/>
              </a:rPr>
              <a:t>a</a:t>
            </a:r>
            <a:r>
              <a:rPr lang="en-US" sz="2300" dirty="0">
                <a:latin typeface="Tahoma" panose="020B0604030504040204" pitchFamily="34" charset="0"/>
                <a:ea typeface="Tahoma" panose="020B0604030504040204" pitchFamily="34" charset="0"/>
                <a:cs typeface="Tahoma" panose="020B0604030504040204" pitchFamily="34" charset="0"/>
              </a:rPr>
              <a:t>t 3 </a:t>
            </a:r>
            <a:r>
              <a:rPr lang="en-US" sz="2300" dirty="0" err="1">
                <a:latin typeface="Tahoma" panose="020B0604030504040204" pitchFamily="34" charset="0"/>
                <a:ea typeface="Tahoma" panose="020B0604030504040204" pitchFamily="34" charset="0"/>
                <a:cs typeface="Tahoma" panose="020B0604030504040204" pitchFamily="34" charset="0"/>
              </a:rPr>
              <a:t>jo</a:t>
            </a:r>
            <a:r>
              <a:rPr lang="en-US" sz="2300" dirty="0">
                <a:latin typeface="Tahoma" panose="020B0604030504040204" pitchFamily="34" charset="0"/>
                <a:ea typeface="Tahoma" panose="020B0604030504040204" pitchFamily="34" charset="0"/>
                <a:cs typeface="Tahoma" panose="020B0604030504040204" pitchFamily="34" charset="0"/>
              </a:rPr>
              <a:t>. Ps. 153 </a:t>
            </a:r>
            <a:r>
              <a:rPr lang="en-US" sz="2300" dirty="0" err="1">
                <a:latin typeface="Tahoma" panose="020B0604030504040204" pitchFamily="34" charset="0"/>
                <a:ea typeface="Tahoma" panose="020B0604030504040204" pitchFamily="34" charset="0"/>
                <a:cs typeface="Tahoma" panose="020B0604030504040204" pitchFamily="34" charset="0"/>
              </a:rPr>
              <a:t>Rbg</a:t>
            </a:r>
            <a:r>
              <a:rPr lang="en-US" sz="2300" dirty="0">
                <a:latin typeface="Tahoma" panose="020B0604030504040204" pitchFamily="34" charset="0"/>
                <a:ea typeface="Tahoma" panose="020B0604030504040204" pitchFamily="34" charset="0"/>
                <a:cs typeface="Tahoma" panose="020B0604030504040204" pitchFamily="34" charset="0"/>
              </a:rPr>
              <a:t>).</a:t>
            </a:r>
            <a:endParaRPr lang="id-ID" sz="2300" dirty="0">
              <a:latin typeface="Tahoma" panose="020B0604030504040204" pitchFamily="34" charset="0"/>
              <a:ea typeface="Tahoma" panose="020B0604030504040204" pitchFamily="34" charset="0"/>
              <a:cs typeface="Tahoma" panose="020B0604030504040204" pitchFamily="34" charset="0"/>
            </a:endParaRPr>
          </a:p>
          <a:p>
            <a:pPr algn="just">
              <a:spcBef>
                <a:spcPts val="0"/>
              </a:spcBef>
            </a:pPr>
            <a:r>
              <a:rPr lang="id-ID" sz="2300" dirty="0">
                <a:latin typeface="Tahoma" panose="020B0604030504040204" pitchFamily="34" charset="0"/>
                <a:ea typeface="Tahoma" panose="020B0604030504040204" pitchFamily="34" charset="0"/>
                <a:cs typeface="Tahoma" panose="020B0604030504040204" pitchFamily="34" charset="0"/>
              </a:rPr>
              <a:t>Tujuan diajukannya </a:t>
            </a:r>
            <a:r>
              <a:rPr lang="id-ID" sz="2300" i="1" dirty="0">
                <a:latin typeface="Tahoma" panose="020B0604030504040204" pitchFamily="34" charset="0"/>
                <a:ea typeface="Tahoma" panose="020B0604030504040204" pitchFamily="34" charset="0"/>
                <a:cs typeface="Tahoma" panose="020B0604030504040204" pitchFamily="34" charset="0"/>
              </a:rPr>
              <a:t>verzet</a:t>
            </a:r>
            <a:r>
              <a:rPr lang="id-ID" sz="2300" dirty="0">
                <a:latin typeface="Tahoma" panose="020B0604030504040204" pitchFamily="34" charset="0"/>
                <a:ea typeface="Tahoma" panose="020B0604030504040204" pitchFamily="34" charset="0"/>
                <a:cs typeface="Tahoma" panose="020B0604030504040204" pitchFamily="34" charset="0"/>
              </a:rPr>
              <a:t> adalah dengan maksud agar perkara yang telah dijatuhkan putusan </a:t>
            </a:r>
            <a:r>
              <a:rPr lang="id-ID" sz="2300" i="1" dirty="0">
                <a:latin typeface="Tahoma" panose="020B0604030504040204" pitchFamily="34" charset="0"/>
                <a:ea typeface="Tahoma" panose="020B0604030504040204" pitchFamily="34" charset="0"/>
                <a:cs typeface="Tahoma" panose="020B0604030504040204" pitchFamily="34" charset="0"/>
              </a:rPr>
              <a:t>verstek</a:t>
            </a:r>
            <a:r>
              <a:rPr lang="id-ID" sz="2300" dirty="0">
                <a:latin typeface="Tahoma" panose="020B0604030504040204" pitchFamily="34" charset="0"/>
                <a:ea typeface="Tahoma" panose="020B0604030504040204" pitchFamily="34" charset="0"/>
                <a:cs typeface="Tahoma" panose="020B0604030504040204" pitchFamily="34" charset="0"/>
              </a:rPr>
              <a:t> dapat diperiksa ulang secara menyeluruh sesuai dengan pemeriksaan kontradiktor dengan permohonan agar putusan </a:t>
            </a:r>
            <a:r>
              <a:rPr lang="id-ID" sz="2300" i="1" dirty="0">
                <a:latin typeface="Tahoma" panose="020B0604030504040204" pitchFamily="34" charset="0"/>
                <a:ea typeface="Tahoma" panose="020B0604030504040204" pitchFamily="34" charset="0"/>
                <a:cs typeface="Tahoma" panose="020B0604030504040204" pitchFamily="34" charset="0"/>
              </a:rPr>
              <a:t>verstek</a:t>
            </a:r>
            <a:r>
              <a:rPr lang="id-ID" sz="2300" dirty="0">
                <a:latin typeface="Tahoma" panose="020B0604030504040204" pitchFamily="34" charset="0"/>
                <a:ea typeface="Tahoma" panose="020B0604030504040204" pitchFamily="34" charset="0"/>
                <a:cs typeface="Tahoma" panose="020B0604030504040204" pitchFamily="34" charset="0"/>
              </a:rPr>
              <a:t> dibatalkan dan sekaligus memohon agar gugatan tidak diterima atau ditolak.</a:t>
            </a:r>
          </a:p>
          <a:p>
            <a:pPr algn="just">
              <a:spcBef>
                <a:spcPts val="0"/>
              </a:spcBef>
            </a:pPr>
            <a:r>
              <a:rPr lang="id-ID" sz="2300" dirty="0">
                <a:latin typeface="Tahoma" panose="020B0604030504040204" pitchFamily="34" charset="0"/>
                <a:ea typeface="Tahoma" panose="020B0604030504040204" pitchFamily="34" charset="0"/>
                <a:cs typeface="Tahoma" panose="020B0604030504040204" pitchFamily="34" charset="0"/>
              </a:rPr>
              <a:t>Diajukan oleh </a:t>
            </a:r>
            <a:r>
              <a:rPr lang="en-US" sz="2300" dirty="0" err="1">
                <a:latin typeface="Tahoma" panose="020B0604030504040204" pitchFamily="34" charset="0"/>
                <a:ea typeface="Tahoma" panose="020B0604030504040204" pitchFamily="34" charset="0"/>
                <a:cs typeface="Tahoma" panose="020B0604030504040204" pitchFamily="34" charset="0"/>
              </a:rPr>
              <a:t>Pihak</a:t>
            </a:r>
            <a:r>
              <a:rPr lang="id-ID"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Tergugat</a:t>
            </a:r>
            <a:r>
              <a:rPr lang="en-US" sz="2300" dirty="0">
                <a:latin typeface="Tahoma" panose="020B0604030504040204" pitchFamily="34" charset="0"/>
                <a:ea typeface="Tahoma" panose="020B0604030504040204" pitchFamily="34" charset="0"/>
                <a:cs typeface="Tahoma" panose="020B0604030504040204" pitchFamily="34" charset="0"/>
              </a:rPr>
              <a:t> yang </a:t>
            </a:r>
            <a:r>
              <a:rPr lang="id-ID" sz="2300" dirty="0">
                <a:latin typeface="Tahoma" panose="020B0604030504040204" pitchFamily="34" charset="0"/>
                <a:ea typeface="Tahoma" panose="020B0604030504040204" pitchFamily="34" charset="0"/>
                <a:cs typeface="Tahoma" panose="020B0604030504040204" pitchFamily="34" charset="0"/>
              </a:rPr>
              <a:t>dikalahkan</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dengan</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putusan</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Verstek</a:t>
            </a:r>
            <a:r>
              <a:rPr lang="en-US" sz="2300" dirty="0">
                <a:latin typeface="Tahoma" panose="020B0604030504040204" pitchFamily="34" charset="0"/>
                <a:ea typeface="Tahoma" panose="020B0604030504040204" pitchFamily="34" charset="0"/>
                <a:cs typeface="Tahoma" panose="020B0604030504040204" pitchFamily="34" charset="0"/>
              </a:rPr>
              <a:t>.</a:t>
            </a:r>
            <a:r>
              <a:rPr lang="id-ID" sz="2300" dirty="0">
                <a:latin typeface="Tahoma" panose="020B0604030504040204" pitchFamily="34" charset="0"/>
                <a:ea typeface="Tahoma" panose="020B0604030504040204" pitchFamily="34" charset="0"/>
                <a:cs typeface="Tahoma" panose="020B0604030504040204" pitchFamily="34" charset="0"/>
              </a:rPr>
              <a:t> </a:t>
            </a:r>
          </a:p>
          <a:p>
            <a:pPr algn="just">
              <a:spcBef>
                <a:spcPts val="0"/>
              </a:spcBef>
            </a:pPr>
            <a:r>
              <a:rPr lang="id-ID" sz="2300" dirty="0">
                <a:latin typeface="Tahoma" panose="020B0604030504040204" pitchFamily="34" charset="0"/>
                <a:ea typeface="Tahoma" panose="020B0604030504040204" pitchFamily="34" charset="0"/>
                <a:cs typeface="Tahoma" panose="020B0604030504040204" pitchFamily="34" charset="0"/>
              </a:rPr>
              <a:t>Ahli waris Tergugat apabila Tergugat meninggal dunia saat tenggang waktu Perlawanan.</a:t>
            </a:r>
          </a:p>
          <a:p>
            <a:pPr algn="just">
              <a:spcBef>
                <a:spcPts val="0"/>
              </a:spcBef>
            </a:pPr>
            <a:r>
              <a:rPr lang="id-ID" sz="2300" dirty="0">
                <a:latin typeface="Tahoma" panose="020B0604030504040204" pitchFamily="34" charset="0"/>
                <a:ea typeface="Tahoma" panose="020B0604030504040204" pitchFamily="34" charset="0"/>
                <a:cs typeface="Tahoma" panose="020B0604030504040204" pitchFamily="34" charset="0"/>
              </a:rPr>
              <a:t>Gugatan </a:t>
            </a:r>
            <a:r>
              <a:rPr lang="en-US" sz="2300" dirty="0">
                <a:latin typeface="Tahoma" panose="020B0604030504040204" pitchFamily="34" charset="0"/>
                <a:ea typeface="Tahoma" panose="020B0604030504040204" pitchFamily="34" charset="0"/>
                <a:cs typeface="Tahoma" panose="020B0604030504040204" pitchFamily="34" charset="0"/>
              </a:rPr>
              <a:t>P</a:t>
            </a:r>
            <a:r>
              <a:rPr lang="id-ID" sz="2300" dirty="0">
                <a:latin typeface="Tahoma" panose="020B0604030504040204" pitchFamily="34" charset="0"/>
                <a:ea typeface="Tahoma" panose="020B0604030504040204" pitchFamily="34" charset="0"/>
                <a:cs typeface="Tahoma" panose="020B0604030504040204" pitchFamily="34" charset="0"/>
              </a:rPr>
              <a:t>erlawanan [</a:t>
            </a:r>
            <a:r>
              <a:rPr lang="en-US" sz="2300" dirty="0">
                <a:latin typeface="Tahoma" panose="020B0604030504040204" pitchFamily="34" charset="0"/>
                <a:ea typeface="Tahoma" panose="020B0604030504040204" pitchFamily="34" charset="0"/>
                <a:cs typeface="Tahoma" panose="020B0604030504040204" pitchFamily="34" charset="0"/>
              </a:rPr>
              <a:t>V</a:t>
            </a:r>
            <a:r>
              <a:rPr lang="id-ID" sz="2300" dirty="0">
                <a:latin typeface="Tahoma" panose="020B0604030504040204" pitchFamily="34" charset="0"/>
                <a:ea typeface="Tahoma" panose="020B0604030504040204" pitchFamily="34" charset="0"/>
                <a:cs typeface="Tahoma" panose="020B0604030504040204" pitchFamily="34" charset="0"/>
              </a:rPr>
              <a:t>erzet] diajukan </a:t>
            </a:r>
            <a:r>
              <a:rPr lang="en-US" sz="2300" dirty="0">
                <a:latin typeface="Tahoma" panose="020B0604030504040204" pitchFamily="34" charset="0"/>
                <a:ea typeface="Tahoma" panose="020B0604030504040204" pitchFamily="34" charset="0"/>
                <a:cs typeface="Tahoma" panose="020B0604030504040204" pitchFamily="34" charset="0"/>
              </a:rPr>
              <a:t>di </a:t>
            </a:r>
            <a:r>
              <a:rPr lang="en-US" sz="2300" dirty="0" err="1">
                <a:latin typeface="Tahoma" panose="020B0604030504040204" pitchFamily="34" charset="0"/>
                <a:ea typeface="Tahoma" panose="020B0604030504040204" pitchFamily="34" charset="0"/>
                <a:cs typeface="Tahoma" panose="020B0604030504040204" pitchFamily="34" charset="0"/>
              </a:rPr>
              <a:t>Pengadilan</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Negeri</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tempat</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gugatan</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awal</a:t>
            </a:r>
            <a:r>
              <a:rPr lang="en-US" sz="2300" dirty="0">
                <a:latin typeface="Tahoma" panose="020B0604030504040204" pitchFamily="34" charset="0"/>
                <a:ea typeface="Tahoma" panose="020B0604030504040204" pitchFamily="34" charset="0"/>
                <a:cs typeface="Tahoma" panose="020B0604030504040204" pitchFamily="34" charset="0"/>
              </a:rPr>
              <a:t> </a:t>
            </a:r>
            <a:r>
              <a:rPr lang="en-US" sz="2300" dirty="0" err="1">
                <a:latin typeface="Tahoma" panose="020B0604030504040204" pitchFamily="34" charset="0"/>
                <a:ea typeface="Tahoma" panose="020B0604030504040204" pitchFamily="34" charset="0"/>
                <a:cs typeface="Tahoma" panose="020B0604030504040204" pitchFamily="34" charset="0"/>
              </a:rPr>
              <a:t>diperiksa</a:t>
            </a:r>
            <a:r>
              <a:rPr lang="en-US" sz="2300" dirty="0">
                <a:latin typeface="Tahoma" panose="020B0604030504040204" pitchFamily="34" charset="0"/>
                <a:ea typeface="Tahoma" panose="020B0604030504040204" pitchFamily="34" charset="0"/>
                <a:cs typeface="Tahoma" panose="020B0604030504040204" pitchFamily="34" charset="0"/>
              </a:rPr>
              <a:t>.</a:t>
            </a:r>
            <a:endParaRPr lang="id-ID" sz="23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00" y="188640"/>
            <a:ext cx="10058400" cy="1609344"/>
          </a:xfrm>
        </p:spPr>
        <p:txBody>
          <a:bodyPr>
            <a:normAutofit/>
          </a:bodyPr>
          <a:lstStyle/>
          <a:p>
            <a:r>
              <a:rPr lang="id-ID" sz="3000" dirty="0">
                <a:solidFill>
                  <a:srgbClr val="FF0000"/>
                </a:solidFill>
                <a:latin typeface="Tahoma" panose="020B0604030504040204" pitchFamily="34" charset="0"/>
                <a:ea typeface="Tahoma" panose="020B0604030504040204" pitchFamily="34" charset="0"/>
                <a:cs typeface="Tahoma" panose="020B0604030504040204" pitchFamily="34" charset="0"/>
              </a:rPr>
              <a:t>PERLAWANAN (Verzet)</a:t>
            </a:r>
          </a:p>
        </p:txBody>
      </p:sp>
      <p:sp>
        <p:nvSpPr>
          <p:cNvPr id="3" name="Content Placeholder 2"/>
          <p:cNvSpPr>
            <a:spLocks noGrp="1"/>
          </p:cNvSpPr>
          <p:nvPr>
            <p:ph idx="1"/>
          </p:nvPr>
        </p:nvSpPr>
        <p:spPr>
          <a:xfrm>
            <a:off x="1127448" y="1802528"/>
            <a:ext cx="9937104" cy="3802174"/>
          </a:xfrm>
        </p:spPr>
        <p:txBody>
          <a:bodyPr>
            <a:normAutofit/>
          </a:bodyPr>
          <a:lstStyle/>
          <a:p>
            <a:pPr algn="just"/>
            <a:r>
              <a:rPr lang="id-ID" dirty="0">
                <a:latin typeface="Tahoma" panose="020B0604030504040204" pitchFamily="34" charset="0"/>
                <a:ea typeface="Tahoma" panose="020B0604030504040204" pitchFamily="34" charset="0"/>
                <a:cs typeface="Tahoma" panose="020B0604030504040204" pitchFamily="34" charset="0"/>
              </a:rPr>
              <a:t>Tenggang waktu </a:t>
            </a:r>
            <a:r>
              <a:rPr lang="en-US" dirty="0" err="1">
                <a:latin typeface="Tahoma" panose="020B0604030504040204" pitchFamily="34" charset="0"/>
                <a:ea typeface="Tahoma" panose="020B0604030504040204" pitchFamily="34" charset="0"/>
                <a:cs typeface="Tahoma" panose="020B0604030504040204" pitchFamily="34" charset="0"/>
              </a:rPr>
              <a:t>pengajuan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Perlawanan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Verzet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adalah</a:t>
            </a:r>
            <a:r>
              <a:rPr lang="en-US" dirty="0">
                <a:latin typeface="Tahoma" panose="020B0604030504040204" pitchFamily="34" charset="0"/>
                <a:ea typeface="Tahoma" panose="020B0604030504040204" pitchFamily="34" charset="0"/>
                <a:cs typeface="Tahoma" panose="020B0604030504040204" pitchFamily="34" charset="0"/>
              </a:rPr>
              <a:t> 1</a:t>
            </a:r>
            <a:r>
              <a:rPr lang="id-ID" dirty="0">
                <a:latin typeface="Tahoma" panose="020B0604030504040204" pitchFamily="34" charset="0"/>
                <a:ea typeface="Tahoma" panose="020B0604030504040204" pitchFamily="34" charset="0"/>
                <a:cs typeface="Tahoma" panose="020B0604030504040204" pitchFamily="34" charset="0"/>
              </a:rPr>
              <a:t>4 hari setelah putusan verstek diberitahukan</a:t>
            </a:r>
            <a:r>
              <a:rPr lang="en-US" dirty="0">
                <a:latin typeface="Tahoma" panose="020B0604030504040204" pitchFamily="34" charset="0"/>
                <a:ea typeface="Tahoma" panose="020B0604030504040204" pitchFamily="34" charset="0"/>
                <a:cs typeface="Tahoma" panose="020B0604030504040204" pitchFamily="34" charset="0"/>
              </a:rPr>
              <a:t>.</a:t>
            </a:r>
            <a:r>
              <a:rPr lang="id-ID" dirty="0">
                <a:latin typeface="Tahoma" panose="020B0604030504040204" pitchFamily="34" charset="0"/>
                <a:ea typeface="Tahoma" panose="020B0604030504040204" pitchFamily="34" charset="0"/>
                <a:cs typeface="Tahoma" panose="020B0604030504040204" pitchFamily="34" charset="0"/>
              </a:rPr>
              <a:t> </a:t>
            </a:r>
          </a:p>
          <a:p>
            <a:pPr lvl="0" algn="just"/>
            <a:r>
              <a:rPr lang="id-ID" dirty="0">
                <a:latin typeface="Tahoma" panose="020B0604030504040204" pitchFamily="34" charset="0"/>
                <a:ea typeface="Tahoma" panose="020B0604030504040204" pitchFamily="34" charset="0"/>
                <a:cs typeface="Tahoma" panose="020B0604030504040204" pitchFamily="34" charset="0"/>
              </a:rPr>
              <a:t>Apabila pemberitahuan putusan verstek tidak disampaikan langsung kepada tergugat sendiri, misalnya melalui Kepada Desa atau salah satu keluarga dari tergugat, tenggang waktunya dihitung sebagai berikut :</a:t>
            </a:r>
          </a:p>
          <a:p>
            <a:pPr marL="0" lvl="0" indent="0" algn="just">
              <a:buNone/>
            </a:pPr>
            <a:r>
              <a:rPr lang="id-ID" dirty="0">
                <a:latin typeface="Tahoma" panose="020B0604030504040204" pitchFamily="34" charset="0"/>
                <a:ea typeface="Tahoma" panose="020B0604030504040204" pitchFamily="34" charset="0"/>
                <a:cs typeface="Tahoma" panose="020B0604030504040204" pitchFamily="34" charset="0"/>
              </a:rPr>
              <a:t>sampai hari ke-8 sesudah peringatan (</a:t>
            </a:r>
            <a:r>
              <a:rPr lang="id-ID" i="1" dirty="0">
                <a:latin typeface="Tahoma" panose="020B0604030504040204" pitchFamily="34" charset="0"/>
                <a:ea typeface="Tahoma" panose="020B0604030504040204" pitchFamily="34" charset="0"/>
                <a:cs typeface="Tahoma" panose="020B0604030504040204" pitchFamily="34" charset="0"/>
              </a:rPr>
              <a:t>aanmaning</a:t>
            </a:r>
            <a:r>
              <a:rPr lang="id-ID" dirty="0">
                <a:latin typeface="Tahoma" panose="020B0604030504040204" pitchFamily="34" charset="0"/>
                <a:ea typeface="Tahoma" panose="020B0604030504040204" pitchFamily="34" charset="0"/>
                <a:cs typeface="Tahoma" panose="020B0604030504040204" pitchFamily="34" charset="0"/>
              </a:rPr>
              <a:t>)  dari pengadilan kepada tergugat untuk memenuhi putusan verstek tersebut, </a:t>
            </a:r>
          </a:p>
          <a:p>
            <a:pPr marL="0" lvl="0" indent="0" algn="just">
              <a:buNone/>
            </a:pPr>
            <a:r>
              <a:rPr lang="id-ID" dirty="0" err="1">
                <a:latin typeface="Tahoma" panose="020B0604030504040204" pitchFamily="34" charset="0"/>
                <a:ea typeface="Tahoma" panose="020B0604030504040204" pitchFamily="34" charset="0"/>
                <a:cs typeface="Tahoma" panose="020B0604030504040204" pitchFamily="34" charset="0"/>
              </a:rPr>
              <a:t>A</a:t>
            </a:r>
            <a:r>
              <a:rPr lang="id-ID" dirty="0">
                <a:latin typeface="Tahoma" panose="020B0604030504040204" pitchFamily="34" charset="0"/>
                <a:ea typeface="Tahoma" panose="020B0604030504040204" pitchFamily="34" charset="0"/>
                <a:cs typeface="Tahoma" panose="020B0604030504040204" pitchFamily="34" charset="0"/>
              </a:rPr>
              <a:t> T </a:t>
            </a:r>
            <a:r>
              <a:rPr lang="id-ID" dirty="0" err="1">
                <a:latin typeface="Tahoma" panose="020B0604030504040204" pitchFamily="34" charset="0"/>
                <a:ea typeface="Tahoma" panose="020B0604030504040204" pitchFamily="34" charset="0"/>
                <a:cs typeface="Tahoma" panose="020B0604030504040204" pitchFamily="34" charset="0"/>
              </a:rPr>
              <a:t>A</a:t>
            </a:r>
            <a:r>
              <a:rPr lang="id-ID" dirty="0">
                <a:latin typeface="Tahoma" panose="020B0604030504040204" pitchFamily="34" charset="0"/>
                <a:ea typeface="Tahoma" panose="020B0604030504040204" pitchFamily="34" charset="0"/>
                <a:cs typeface="Tahoma" panose="020B0604030504040204" pitchFamily="34" charset="0"/>
              </a:rPr>
              <a:t> </a:t>
            </a:r>
            <a:r>
              <a:rPr lang="id-ID" dirty="0" err="1">
                <a:latin typeface="Tahoma" panose="020B0604030504040204" pitchFamily="34" charset="0"/>
                <a:ea typeface="Tahoma" panose="020B0604030504040204" pitchFamily="34" charset="0"/>
                <a:cs typeface="Tahoma" panose="020B0604030504040204" pitchFamily="34" charset="0"/>
              </a:rPr>
              <a:t>U</a:t>
            </a:r>
            <a:endParaRPr lang="id-ID" dirty="0">
              <a:latin typeface="Tahoma" panose="020B0604030504040204" pitchFamily="34" charset="0"/>
              <a:ea typeface="Tahoma" panose="020B0604030504040204" pitchFamily="34" charset="0"/>
              <a:cs typeface="Tahoma" panose="020B0604030504040204" pitchFamily="34" charset="0"/>
            </a:endParaRPr>
          </a:p>
          <a:p>
            <a:pPr marL="0" lvl="0" indent="0" algn="just">
              <a:buNone/>
            </a:pPr>
            <a:r>
              <a:rPr lang="id-ID" dirty="0">
                <a:latin typeface="Tahoma" panose="020B0604030504040204" pitchFamily="34" charset="0"/>
                <a:ea typeface="Tahoma" panose="020B0604030504040204" pitchFamily="34" charset="0"/>
                <a:cs typeface="Tahoma" panose="020B0604030504040204" pitchFamily="34" charset="0"/>
              </a:rPr>
              <a:t>sampai hari ke-8 sesudah dijalankan sita eksekusi berdasarkan Pasal 197 ayat (1) HIR/Pasal 208 RBG.</a:t>
            </a:r>
          </a:p>
          <a:p>
            <a:pPr algn="just"/>
            <a:endParaRPr lang="id-ID"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14836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a:solidFill>
                  <a:srgbClr val="FF0000"/>
                </a:solidFill>
                <a:latin typeface="Tahoma" panose="020B0604030504040204" pitchFamily="34" charset="0"/>
                <a:ea typeface="Tahoma" panose="020B0604030504040204" pitchFamily="34" charset="0"/>
                <a:cs typeface="Tahoma" panose="020B0604030504040204" pitchFamily="34" charset="0"/>
              </a:rPr>
              <a:t>Perlawanan</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800" dirty="0" err="1">
                <a:solidFill>
                  <a:srgbClr val="FF0000"/>
                </a:solidFill>
                <a:latin typeface="Tahoma" panose="020B0604030504040204" pitchFamily="34" charset="0"/>
                <a:ea typeface="Tahoma" panose="020B0604030504040204" pitchFamily="34" charset="0"/>
                <a:cs typeface="Tahoma" panose="020B0604030504040204" pitchFamily="34" charset="0"/>
              </a:rPr>
              <a:t>Lanjutan</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p:cNvSpPr>
            <a:spLocks noGrp="1"/>
          </p:cNvSpPr>
          <p:nvPr>
            <p:ph idx="1"/>
          </p:nvPr>
        </p:nvSpPr>
        <p:spPr/>
        <p:txBody>
          <a:bodyPr>
            <a:normAutofit/>
          </a:bodyPr>
          <a:lstStyle/>
          <a:p>
            <a:pPr algn="just"/>
            <a:r>
              <a:rPr lang="id-ID" sz="2800" dirty="0">
                <a:latin typeface="Tahoma" panose="020B0604030504040204" pitchFamily="34" charset="0"/>
                <a:ea typeface="Tahoma" panose="020B0604030504040204" pitchFamily="34" charset="0"/>
                <a:cs typeface="Tahoma" panose="020B0604030504040204" pitchFamily="34" charset="0"/>
              </a:rPr>
              <a:t>Gugatan perlawanan [verzet] </a:t>
            </a:r>
            <a:r>
              <a:rPr lang="en-US" sz="2800" dirty="0" err="1">
                <a:latin typeface="Tahoma" panose="020B0604030504040204" pitchFamily="34" charset="0"/>
                <a:ea typeface="Tahoma" panose="020B0604030504040204" pitchFamily="34" charset="0"/>
                <a:cs typeface="Tahoma" panose="020B0604030504040204" pitchFamily="34" charset="0"/>
              </a:rPr>
              <a:t>diperiksa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diputus</a:t>
            </a:r>
            <a:r>
              <a:rPr lang="en-US" sz="2800" dirty="0">
                <a:latin typeface="Tahoma" panose="020B0604030504040204" pitchFamily="34" charset="0"/>
                <a:ea typeface="Tahoma" panose="020B0604030504040204" pitchFamily="34" charset="0"/>
                <a:cs typeface="Tahoma" panose="020B0604030504040204" pitchFamily="34" charset="0"/>
              </a:rPr>
              <a:t> </a:t>
            </a:r>
            <a:r>
              <a:rPr lang="id-ID" sz="2800" dirty="0">
                <a:latin typeface="Tahoma" panose="020B0604030504040204" pitchFamily="34" charset="0"/>
                <a:ea typeface="Tahoma" panose="020B0604030504040204" pitchFamily="34" charset="0"/>
                <a:cs typeface="Tahoma" panose="020B0604030504040204" pitchFamily="34" charset="0"/>
              </a:rPr>
              <a:t>secara biasa menurut ketentuan perundang-undangan yang berlaku bagi gugatan perdata</a:t>
            </a:r>
            <a:r>
              <a:rPr lang="en-US" sz="2800" dirty="0">
                <a:latin typeface="Tahoma" panose="020B0604030504040204" pitchFamily="34" charset="0"/>
                <a:ea typeface="Tahoma" panose="020B0604030504040204" pitchFamily="34" charset="0"/>
                <a:cs typeface="Tahoma" panose="020B0604030504040204" pitchFamily="34" charset="0"/>
              </a:rPr>
              <a:t>.</a:t>
            </a:r>
          </a:p>
          <a:p>
            <a:pPr algn="just"/>
            <a:r>
              <a:rPr lang="en-US" sz="2800" dirty="0" err="1">
                <a:latin typeface="Tahoma" panose="020B0604030504040204" pitchFamily="34" charset="0"/>
                <a:ea typeface="Tahoma" panose="020B0604030504040204" pitchFamily="34" charset="0"/>
                <a:cs typeface="Tahoma" panose="020B0604030504040204" pitchFamily="34" charset="0"/>
              </a:rPr>
              <a:t>Apabila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Penggugat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dalam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Verstek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tersebut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dikalahkan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mengajukan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upaya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hukum</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tertutup</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bagi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Tergugat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untuk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mengajukan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Perlawanan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Verzet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Demikian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sebaliknya</a:t>
            </a:r>
            <a:r>
              <a:rPr lang="en-US" sz="2800" dirty="0">
                <a:latin typeface="Tahoma" panose="020B0604030504040204" pitchFamily="34" charset="0"/>
                <a:ea typeface="Tahoma" panose="020B0604030504040204" pitchFamily="34" charset="0"/>
                <a:cs typeface="Tahoma" panose="020B0604030504040204" pitchFamily="34" charset="0"/>
              </a:rPr>
              <a:t>.</a:t>
            </a:r>
            <a:endParaRPr lang="id-ID"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err="1">
                <a:solidFill>
                  <a:srgbClr val="FF0000"/>
                </a:solidFill>
                <a:latin typeface="Tahoma" panose="020B0604030504040204" pitchFamily="34" charset="0"/>
                <a:ea typeface="Tahoma" panose="020B0604030504040204" pitchFamily="34" charset="0"/>
                <a:cs typeface="Tahoma" panose="020B0604030504040204" pitchFamily="34" charset="0"/>
              </a:rPr>
              <a:t>Perlawanan</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800" dirty="0" err="1">
                <a:solidFill>
                  <a:srgbClr val="FF0000"/>
                </a:solidFill>
                <a:latin typeface="Tahoma" panose="020B0604030504040204" pitchFamily="34" charset="0"/>
                <a:ea typeface="Tahoma" panose="020B0604030504040204" pitchFamily="34" charset="0"/>
                <a:cs typeface="Tahoma" panose="020B0604030504040204" pitchFamily="34" charset="0"/>
              </a:rPr>
              <a:t>Lanjutan</a:t>
            </a:r>
            <a:r>
              <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p:cNvSpPr>
            <a:spLocks noGrp="1"/>
          </p:cNvSpPr>
          <p:nvPr>
            <p:ph idx="1"/>
          </p:nvPr>
        </p:nvSpPr>
        <p:spPr>
          <a:xfrm>
            <a:off x="1069848" y="2564904"/>
            <a:ext cx="10058400" cy="2199120"/>
          </a:xfrm>
        </p:spPr>
        <p:txBody>
          <a:bodyPr>
            <a:normAutofit/>
          </a:bodyPr>
          <a:lstStyle/>
          <a:p>
            <a:pPr algn="just">
              <a:lnSpc>
                <a:spcPct val="80000"/>
              </a:lnSpc>
            </a:pPr>
            <a:r>
              <a:rPr lang="en-US" altLang="en-US" sz="2800" dirty="0" err="1">
                <a:latin typeface="Tahoma" panose="020B0604030504040204" pitchFamily="34" charset="0"/>
                <a:ea typeface="Tahoma" panose="020B0604030504040204" pitchFamily="34" charset="0"/>
                <a:cs typeface="Tahoma" panose="020B0604030504040204" pitchFamily="34" charset="0"/>
              </a:rPr>
              <a:t>Bila</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memungkinkan</a:t>
            </a:r>
            <a:r>
              <a:rPr lang="en-US" altLang="en-US" sz="2800" dirty="0">
                <a:latin typeface="Tahoma" panose="020B0604030504040204" pitchFamily="34" charset="0"/>
                <a:ea typeface="Tahoma" panose="020B0604030504040204" pitchFamily="34" charset="0"/>
                <a:cs typeface="Tahoma" panose="020B0604030504040204" pitchFamily="34" charset="0"/>
              </a:rPr>
              <a:t> di </a:t>
            </a:r>
            <a:r>
              <a:rPr lang="en-US" altLang="en-US" sz="2800" dirty="0" err="1">
                <a:latin typeface="Tahoma" panose="020B0604030504040204" pitchFamily="34" charset="0"/>
                <a:ea typeface="Tahoma" panose="020B0604030504040204" pitchFamily="34" charset="0"/>
                <a:cs typeface="Tahoma" panose="020B0604030504040204" pitchFamily="34" charset="0"/>
              </a:rPr>
              <a:t>periksa</a:t>
            </a:r>
            <a:r>
              <a:rPr lang="en-US" altLang="en-US" sz="2800" dirty="0">
                <a:latin typeface="Tahoma" panose="020B0604030504040204" pitchFamily="34" charset="0"/>
                <a:ea typeface="Tahoma" panose="020B0604030504040204" pitchFamily="34" charset="0"/>
                <a:cs typeface="Tahoma" panose="020B0604030504040204" pitchFamily="34" charset="0"/>
              </a:rPr>
              <a:t> oleh </a:t>
            </a:r>
            <a:r>
              <a:rPr lang="en-US" altLang="en-US" sz="2800" dirty="0" err="1">
                <a:latin typeface="Tahoma" panose="020B0604030504040204" pitchFamily="34" charset="0"/>
                <a:ea typeface="Tahoma" panose="020B0604030504040204" pitchFamily="34" charset="0"/>
                <a:cs typeface="Tahoma" panose="020B0604030504040204" pitchFamily="34" charset="0"/>
              </a:rPr>
              <a:t>Majelis</a:t>
            </a:r>
            <a:r>
              <a:rPr lang="en-US" altLang="en-US" sz="2800" dirty="0">
                <a:latin typeface="Tahoma" panose="020B0604030504040204" pitchFamily="34" charset="0"/>
                <a:ea typeface="Tahoma" panose="020B0604030504040204" pitchFamily="34" charset="0"/>
                <a:cs typeface="Tahoma" panose="020B0604030504040204" pitchFamily="34" charset="0"/>
              </a:rPr>
              <a:t> Hakim yang </a:t>
            </a:r>
            <a:r>
              <a:rPr lang="en-US" altLang="en-US" sz="2800" dirty="0" err="1">
                <a:latin typeface="Tahoma" panose="020B0604030504040204" pitchFamily="34" charset="0"/>
                <a:ea typeface="Tahoma" panose="020B0604030504040204" pitchFamily="34" charset="0"/>
                <a:cs typeface="Tahoma" panose="020B0604030504040204" pitchFamily="34" charset="0"/>
              </a:rPr>
              <a:t>sama</a:t>
            </a:r>
            <a:r>
              <a:rPr lang="en-US" altLang="en-US" sz="2800" dirty="0">
                <a:latin typeface="Tahoma" panose="020B0604030504040204" pitchFamily="34" charset="0"/>
                <a:ea typeface="Tahoma" panose="020B0604030504040204" pitchFamily="34" charset="0"/>
                <a:cs typeface="Tahoma" panose="020B0604030504040204" pitchFamily="34" charset="0"/>
              </a:rPr>
              <a:t>.</a:t>
            </a:r>
          </a:p>
          <a:p>
            <a:pPr algn="just">
              <a:lnSpc>
                <a:spcPct val="80000"/>
              </a:lnSpc>
            </a:pPr>
            <a:r>
              <a:rPr lang="en-US" altLang="en-US" sz="2800" dirty="0" err="1">
                <a:latin typeface="Tahoma" panose="020B0604030504040204" pitchFamily="34" charset="0"/>
                <a:ea typeface="Tahoma" panose="020B0604030504040204" pitchFamily="34" charset="0"/>
                <a:cs typeface="Tahoma" panose="020B0604030504040204" pitchFamily="34" charset="0"/>
              </a:rPr>
              <a:t>Pembuktian</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berdasarkan</a:t>
            </a:r>
            <a:r>
              <a:rPr lang="en-US" altLang="en-US" sz="2800" dirty="0">
                <a:latin typeface="Tahoma" panose="020B0604030504040204" pitchFamily="34" charset="0"/>
                <a:ea typeface="Tahoma" panose="020B0604030504040204" pitchFamily="34" charset="0"/>
                <a:cs typeface="Tahoma" panose="020B0604030504040204" pitchFamily="34" charset="0"/>
              </a:rPr>
              <a:t> SEMA No.9/1964, </a:t>
            </a:r>
            <a:r>
              <a:rPr lang="en-US" altLang="en-US" sz="2800" dirty="0" err="1">
                <a:latin typeface="Tahoma" panose="020B0604030504040204" pitchFamily="34" charset="0"/>
                <a:ea typeface="Tahoma" panose="020B0604030504040204" pitchFamily="34" charset="0"/>
                <a:cs typeface="Tahoma" panose="020B0604030504040204" pitchFamily="34" charset="0"/>
              </a:rPr>
              <a:t>walaupun</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sebagai</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Pelawan</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bukan</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sbg</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Penggugat</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tapi</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tetap</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Terlawan</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sehingga</a:t>
            </a:r>
            <a:r>
              <a:rPr lang="en-US" altLang="en-US" sz="2800" dirty="0">
                <a:latin typeface="Tahoma" panose="020B0604030504040204" pitchFamily="34" charset="0"/>
                <a:ea typeface="Tahoma" panose="020B0604030504040204" pitchFamily="34" charset="0"/>
                <a:cs typeface="Tahoma" panose="020B0604030504040204" pitchFamily="34" charset="0"/>
              </a:rPr>
              <a:t> yang </a:t>
            </a:r>
            <a:r>
              <a:rPr lang="en-US" altLang="en-US" sz="2800" dirty="0" err="1">
                <a:latin typeface="Tahoma" panose="020B0604030504040204" pitchFamily="34" charset="0"/>
                <a:ea typeface="Tahoma" panose="020B0604030504040204" pitchFamily="34" charset="0"/>
                <a:cs typeface="Tahoma" panose="020B0604030504040204" pitchFamily="34" charset="0"/>
              </a:rPr>
              <a:t>membuktikan</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dulu</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adalah</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Terlawan</a:t>
            </a:r>
            <a:r>
              <a:rPr lang="en-US" altLang="en-US" sz="2800" dirty="0">
                <a:latin typeface="Tahoma" panose="020B0604030504040204" pitchFamily="34" charset="0"/>
                <a:ea typeface="Tahoma" panose="020B0604030504040204" pitchFamily="34" charset="0"/>
                <a:cs typeface="Tahoma" panose="020B0604030504040204" pitchFamily="34" charset="0"/>
              </a:rPr>
              <a:t>/</a:t>
            </a:r>
            <a:r>
              <a:rPr lang="en-US" altLang="en-US" sz="2800" dirty="0" err="1">
                <a:latin typeface="Tahoma" panose="020B0604030504040204" pitchFamily="34" charset="0"/>
                <a:ea typeface="Tahoma" panose="020B0604030504040204" pitchFamily="34" charset="0"/>
                <a:cs typeface="Tahoma" panose="020B0604030504040204" pitchFamily="34" charset="0"/>
              </a:rPr>
              <a:t>Penggugat</a:t>
            </a:r>
            <a:r>
              <a:rPr lang="en-US" altLang="en-US" sz="2800" dirty="0">
                <a:latin typeface="Tahoma" panose="020B0604030504040204" pitchFamily="34" charset="0"/>
                <a:ea typeface="Tahoma" panose="020B0604030504040204" pitchFamily="34" charset="0"/>
                <a:cs typeface="Tahoma" panose="020B0604030504040204" pitchFamily="34" charset="0"/>
              </a:rPr>
              <a:t> </a:t>
            </a:r>
            <a:r>
              <a:rPr lang="en-US" altLang="en-US" sz="2800" dirty="0" err="1">
                <a:latin typeface="Tahoma" panose="020B0604030504040204" pitchFamily="34" charset="0"/>
                <a:ea typeface="Tahoma" panose="020B0604030504040204" pitchFamily="34" charset="0"/>
                <a:cs typeface="Tahoma" panose="020B0604030504040204" pitchFamily="34" charset="0"/>
              </a:rPr>
              <a:t>asal</a:t>
            </a:r>
            <a:r>
              <a:rPr lang="en-US" altLang="en-US" sz="2800" dirty="0">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3742467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368" y="0"/>
            <a:ext cx="10058400" cy="1609344"/>
          </a:xfrm>
        </p:spPr>
        <p:txBody>
          <a:bodyPr>
            <a:normAutofit/>
          </a:bodyPr>
          <a:lstStyle/>
          <a:p>
            <a:r>
              <a:rPr lang="id-ID" sz="2800" dirty="0">
                <a:solidFill>
                  <a:srgbClr val="FF0000"/>
                </a:solidFill>
                <a:latin typeface="Tahoma" panose="020B0604030504040204" pitchFamily="34" charset="0"/>
                <a:ea typeface="Tahoma" panose="020B0604030504040204" pitchFamily="34" charset="0"/>
                <a:cs typeface="Tahoma" panose="020B0604030504040204" pitchFamily="34" charset="0"/>
              </a:rPr>
              <a:t>Putusan </a:t>
            </a:r>
            <a:r>
              <a:rPr lang="en-US" sz="2800" dirty="0" err="1">
                <a:solidFill>
                  <a:srgbClr val="FF0000"/>
                </a:solidFill>
                <a:latin typeface="Tahoma" panose="020B0604030504040204" pitchFamily="34" charset="0"/>
                <a:ea typeface="Tahoma" panose="020B0604030504040204" pitchFamily="34" charset="0"/>
                <a:cs typeface="Tahoma" panose="020B0604030504040204" pitchFamily="34" charset="0"/>
              </a:rPr>
              <a:t>Perlawanan</a:t>
            </a:r>
            <a:endParaRPr lang="en-US" sz="2800" dirty="0">
              <a:solidFill>
                <a:srgbClr val="FF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479376" y="1484784"/>
            <a:ext cx="10501808" cy="4176464"/>
          </a:xfrm>
        </p:spPr>
        <p:txBody>
          <a:bodyPr>
            <a:noAutofit/>
          </a:bodyPr>
          <a:lstStyle/>
          <a:p>
            <a:pPr marL="0" indent="0" algn="just">
              <a:buNone/>
            </a:pPr>
            <a:r>
              <a:rPr lang="id-ID" sz="2200" dirty="0">
                <a:latin typeface="Tahoma" panose="020B0604030504040204" pitchFamily="34" charset="0"/>
                <a:ea typeface="Tahoma" panose="020B0604030504040204" pitchFamily="34" charset="0"/>
                <a:cs typeface="Tahoma" panose="020B0604030504040204" pitchFamily="34" charset="0"/>
              </a:rPr>
              <a:t>Putusan pengadilan terhadap perlawanan dapat berupa :</a:t>
            </a:r>
          </a:p>
          <a:p>
            <a:pPr marL="357188" lvl="1" indent="-357188" algn="just">
              <a:buClr>
                <a:schemeClr val="tx1"/>
              </a:buClr>
              <a:buSzPct val="100000"/>
              <a:buFont typeface="Wingdings" panose="05000000000000000000" pitchFamily="2" charset="2"/>
              <a:buChar char="Ø"/>
            </a:pPr>
            <a:r>
              <a:rPr lang="id-ID" sz="2200" dirty="0">
                <a:latin typeface="Tahoma" panose="020B0604030504040204" pitchFamily="34" charset="0"/>
                <a:ea typeface="Tahoma" panose="020B0604030504040204" pitchFamily="34" charset="0"/>
                <a:cs typeface="Tahoma" panose="020B0604030504040204" pitchFamily="34" charset="0"/>
              </a:rPr>
              <a:t>Perlawanan tidak dapat diterima, jika putusan tersebut akan dijatuhkan oleh pengadilan jika perlawanan terhadap putusan </a:t>
            </a:r>
            <a:r>
              <a:rPr lang="id-ID" sz="2200" i="1" dirty="0">
                <a:latin typeface="Tahoma" panose="020B0604030504040204" pitchFamily="34" charset="0"/>
                <a:ea typeface="Tahoma" panose="020B0604030504040204" pitchFamily="34" charset="0"/>
                <a:cs typeface="Tahoma" panose="020B0604030504040204" pitchFamily="34" charset="0"/>
              </a:rPr>
              <a:t>verstek</a:t>
            </a:r>
            <a:r>
              <a:rPr lang="id-ID" sz="2200" dirty="0">
                <a:latin typeface="Tahoma" panose="020B0604030504040204" pitchFamily="34" charset="0"/>
                <a:ea typeface="Tahoma" panose="020B0604030504040204" pitchFamily="34" charset="0"/>
                <a:cs typeface="Tahoma" panose="020B0604030504040204" pitchFamily="34" charset="0"/>
              </a:rPr>
              <a:t> diajukan setelah lewat tenggang waktu yang ditentukan.</a:t>
            </a:r>
          </a:p>
          <a:p>
            <a:pPr marL="357188" lvl="1" indent="-357188" algn="just">
              <a:buClr>
                <a:schemeClr val="tx1"/>
              </a:buClr>
              <a:buSzPct val="100000"/>
              <a:buFont typeface="Wingdings" panose="05000000000000000000" pitchFamily="2" charset="2"/>
              <a:buChar char="Ø"/>
            </a:pPr>
            <a:r>
              <a:rPr lang="id-ID" sz="2200" dirty="0">
                <a:latin typeface="Tahoma" panose="020B0604030504040204" pitchFamily="34" charset="0"/>
                <a:ea typeface="Tahoma" panose="020B0604030504040204" pitchFamily="34" charset="0"/>
                <a:cs typeface="Tahoma" panose="020B0604030504040204" pitchFamily="34" charset="0"/>
              </a:rPr>
              <a:t>Perlawanan ditolak, jika putusan tersebut akan dijatuhkan oleh pengadilan jika perlawanan terhadap putusan </a:t>
            </a:r>
            <a:r>
              <a:rPr lang="id-ID" sz="2200" i="1" dirty="0">
                <a:latin typeface="Tahoma" panose="020B0604030504040204" pitchFamily="34" charset="0"/>
                <a:ea typeface="Tahoma" panose="020B0604030504040204" pitchFamily="34" charset="0"/>
                <a:cs typeface="Tahoma" panose="020B0604030504040204" pitchFamily="34" charset="0"/>
              </a:rPr>
              <a:t>verstek</a:t>
            </a:r>
            <a:r>
              <a:rPr lang="id-ID" sz="2200" dirty="0">
                <a:latin typeface="Tahoma" panose="020B0604030504040204" pitchFamily="34" charset="0"/>
                <a:ea typeface="Tahoma" panose="020B0604030504040204" pitchFamily="34" charset="0"/>
                <a:cs typeface="Tahoma" panose="020B0604030504040204" pitchFamily="34" charset="0"/>
              </a:rPr>
              <a:t> tidak mampu melumpuhkan kebenaran dalil gugatan terlawan sebagai penggugat asal, artinya pendapat dan pertimbangan yang terkandung dalam putusan </a:t>
            </a:r>
            <a:r>
              <a:rPr lang="id-ID" sz="2200" i="1" dirty="0">
                <a:latin typeface="Tahoma" panose="020B0604030504040204" pitchFamily="34" charset="0"/>
                <a:ea typeface="Tahoma" panose="020B0604030504040204" pitchFamily="34" charset="0"/>
                <a:cs typeface="Tahoma" panose="020B0604030504040204" pitchFamily="34" charset="0"/>
              </a:rPr>
              <a:t>verstek</a:t>
            </a:r>
            <a:r>
              <a:rPr lang="id-ID" sz="2200" dirty="0">
                <a:latin typeface="Tahoma" panose="020B0604030504040204" pitchFamily="34" charset="0"/>
                <a:ea typeface="Tahoma" panose="020B0604030504040204" pitchFamily="34" charset="0"/>
                <a:cs typeface="Tahoma" panose="020B0604030504040204" pitchFamily="34" charset="0"/>
              </a:rPr>
              <a:t> adalah tepat dan benar.</a:t>
            </a:r>
          </a:p>
          <a:p>
            <a:pPr marL="357188" lvl="1" indent="-357188" algn="just">
              <a:buClr>
                <a:schemeClr val="tx1"/>
              </a:buClr>
              <a:buSzPct val="100000"/>
              <a:buFont typeface="Wingdings" panose="05000000000000000000" pitchFamily="2" charset="2"/>
              <a:buChar char="Ø"/>
            </a:pPr>
            <a:r>
              <a:rPr lang="id-ID" sz="2200" dirty="0">
                <a:latin typeface="Tahoma" panose="020B0604030504040204" pitchFamily="34" charset="0"/>
                <a:ea typeface="Tahoma" panose="020B0604030504040204" pitchFamily="34" charset="0"/>
                <a:cs typeface="Tahoma" panose="020B0604030504040204" pitchFamily="34" charset="0"/>
              </a:rPr>
              <a:t>Perlawanan dikabulkan, jika :</a:t>
            </a:r>
          </a:p>
          <a:p>
            <a:pPr marL="714375" lvl="2" indent="-357188" algn="just">
              <a:buSzPct val="100000"/>
            </a:pPr>
            <a:r>
              <a:rPr lang="id-ID" sz="2200" dirty="0">
                <a:latin typeface="Tahoma" panose="020B0604030504040204" pitchFamily="34" charset="0"/>
                <a:ea typeface="Tahoma" panose="020B0604030504040204" pitchFamily="34" charset="0"/>
                <a:cs typeface="Tahoma" panose="020B0604030504040204" pitchFamily="34" charset="0"/>
              </a:rPr>
              <a:t>Terlawan sebagai penggugat asal tidak mampu membuktikan dalil gugatan;</a:t>
            </a:r>
          </a:p>
          <a:p>
            <a:pPr marL="714375" lvl="2" indent="-357188" algn="just">
              <a:buSzPct val="100000"/>
            </a:pPr>
            <a:r>
              <a:rPr lang="id-ID" sz="2200" dirty="0">
                <a:latin typeface="Tahoma" panose="020B0604030504040204" pitchFamily="34" charset="0"/>
                <a:ea typeface="Tahoma" panose="020B0604030504040204" pitchFamily="34" charset="0"/>
                <a:cs typeface="Tahoma" panose="020B0604030504040204" pitchFamily="34" charset="0"/>
              </a:rPr>
              <a:t>Gugatan terlawan/pengugat asal cacat formal.</a:t>
            </a:r>
          </a:p>
        </p:txBody>
      </p:sp>
    </p:spTree>
    <p:extLst>
      <p:ext uri="{BB962C8B-B14F-4D97-AF65-F5344CB8AC3E}">
        <p14:creationId xmlns:p14="http://schemas.microsoft.com/office/powerpoint/2010/main" val="2882978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08" y="116632"/>
            <a:ext cx="10058400" cy="1609344"/>
          </a:xfrm>
        </p:spPr>
        <p:txBody>
          <a:bodyPr>
            <a:normAutofit/>
          </a:bodyPr>
          <a:lstStyle/>
          <a:p>
            <a:r>
              <a:rPr lang="id-ID" sz="2800" dirty="0">
                <a:latin typeface="Tahoma" panose="020B0604030504040204" pitchFamily="34" charset="0"/>
                <a:ea typeface="Tahoma" panose="020B0604030504040204" pitchFamily="34" charset="0"/>
                <a:cs typeface="Tahoma" panose="020B0604030504040204" pitchFamily="34" charset="0"/>
              </a:rPr>
              <a:t>Putusan </a:t>
            </a:r>
            <a:r>
              <a:rPr lang="en-US" sz="2800" dirty="0" err="1">
                <a:latin typeface="Tahoma" panose="020B0604030504040204" pitchFamily="34" charset="0"/>
                <a:ea typeface="Tahoma" panose="020B0604030504040204" pitchFamily="34" charset="0"/>
                <a:cs typeface="Tahoma" panose="020B0604030504040204" pitchFamily="34" charset="0"/>
              </a:rPr>
              <a:t>Perlawanan</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767408" y="1448224"/>
            <a:ext cx="10153128" cy="4997152"/>
          </a:xfrm>
        </p:spPr>
        <p:txBody>
          <a:bodyPr>
            <a:noAutofit/>
          </a:bodyPr>
          <a:lstStyle/>
          <a:p>
            <a:pPr marL="0" indent="0" algn="just">
              <a:buNone/>
            </a:pPr>
            <a:r>
              <a:rPr lang="en-US" sz="2400" dirty="0" err="1">
                <a:solidFill>
                  <a:srgbClr val="FF0000"/>
                </a:solidFill>
                <a:latin typeface="Tahoma" panose="020B0604030504040204" pitchFamily="34" charset="0"/>
                <a:ea typeface="Tahoma" panose="020B0604030504040204" pitchFamily="34" charset="0"/>
                <a:cs typeface="Tahoma" panose="020B0604030504040204" pitchFamily="34" charset="0"/>
              </a:rPr>
              <a:t>Buku</a:t>
            </a:r>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400" dirty="0" err="1">
                <a:solidFill>
                  <a:srgbClr val="FF0000"/>
                </a:solidFill>
                <a:latin typeface="Tahoma" panose="020B0604030504040204" pitchFamily="34" charset="0"/>
                <a:ea typeface="Tahoma" panose="020B0604030504040204" pitchFamily="34" charset="0"/>
                <a:cs typeface="Tahoma" panose="020B0604030504040204" pitchFamily="34" charset="0"/>
              </a:rPr>
              <a:t>Pedoman</a:t>
            </a:r>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400" dirty="0" err="1">
                <a:solidFill>
                  <a:srgbClr val="FF0000"/>
                </a:solidFill>
                <a:latin typeface="Tahoma" panose="020B0604030504040204" pitchFamily="34" charset="0"/>
                <a:ea typeface="Tahoma" panose="020B0604030504040204" pitchFamily="34" charset="0"/>
                <a:cs typeface="Tahoma" panose="020B0604030504040204" pitchFamily="34" charset="0"/>
              </a:rPr>
              <a:t>Pelaksanaan</a:t>
            </a:r>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400" dirty="0" err="1">
                <a:solidFill>
                  <a:srgbClr val="FF0000"/>
                </a:solidFill>
                <a:latin typeface="Tahoma" panose="020B0604030504040204" pitchFamily="34" charset="0"/>
                <a:ea typeface="Tahoma" panose="020B0604030504040204" pitchFamily="34" charset="0"/>
                <a:cs typeface="Tahoma" panose="020B0604030504040204" pitchFamily="34" charset="0"/>
              </a:rPr>
              <a:t>Tugas</a:t>
            </a:r>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400" dirty="0" err="1">
                <a:solidFill>
                  <a:srgbClr val="FF0000"/>
                </a:solidFill>
                <a:latin typeface="Tahoma" panose="020B0604030504040204" pitchFamily="34" charset="0"/>
                <a:ea typeface="Tahoma" panose="020B0604030504040204" pitchFamily="34" charset="0"/>
                <a:cs typeface="Tahoma" panose="020B0604030504040204" pitchFamily="34" charset="0"/>
              </a:rPr>
              <a:t>dan</a:t>
            </a:r>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400" dirty="0" err="1">
                <a:solidFill>
                  <a:srgbClr val="FF0000"/>
                </a:solidFill>
                <a:latin typeface="Tahoma" panose="020B0604030504040204" pitchFamily="34" charset="0"/>
                <a:ea typeface="Tahoma" panose="020B0604030504040204" pitchFamily="34" charset="0"/>
                <a:cs typeface="Tahoma" panose="020B0604030504040204" pitchFamily="34" charset="0"/>
              </a:rPr>
              <a:t>Administrasi</a:t>
            </a:r>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400" dirty="0" err="1">
                <a:solidFill>
                  <a:srgbClr val="FF0000"/>
                </a:solidFill>
                <a:latin typeface="Tahoma" panose="020B0604030504040204" pitchFamily="34" charset="0"/>
                <a:ea typeface="Tahoma" panose="020B0604030504040204" pitchFamily="34" charset="0"/>
                <a:cs typeface="Tahoma" panose="020B0604030504040204" pitchFamily="34" charset="0"/>
              </a:rPr>
              <a:t>Pengadilan</a:t>
            </a:r>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400" dirty="0" err="1">
                <a:solidFill>
                  <a:srgbClr val="FF0000"/>
                </a:solidFill>
                <a:latin typeface="Tahoma" panose="020B0604030504040204" pitchFamily="34" charset="0"/>
                <a:ea typeface="Tahoma" panose="020B0604030504040204" pitchFamily="34" charset="0"/>
                <a:cs typeface="Tahoma" panose="020B0604030504040204" pitchFamily="34" charset="0"/>
              </a:rPr>
              <a:t>Buku</a:t>
            </a:r>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II, </a:t>
            </a:r>
            <a:r>
              <a:rPr lang="en-US" sz="2400" dirty="0" err="1">
                <a:solidFill>
                  <a:srgbClr val="FF0000"/>
                </a:solidFill>
                <a:latin typeface="Tahoma" panose="020B0604030504040204" pitchFamily="34" charset="0"/>
                <a:ea typeface="Tahoma" panose="020B0604030504040204" pitchFamily="34" charset="0"/>
                <a:cs typeface="Tahoma" panose="020B0604030504040204" pitchFamily="34" charset="0"/>
              </a:rPr>
              <a:t>Mahkamah</a:t>
            </a:r>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a:t>
            </a:r>
            <a:r>
              <a:rPr lang="en-US" sz="2400" dirty="0" err="1">
                <a:solidFill>
                  <a:srgbClr val="FF0000"/>
                </a:solidFill>
                <a:latin typeface="Tahoma" panose="020B0604030504040204" pitchFamily="34" charset="0"/>
                <a:ea typeface="Tahoma" panose="020B0604030504040204" pitchFamily="34" charset="0"/>
                <a:cs typeface="Tahoma" panose="020B0604030504040204" pitchFamily="34" charset="0"/>
              </a:rPr>
              <a:t>Agung</a:t>
            </a:r>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2009, </a:t>
            </a:r>
            <a:r>
              <a:rPr lang="en-US" sz="2400" dirty="0" err="1">
                <a:solidFill>
                  <a:srgbClr val="FF0000"/>
                </a:solidFill>
                <a:latin typeface="Tahoma" panose="020B0604030504040204" pitchFamily="34" charset="0"/>
                <a:ea typeface="Tahoma" panose="020B0604030504040204" pitchFamily="34" charset="0"/>
                <a:cs typeface="Tahoma" panose="020B0604030504040204" pitchFamily="34" charset="0"/>
              </a:rPr>
              <a:t>halaman</a:t>
            </a:r>
            <a:r>
              <a:rPr lang="en-US" sz="2400" dirty="0">
                <a:solidFill>
                  <a:srgbClr val="FF0000"/>
                </a:solidFill>
                <a:latin typeface="Tahoma" panose="020B0604030504040204" pitchFamily="34" charset="0"/>
                <a:ea typeface="Tahoma" panose="020B0604030504040204" pitchFamily="34" charset="0"/>
                <a:cs typeface="Tahoma" panose="020B0604030504040204" pitchFamily="34" charset="0"/>
              </a:rPr>
              <a:t> 57</a:t>
            </a:r>
            <a:r>
              <a:rPr lang="id-ID" sz="2400" dirty="0">
                <a:solidFill>
                  <a:srgbClr val="FF0000"/>
                </a:solidFill>
                <a:latin typeface="Tahoma" panose="020B0604030504040204" pitchFamily="34" charset="0"/>
                <a:ea typeface="Tahoma" panose="020B0604030504040204" pitchFamily="34" charset="0"/>
                <a:cs typeface="Tahoma" panose="020B0604030504040204" pitchFamily="34" charset="0"/>
              </a:rPr>
              <a:t> </a:t>
            </a:r>
          </a:p>
          <a:p>
            <a:pPr marL="0" indent="0" algn="just">
              <a:buNone/>
            </a:pPr>
            <a:r>
              <a:rPr lang="id-ID" sz="2400" dirty="0">
                <a:latin typeface="Tahoma" panose="020B0604030504040204" pitchFamily="34" charset="0"/>
                <a:ea typeface="Tahoma" panose="020B0604030504040204" pitchFamily="34" charset="0"/>
                <a:cs typeface="Tahoma" panose="020B0604030504040204" pitchFamily="34" charset="0"/>
              </a:rPr>
              <a:t>“</a:t>
            </a:r>
            <a:r>
              <a:rPr lang="en-US" sz="2400" dirty="0" err="1">
                <a:latin typeface="Tahoma" panose="020B0604030504040204" pitchFamily="34" charset="0"/>
                <a:ea typeface="Tahoma" panose="020B0604030504040204" pitchFamily="34" charset="0"/>
                <a:cs typeface="Tahoma" panose="020B0604030504040204" pitchFamily="34" charset="0"/>
              </a:rPr>
              <a:t>Apabila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dalam</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pemeriksaan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verzet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pihak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Penggugat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asal</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Terlawan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tidak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hadir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maka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pemeriksaan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dilanjutkan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secara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i="1" dirty="0" err="1">
                <a:latin typeface="Tahoma" panose="020B0604030504040204" pitchFamily="34" charset="0"/>
                <a:ea typeface="Tahoma" panose="020B0604030504040204" pitchFamily="34" charset="0"/>
                <a:cs typeface="Tahoma" panose="020B0604030504040204" pitchFamily="34" charset="0"/>
              </a:rPr>
              <a:t>contradictoire</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tetapi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apabila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Tergugat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asal</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Pelawan</a:t>
            </a:r>
            <a:r>
              <a:rPr lang="en-US" sz="2400" dirty="0">
                <a:latin typeface="Tahoma" panose="020B0604030504040204" pitchFamily="34" charset="0"/>
                <a:ea typeface="Tahoma" panose="020B0604030504040204" pitchFamily="34" charset="0"/>
                <a:cs typeface="Tahoma" panose="020B0604030504040204" pitchFamily="34" charset="0"/>
              </a:rPr>
              <a:t>) yang </a:t>
            </a:r>
            <a:r>
              <a:rPr lang="en-US" sz="2400" dirty="0" err="1">
                <a:latin typeface="Tahoma" panose="020B0604030504040204" pitchFamily="34" charset="0"/>
                <a:ea typeface="Tahoma" panose="020B0604030504040204" pitchFamily="34" charset="0"/>
                <a:cs typeface="Tahoma" panose="020B0604030504040204" pitchFamily="34" charset="0"/>
              </a:rPr>
              <a:t>tidak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hadir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maka</a:t>
            </a:r>
            <a:r>
              <a:rPr lang="en-US" sz="2400" dirty="0">
                <a:latin typeface="Tahoma" panose="020B0604030504040204" pitchFamily="34" charset="0"/>
                <a:ea typeface="Tahoma" panose="020B0604030504040204" pitchFamily="34" charset="0"/>
                <a:cs typeface="Tahoma" panose="020B0604030504040204" pitchFamily="34" charset="0"/>
              </a:rPr>
              <a:t> Hakim </a:t>
            </a:r>
            <a:r>
              <a:rPr lang="en-US" sz="2400" dirty="0" err="1">
                <a:latin typeface="Tahoma" panose="020B0604030504040204" pitchFamily="34" charset="0"/>
                <a:ea typeface="Tahoma" panose="020B0604030504040204" pitchFamily="34" charset="0"/>
                <a:cs typeface="Tahoma" panose="020B0604030504040204" pitchFamily="34" charset="0"/>
              </a:rPr>
              <a:t>menjatuhkan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putusan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verste</a:t>
            </a:r>
            <a:r>
              <a:rPr lang="id-ID" sz="2400" dirty="0">
                <a:latin typeface="Tahoma" panose="020B0604030504040204" pitchFamily="34" charset="0"/>
                <a:ea typeface="Tahoma" panose="020B0604030504040204" pitchFamily="34" charset="0"/>
                <a:cs typeface="Tahoma" panose="020B0604030504040204" pitchFamily="34" charset="0"/>
              </a:rPr>
              <a:t>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untuk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kedua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kalinya</a:t>
            </a:r>
            <a:r>
              <a:rPr lang="en-US" sz="2400" dirty="0">
                <a:latin typeface="Tahoma" panose="020B0604030504040204" pitchFamily="34" charset="0"/>
                <a:ea typeface="Tahoma" panose="020B0604030504040204" pitchFamily="34" charset="0"/>
                <a:cs typeface="Tahoma" panose="020B0604030504040204" pitchFamily="34" charset="0"/>
              </a:rPr>
              <a:t>. </a:t>
            </a:r>
            <a:endParaRPr lang="id-ID" sz="2400" dirty="0">
              <a:latin typeface="Tahoma" panose="020B0604030504040204" pitchFamily="34" charset="0"/>
              <a:ea typeface="Tahoma" panose="020B0604030504040204" pitchFamily="34" charset="0"/>
              <a:cs typeface="Tahoma" panose="020B0604030504040204" pitchFamily="34" charset="0"/>
            </a:endParaRPr>
          </a:p>
          <a:p>
            <a:pPr marL="0" indent="0" algn="just">
              <a:buNone/>
            </a:pPr>
            <a:r>
              <a:rPr lang="en-US" sz="2400" dirty="0" err="1">
                <a:latin typeface="Tahoma" panose="020B0604030504040204" pitchFamily="34" charset="0"/>
                <a:ea typeface="Tahoma" panose="020B0604030504040204" pitchFamily="34" charset="0"/>
                <a:cs typeface="Tahoma" panose="020B0604030504040204" pitchFamily="34" charset="0"/>
              </a:rPr>
              <a:t>Terhadap</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putusan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verstek</a:t>
            </a:r>
            <a:r>
              <a:rPr lang="en-US" sz="2400" dirty="0">
                <a:latin typeface="Tahoma" panose="020B0604030504040204" pitchFamily="34" charset="0"/>
                <a:ea typeface="Tahoma" panose="020B0604030504040204" pitchFamily="34" charset="0"/>
                <a:cs typeface="Tahoma" panose="020B0604030504040204" pitchFamily="34" charset="0"/>
              </a:rPr>
              <a:t> yang </a:t>
            </a:r>
            <a:r>
              <a:rPr lang="en-US" sz="2400" dirty="0" err="1">
                <a:latin typeface="Tahoma" panose="020B0604030504040204" pitchFamily="34" charset="0"/>
                <a:ea typeface="Tahoma" panose="020B0604030504040204" pitchFamily="34" charset="0"/>
                <a:cs typeface="Tahoma" panose="020B0604030504040204" pitchFamily="34" charset="0"/>
              </a:rPr>
              <a:t>dijatuhkan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kedua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kalinya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ini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Tergugat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asal</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Pelawan</a:t>
            </a:r>
            <a:r>
              <a:rPr lang="en-US" sz="2400" dirty="0">
                <a:latin typeface="Tahoma" panose="020B0604030504040204" pitchFamily="34" charset="0"/>
                <a:ea typeface="Tahoma" panose="020B0604030504040204" pitchFamily="34" charset="0"/>
                <a:cs typeface="Tahoma" panose="020B0604030504040204" pitchFamily="34" charset="0"/>
              </a:rPr>
              <a:t>) </a:t>
            </a:r>
            <a:r>
              <a:rPr lang="id-ID" sz="2400" dirty="0">
                <a:latin typeface="Tahoma" panose="020B0604030504040204" pitchFamily="34" charset="0"/>
                <a:ea typeface="Tahoma" panose="020B0604030504040204" pitchFamily="34" charset="0"/>
                <a:cs typeface="Tahoma" panose="020B0604030504040204" pitchFamily="34" charset="0"/>
              </a:rPr>
              <a:t> tidak dapat mengajukan perlawanan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verzet</a:t>
            </a:r>
            <a:r>
              <a:rPr lang="en-US" sz="2400" dirty="0">
                <a:latin typeface="Tahoma" panose="020B0604030504040204" pitchFamily="34" charset="0"/>
                <a:ea typeface="Tahoma" panose="020B0604030504040204" pitchFamily="34" charset="0"/>
                <a:cs typeface="Tahoma" panose="020B0604030504040204" pitchFamily="34" charset="0"/>
              </a:rPr>
              <a:t>) </a:t>
            </a:r>
            <a:r>
              <a:rPr lang="id-ID" sz="2400" dirty="0">
                <a:latin typeface="Tahoma" panose="020B0604030504040204" pitchFamily="34" charset="0"/>
                <a:ea typeface="Tahoma" panose="020B0604030504040204" pitchFamily="34" charset="0"/>
                <a:cs typeface="Tahoma" panose="020B0604030504040204" pitchFamily="34" charset="0"/>
              </a:rPr>
              <a:t> lagi </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berdasarkan</a:t>
            </a:r>
            <a:r>
              <a:rPr lang="en-US" sz="2400" dirty="0">
                <a:latin typeface="Tahoma" panose="020B0604030504040204" pitchFamily="34" charset="0"/>
                <a:ea typeface="Tahoma" panose="020B0604030504040204" pitchFamily="34" charset="0"/>
                <a:cs typeface="Tahoma" panose="020B0604030504040204" pitchFamily="34" charset="0"/>
              </a:rPr>
              <a:t> </a:t>
            </a:r>
            <a:r>
              <a:rPr lang="id-ID" sz="2400" dirty="0">
                <a:latin typeface="Tahoma" panose="020B0604030504040204" pitchFamily="34" charset="0"/>
                <a:ea typeface="Tahoma" panose="020B0604030504040204" pitchFamily="34" charset="0"/>
                <a:cs typeface="Tahoma" panose="020B0604030504040204" pitchFamily="34" charset="0"/>
              </a:rPr>
              <a:t> Pasal 129 ayat (5) HIR/Pasal 153 ayat (6) Rbg</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tetapi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Pelawan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dapat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mengajukan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upaya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hukum</a:t>
            </a:r>
            <a:r>
              <a:rPr lang="en-US" sz="2400" dirty="0">
                <a:latin typeface="Tahoma" panose="020B0604030504040204" pitchFamily="34" charset="0"/>
                <a:ea typeface="Tahoma" panose="020B0604030504040204" pitchFamily="34" charset="0"/>
                <a:cs typeface="Tahoma" panose="020B0604030504040204" pitchFamily="34" charset="0"/>
              </a:rPr>
              <a:t> banding</a:t>
            </a:r>
            <a:r>
              <a:rPr lang="id-ID" sz="2400" dirty="0">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1005530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95600" y="1600200"/>
            <a:ext cx="7129490" cy="990600"/>
          </a:xfrm>
        </p:spPr>
        <p:txBody>
          <a:bodyPr>
            <a:noAutofit/>
          </a:bodyPr>
          <a:lstStyle/>
          <a:p>
            <a:pPr algn="ctr"/>
            <a:r>
              <a:rPr lang="en-US" sz="6000" b="1" dirty="0">
                <a:solidFill>
                  <a:srgbClr val="C00000"/>
                </a:solidFill>
                <a:latin typeface="Tahoma" panose="020B0604030504040204" pitchFamily="34" charset="0"/>
                <a:ea typeface="Tahoma" panose="020B0604030504040204" pitchFamily="34" charset="0"/>
                <a:cs typeface="Tahoma" panose="020B0604030504040204" pitchFamily="34" charset="0"/>
              </a:rPr>
              <a:t>B</a:t>
            </a:r>
            <a:r>
              <a:rPr lang="id-ID" sz="60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6000" b="1" dirty="0">
                <a:solidFill>
                  <a:srgbClr val="C00000"/>
                </a:solidFill>
                <a:latin typeface="Tahoma" panose="020B0604030504040204" pitchFamily="34" charset="0"/>
                <a:ea typeface="Tahoma" panose="020B0604030504040204" pitchFamily="34" charset="0"/>
                <a:cs typeface="Tahoma" panose="020B0604030504040204" pitchFamily="34" charset="0"/>
              </a:rPr>
              <a:t>A</a:t>
            </a:r>
            <a:r>
              <a:rPr lang="id-ID" sz="60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6000" b="1" dirty="0">
                <a:solidFill>
                  <a:srgbClr val="C00000"/>
                </a:solidFill>
                <a:latin typeface="Tahoma" panose="020B0604030504040204" pitchFamily="34" charset="0"/>
                <a:ea typeface="Tahoma" panose="020B0604030504040204" pitchFamily="34" charset="0"/>
                <a:cs typeface="Tahoma" panose="020B0604030504040204" pitchFamily="34" charset="0"/>
              </a:rPr>
              <a:t>N</a:t>
            </a:r>
            <a:r>
              <a:rPr lang="id-ID" sz="60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6000" b="1" dirty="0">
                <a:solidFill>
                  <a:srgbClr val="C00000"/>
                </a:solidFill>
                <a:latin typeface="Tahoma" panose="020B0604030504040204" pitchFamily="34" charset="0"/>
                <a:ea typeface="Tahoma" panose="020B0604030504040204" pitchFamily="34" charset="0"/>
                <a:cs typeface="Tahoma" panose="020B0604030504040204" pitchFamily="34" charset="0"/>
              </a:rPr>
              <a:t>D</a:t>
            </a:r>
            <a:r>
              <a:rPr lang="id-ID" sz="60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6000" b="1" dirty="0">
                <a:solidFill>
                  <a:srgbClr val="C00000"/>
                </a:solidFill>
                <a:latin typeface="Tahoma" panose="020B0604030504040204" pitchFamily="34" charset="0"/>
                <a:ea typeface="Tahoma" panose="020B0604030504040204" pitchFamily="34" charset="0"/>
                <a:cs typeface="Tahoma" panose="020B0604030504040204" pitchFamily="34" charset="0"/>
              </a:rPr>
              <a:t>I</a:t>
            </a:r>
            <a:r>
              <a:rPr lang="id-ID" sz="60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6000" b="1" dirty="0">
                <a:solidFill>
                  <a:srgbClr val="C00000"/>
                </a:solidFill>
                <a:latin typeface="Tahoma" panose="020B0604030504040204" pitchFamily="34" charset="0"/>
                <a:ea typeface="Tahoma" panose="020B0604030504040204" pitchFamily="34" charset="0"/>
                <a:cs typeface="Tahoma" panose="020B0604030504040204" pitchFamily="34" charset="0"/>
              </a:rPr>
              <a:t>N</a:t>
            </a:r>
            <a:r>
              <a:rPr lang="id-ID" sz="60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6000" b="1" dirty="0">
                <a:solidFill>
                  <a:srgbClr val="C00000"/>
                </a:solidFill>
                <a:latin typeface="Tahoma" panose="020B0604030504040204" pitchFamily="34" charset="0"/>
                <a:ea typeface="Tahoma" panose="020B0604030504040204" pitchFamily="34" charset="0"/>
                <a:cs typeface="Tahoma" panose="020B0604030504040204" pitchFamily="34" charset="0"/>
              </a:rPr>
              <a:t>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7408" y="0"/>
            <a:ext cx="10058400" cy="1609344"/>
          </a:xfrm>
        </p:spPr>
        <p:txBody>
          <a:bodyPr>
            <a:normAutofit/>
          </a:bodyPr>
          <a:lstStyle/>
          <a:p>
            <a:r>
              <a:rPr lang="id-ID" sz="3000" dirty="0">
                <a:solidFill>
                  <a:srgbClr val="C00000"/>
                </a:solidFill>
                <a:latin typeface="Tahoma" panose="020B0604030504040204" pitchFamily="34" charset="0"/>
                <a:ea typeface="Tahoma" panose="020B0604030504040204" pitchFamily="34" charset="0"/>
                <a:cs typeface="Tahoma" panose="020B0604030504040204" pitchFamily="34" charset="0"/>
              </a:rPr>
              <a:t>BANDING</a:t>
            </a:r>
          </a:p>
        </p:txBody>
      </p:sp>
      <p:sp>
        <p:nvSpPr>
          <p:cNvPr id="3" name="Content Placeholder 2"/>
          <p:cNvSpPr>
            <a:spLocks noGrp="1"/>
          </p:cNvSpPr>
          <p:nvPr>
            <p:ph idx="1"/>
          </p:nvPr>
        </p:nvSpPr>
        <p:spPr>
          <a:xfrm>
            <a:off x="1066800" y="1412776"/>
            <a:ext cx="10058400" cy="4572032"/>
          </a:xfrm>
        </p:spPr>
        <p:txBody>
          <a:bodyPr>
            <a:normAutofit/>
          </a:bodyPr>
          <a:lstStyle/>
          <a:p>
            <a:pPr algn="just">
              <a:lnSpc>
                <a:spcPct val="80000"/>
              </a:lnSpc>
            </a:pPr>
            <a:r>
              <a:rPr lang="id-ID" sz="3000" dirty="0">
                <a:latin typeface="Tahoma" panose="020B0604030504040204" pitchFamily="34" charset="0"/>
                <a:ea typeface="Tahoma" panose="020B0604030504040204" pitchFamily="34" charset="0"/>
                <a:cs typeface="Tahoma" panose="020B0604030504040204" pitchFamily="34" charset="0"/>
              </a:rPr>
              <a:t>Dilakukan apabila s</a:t>
            </a:r>
            <a:r>
              <a:rPr lang="en-US" sz="3000" dirty="0" err="1">
                <a:latin typeface="Tahoma" panose="020B0604030504040204" pitchFamily="34" charset="0"/>
                <a:ea typeface="Tahoma" panose="020B0604030504040204" pitchFamily="34" charset="0"/>
                <a:cs typeface="Tahoma" panose="020B0604030504040204" pitchFamily="34" charset="0"/>
              </a:rPr>
              <a:t>alah</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satu</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pihak</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tidak</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menerima</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Putusan</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Pengadilan</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Negeri</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karena</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merasa</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Putusan</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tersebut</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kurang</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benar</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belum</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tepat</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atau</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kurang</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adil</a:t>
            </a:r>
            <a:r>
              <a:rPr lang="en-US" sz="3000" dirty="0">
                <a:latin typeface="Tahoma" panose="020B0604030504040204" pitchFamily="34" charset="0"/>
                <a:ea typeface="Tahoma" panose="020B0604030504040204" pitchFamily="34" charset="0"/>
                <a:cs typeface="Tahoma" panose="020B0604030504040204" pitchFamily="34" charset="0"/>
              </a:rPr>
              <a:t>.</a:t>
            </a:r>
            <a:endParaRPr lang="id-ID" sz="3000" dirty="0">
              <a:latin typeface="Tahoma" panose="020B0604030504040204" pitchFamily="34" charset="0"/>
              <a:ea typeface="Tahoma" panose="020B0604030504040204" pitchFamily="34" charset="0"/>
              <a:cs typeface="Tahoma" panose="020B0604030504040204" pitchFamily="34" charset="0"/>
            </a:endParaRPr>
          </a:p>
          <a:p>
            <a:pPr algn="just">
              <a:lnSpc>
                <a:spcPct val="80000"/>
              </a:lnSpc>
            </a:pPr>
            <a:r>
              <a:rPr lang="en-US" sz="3000" dirty="0" err="1">
                <a:latin typeface="Tahoma" panose="020B0604030504040204" pitchFamily="34" charset="0"/>
                <a:ea typeface="Tahoma" panose="020B0604030504040204" pitchFamily="34" charset="0"/>
                <a:cs typeface="Tahoma" panose="020B0604030504040204" pitchFamily="34" charset="0"/>
              </a:rPr>
              <a:t>Baik</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Penggugat</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maupun</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Tergugat</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dapat</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mengajukan</a:t>
            </a:r>
            <a:r>
              <a:rPr lang="en-US" sz="3000" dirty="0">
                <a:latin typeface="Tahoma" panose="020B0604030504040204" pitchFamily="34" charset="0"/>
                <a:ea typeface="Tahoma" panose="020B0604030504040204" pitchFamily="34" charset="0"/>
                <a:cs typeface="Tahoma" panose="020B0604030504040204" pitchFamily="34" charset="0"/>
              </a:rPr>
              <a:t> Banding.</a:t>
            </a:r>
          </a:p>
          <a:p>
            <a:pPr algn="just">
              <a:lnSpc>
                <a:spcPct val="80000"/>
              </a:lnSpc>
            </a:pPr>
            <a:r>
              <a:rPr lang="id-ID" sz="3000" dirty="0">
                <a:latin typeface="Tahoma" panose="020B0604030504040204" pitchFamily="34" charset="0"/>
                <a:ea typeface="Tahoma" panose="020B0604030504040204" pitchFamily="34" charset="0"/>
                <a:cs typeface="Tahoma" panose="020B0604030504040204" pitchFamily="34" charset="0"/>
              </a:rPr>
              <a:t>Dasar Hukum :</a:t>
            </a:r>
          </a:p>
          <a:p>
            <a:pPr algn="just">
              <a:lnSpc>
                <a:spcPct val="80000"/>
              </a:lnSpc>
              <a:buNone/>
            </a:pPr>
            <a:r>
              <a:rPr lang="id-ID"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Jawa</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dan</a:t>
            </a:r>
            <a:r>
              <a:rPr lang="en-US" sz="3000" dirty="0">
                <a:latin typeface="Tahoma" panose="020B0604030504040204" pitchFamily="34" charset="0"/>
                <a:ea typeface="Tahoma" panose="020B0604030504040204" pitchFamily="34" charset="0"/>
                <a:cs typeface="Tahoma" panose="020B0604030504040204" pitchFamily="34" charset="0"/>
              </a:rPr>
              <a:t> Madura </a:t>
            </a:r>
            <a:r>
              <a:rPr lang="id-ID" sz="3000" dirty="0">
                <a:latin typeface="Tahoma" panose="020B0604030504040204" pitchFamily="34" charset="0"/>
                <a:ea typeface="Tahoma" panose="020B0604030504040204" pitchFamily="34" charset="0"/>
                <a:cs typeface="Tahoma" panose="020B0604030504040204" pitchFamily="34" charset="0"/>
              </a:rPr>
              <a:t>	  </a:t>
            </a:r>
            <a:r>
              <a:rPr lang="en-US" sz="3000" dirty="0">
                <a:latin typeface="Tahoma" panose="020B0604030504040204" pitchFamily="34" charset="0"/>
                <a:ea typeface="Tahoma" panose="020B0604030504040204" pitchFamily="34" charset="0"/>
                <a:cs typeface="Tahoma" panose="020B0604030504040204" pitchFamily="34" charset="0"/>
              </a:rPr>
              <a:t>	→</a:t>
            </a:r>
            <a:r>
              <a:rPr lang="id-ID" sz="3000" dirty="0">
                <a:latin typeface="Tahoma" panose="020B0604030504040204" pitchFamily="34" charset="0"/>
                <a:ea typeface="Tahoma" panose="020B0604030504040204" pitchFamily="34" charset="0"/>
                <a:cs typeface="Tahoma" panose="020B0604030504040204" pitchFamily="34" charset="0"/>
              </a:rPr>
              <a:t> </a:t>
            </a:r>
            <a:r>
              <a:rPr lang="en-US" sz="3000" dirty="0">
                <a:latin typeface="Tahoma" panose="020B0604030504040204" pitchFamily="34" charset="0"/>
                <a:ea typeface="Tahoma" panose="020B0604030504040204" pitchFamily="34" charset="0"/>
                <a:cs typeface="Tahoma" panose="020B0604030504040204" pitchFamily="34" charset="0"/>
              </a:rPr>
              <a:t>UU No.</a:t>
            </a:r>
            <a:r>
              <a:rPr lang="id-ID" sz="3000" dirty="0">
                <a:latin typeface="Tahoma" panose="020B0604030504040204" pitchFamily="34" charset="0"/>
                <a:ea typeface="Tahoma" panose="020B0604030504040204" pitchFamily="34" charset="0"/>
                <a:cs typeface="Tahoma" panose="020B0604030504040204" pitchFamily="34" charset="0"/>
              </a:rPr>
              <a:t> </a:t>
            </a:r>
            <a:r>
              <a:rPr lang="en-US" sz="3000" dirty="0">
                <a:latin typeface="Tahoma" panose="020B0604030504040204" pitchFamily="34" charset="0"/>
                <a:ea typeface="Tahoma" panose="020B0604030504040204" pitchFamily="34" charset="0"/>
                <a:cs typeface="Tahoma" panose="020B0604030504040204" pitchFamily="34" charset="0"/>
              </a:rPr>
              <a:t>20</a:t>
            </a:r>
            <a:r>
              <a:rPr lang="id-ID" sz="3000" dirty="0">
                <a:latin typeface="Tahoma" panose="020B0604030504040204" pitchFamily="34" charset="0"/>
                <a:ea typeface="Tahoma" panose="020B0604030504040204" pitchFamily="34" charset="0"/>
                <a:cs typeface="Tahoma" panose="020B0604030504040204" pitchFamily="34" charset="0"/>
              </a:rPr>
              <a:t>/1</a:t>
            </a:r>
            <a:r>
              <a:rPr lang="en-US" sz="3000" dirty="0">
                <a:latin typeface="Tahoma" panose="020B0604030504040204" pitchFamily="34" charset="0"/>
                <a:ea typeface="Tahoma" panose="020B0604030504040204" pitchFamily="34" charset="0"/>
                <a:cs typeface="Tahoma" panose="020B0604030504040204" pitchFamily="34" charset="0"/>
              </a:rPr>
              <a:t>947</a:t>
            </a:r>
          </a:p>
          <a:p>
            <a:pPr algn="just">
              <a:lnSpc>
                <a:spcPct val="80000"/>
              </a:lnSpc>
              <a:buFontTx/>
              <a:buNone/>
            </a:pP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Luar</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Jawa</a:t>
            </a:r>
            <a:r>
              <a:rPr lang="en-US" sz="3000" dirty="0">
                <a:latin typeface="Tahoma" panose="020B0604030504040204" pitchFamily="34" charset="0"/>
                <a:ea typeface="Tahoma" panose="020B0604030504040204" pitchFamily="34" charset="0"/>
                <a:cs typeface="Tahoma" panose="020B0604030504040204" pitchFamily="34" charset="0"/>
              </a:rPr>
              <a:t> </a:t>
            </a:r>
            <a:r>
              <a:rPr lang="en-US" sz="3000" dirty="0" err="1">
                <a:latin typeface="Tahoma" panose="020B0604030504040204" pitchFamily="34" charset="0"/>
                <a:ea typeface="Tahoma" panose="020B0604030504040204" pitchFamily="34" charset="0"/>
                <a:cs typeface="Tahoma" panose="020B0604030504040204" pitchFamily="34" charset="0"/>
              </a:rPr>
              <a:t>dan</a:t>
            </a:r>
            <a:r>
              <a:rPr lang="en-US" sz="3000" dirty="0">
                <a:latin typeface="Tahoma" panose="020B0604030504040204" pitchFamily="34" charset="0"/>
                <a:ea typeface="Tahoma" panose="020B0604030504040204" pitchFamily="34" charset="0"/>
                <a:cs typeface="Tahoma" panose="020B0604030504040204" pitchFamily="34" charset="0"/>
              </a:rPr>
              <a:t> Madura 	→</a:t>
            </a:r>
            <a:r>
              <a:rPr lang="id-ID" sz="3000" dirty="0">
                <a:latin typeface="Tahoma" panose="020B0604030504040204" pitchFamily="34" charset="0"/>
                <a:ea typeface="Tahoma" panose="020B0604030504040204" pitchFamily="34" charset="0"/>
                <a:cs typeface="Tahoma" panose="020B0604030504040204" pitchFamily="34" charset="0"/>
              </a:rPr>
              <a:t> </a:t>
            </a:r>
            <a:r>
              <a:rPr lang="en-US" sz="3000" dirty="0">
                <a:latin typeface="Tahoma" panose="020B0604030504040204" pitchFamily="34" charset="0"/>
                <a:ea typeface="Tahoma" panose="020B0604030504040204" pitchFamily="34" charset="0"/>
                <a:cs typeface="Tahoma" panose="020B0604030504040204" pitchFamily="34" charset="0"/>
              </a:rPr>
              <a:t>Ps. 199 s/d Ps. 205</a:t>
            </a:r>
            <a:r>
              <a:rPr lang="id-ID" sz="3000" dirty="0">
                <a:latin typeface="Tahoma" panose="020B0604030504040204" pitchFamily="34" charset="0"/>
                <a:ea typeface="Tahoma" panose="020B0604030504040204" pitchFamily="34" charset="0"/>
                <a:cs typeface="Tahoma" panose="020B0604030504040204" pitchFamily="34" charset="0"/>
              </a:rPr>
              <a:t> Rbg</a:t>
            </a:r>
            <a:endParaRPr lang="en-US" sz="3000" dirty="0">
              <a:latin typeface="Tahoma" panose="020B0604030504040204" pitchFamily="34" charset="0"/>
              <a:ea typeface="Tahoma" panose="020B0604030504040204" pitchFamily="34" charset="0"/>
              <a:cs typeface="Tahoma" panose="020B0604030504040204" pitchFamily="34" charset="0"/>
            </a:endParaRPr>
          </a:p>
          <a:p>
            <a:pPr algn="just">
              <a:lnSpc>
                <a:spcPct val="80000"/>
              </a:lnSpc>
              <a:buFontTx/>
              <a:buNone/>
            </a:pPr>
            <a:endParaRPr lang="id-ID" dirty="0">
              <a:latin typeface="Tahoma" panose="020B0604030504040204" pitchFamily="34" charset="0"/>
              <a:ea typeface="Tahoma" panose="020B0604030504040204" pitchFamily="34" charset="0"/>
              <a:cs typeface="Tahoma" panose="020B0604030504040204" pitchFamily="34" charset="0"/>
            </a:endParaRPr>
          </a:p>
          <a:p>
            <a:pPr algn="just">
              <a:lnSpc>
                <a:spcPct val="80000"/>
              </a:lnSpc>
            </a:pPr>
            <a:endParaRPr lang="en-US" dirty="0">
              <a:latin typeface="Tahoma" panose="020B0604030504040204" pitchFamily="34" charset="0"/>
              <a:ea typeface="Tahoma" panose="020B0604030504040204" pitchFamily="34" charset="0"/>
              <a:cs typeface="Tahoma" panose="020B0604030504040204" pitchFamily="34" charset="0"/>
            </a:endParaRPr>
          </a:p>
          <a:p>
            <a:pPr algn="just">
              <a:lnSpc>
                <a:spcPct val="80000"/>
              </a:lnSpc>
              <a:buFontTx/>
              <a:buNone/>
            </a:pPr>
            <a:endParaRPr lang="id-ID" dirty="0">
              <a:latin typeface="Tahoma" panose="020B0604030504040204" pitchFamily="34" charset="0"/>
              <a:ea typeface="Tahoma" panose="020B0604030504040204" pitchFamily="34" charset="0"/>
              <a:cs typeface="Tahoma" panose="020B0604030504040204" pitchFamily="34" charset="0"/>
            </a:endParaRPr>
          </a:p>
          <a:p>
            <a:pPr algn="just">
              <a:lnSpc>
                <a:spcPct val="80000"/>
              </a:lnSpc>
              <a:buFontTx/>
              <a:buNone/>
            </a:pPr>
            <a:endParaRPr lang="en-US" dirty="0">
              <a:latin typeface="Tahoma" panose="020B0604030504040204" pitchFamily="34" charset="0"/>
              <a:ea typeface="Tahoma" panose="020B0604030504040204" pitchFamily="34" charset="0"/>
              <a:cs typeface="Tahoma" panose="020B0604030504040204" pitchFamily="34" charset="0"/>
            </a:endParaRPr>
          </a:p>
          <a:p>
            <a:pPr algn="just"/>
            <a:endParaRPr lang="id-ID"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solidFill>
                  <a:srgbClr val="C00000"/>
                </a:solidFill>
                <a:latin typeface="Tahoma" panose="020B0604030504040204" pitchFamily="34" charset="0"/>
                <a:ea typeface="Tahoma" panose="020B0604030504040204" pitchFamily="34" charset="0"/>
                <a:cs typeface="Tahoma" panose="020B0604030504040204" pitchFamily="34" charset="0"/>
              </a:rPr>
              <a:t>Banding (</a:t>
            </a:r>
            <a:r>
              <a:rPr lang="en-US" sz="2800" dirty="0" err="1">
                <a:solidFill>
                  <a:srgbClr val="C00000"/>
                </a:solidFill>
                <a:latin typeface="Tahoma" panose="020B0604030504040204" pitchFamily="34" charset="0"/>
                <a:ea typeface="Tahoma" panose="020B0604030504040204" pitchFamily="34" charset="0"/>
                <a:cs typeface="Tahoma" panose="020B0604030504040204" pitchFamily="34" charset="0"/>
              </a:rPr>
              <a:t>Lanjutan</a:t>
            </a:r>
            <a:r>
              <a:rPr lang="en-US" sz="2800" dirty="0">
                <a:solidFill>
                  <a:srgbClr val="C00000"/>
                </a:solidFill>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p:cNvSpPr>
            <a:spLocks noGrp="1"/>
          </p:cNvSpPr>
          <p:nvPr>
            <p:ph idx="1"/>
          </p:nvPr>
        </p:nvSpPr>
        <p:spPr/>
        <p:txBody>
          <a:bodyPr>
            <a:normAutofit/>
          </a:bodyPr>
          <a:lstStyle/>
          <a:p>
            <a:r>
              <a:rPr lang="en-US" sz="2800" dirty="0">
                <a:latin typeface="Tahoma" panose="020B0604030504040204" pitchFamily="34" charset="0"/>
                <a:ea typeface="Tahoma" panose="020B0604030504040204" pitchFamily="34" charset="0"/>
                <a:cs typeface="Tahoma" panose="020B0604030504040204" pitchFamily="34" charset="0"/>
              </a:rPr>
              <a:t>Ps. 6 UU No. 20/1947 :</a:t>
            </a:r>
          </a:p>
          <a:p>
            <a:pPr algn="just">
              <a:buNone/>
            </a:pP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Terhadap</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perdata</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dijatuhkan</a:t>
            </a:r>
            <a:r>
              <a:rPr lang="en-US" sz="2800" dirty="0">
                <a:latin typeface="Tahoma" panose="020B0604030504040204" pitchFamily="34" charset="0"/>
                <a:ea typeface="Tahoma" panose="020B0604030504040204" pitchFamily="34" charset="0"/>
                <a:cs typeface="Tahoma" panose="020B0604030504040204" pitchFamily="34" charset="0"/>
              </a:rPr>
              <a:t> PN </a:t>
            </a:r>
            <a:r>
              <a:rPr lang="en-US" sz="2800" dirty="0" err="1">
                <a:latin typeface="Tahoma" panose="020B0604030504040204" pitchFamily="34" charset="0"/>
                <a:ea typeface="Tahoma" panose="020B0604030504040204" pitchFamily="34" charset="0"/>
                <a:cs typeface="Tahoma" panose="020B0604030504040204" pitchFamily="34" charset="0"/>
              </a:rPr>
              <a:t>dapat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diminta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oleh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para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pihak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supaya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pemeriksaan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perkara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diulangi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oleh</a:t>
            </a:r>
            <a:r>
              <a:rPr lang="en-US" sz="2800" dirty="0">
                <a:latin typeface="Tahoma" panose="020B0604030504040204" pitchFamily="34" charset="0"/>
                <a:ea typeface="Tahoma" panose="020B0604030504040204" pitchFamily="34" charset="0"/>
                <a:cs typeface="Tahoma" panose="020B0604030504040204" pitchFamily="34" charset="0"/>
              </a:rPr>
              <a:t> PT </a:t>
            </a:r>
            <a:r>
              <a:rPr lang="en-US" sz="2800" dirty="0" err="1">
                <a:latin typeface="Tahoma" panose="020B0604030504040204" pitchFamily="34" charset="0"/>
                <a:ea typeface="Tahoma" panose="020B0604030504040204" pitchFamily="34" charset="0"/>
                <a:cs typeface="Tahoma" panose="020B0604030504040204" pitchFamily="34" charset="0"/>
              </a:rPr>
              <a:t>sesuai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dengan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yurisdiksi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relatif</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masing-masing</a:t>
            </a:r>
            <a:r>
              <a:rPr lang="en-US" sz="2800" dirty="0">
                <a:latin typeface="Tahoma" panose="020B0604030504040204" pitchFamily="34" charset="0"/>
                <a:ea typeface="Tahoma" panose="020B0604030504040204" pitchFamily="34" charset="0"/>
                <a:cs typeface="Tahoma" panose="020B0604030504040204" pitchFamily="34" charset="0"/>
              </a:rPr>
              <a:t>. </a:t>
            </a:r>
          </a:p>
          <a:p>
            <a:pPr algn="just"/>
            <a:r>
              <a:rPr lang="en-US" sz="2800" dirty="0" err="1">
                <a:latin typeface="Tahoma" panose="020B0604030504040204" pitchFamily="34" charset="0"/>
                <a:ea typeface="Tahoma" panose="020B0604030504040204" pitchFamily="34" charset="0"/>
                <a:cs typeface="Tahoma" panose="020B0604030504040204" pitchFamily="34" charset="0"/>
              </a:rPr>
              <a:t>Fungsi</a:t>
            </a:r>
            <a:r>
              <a:rPr lang="en-US" sz="2800" dirty="0">
                <a:latin typeface="Tahoma" panose="020B0604030504040204" pitchFamily="34" charset="0"/>
                <a:ea typeface="Tahoma" panose="020B0604030504040204" pitchFamily="34" charset="0"/>
                <a:cs typeface="Tahoma" panose="020B0604030504040204" pitchFamily="34" charset="0"/>
              </a:rPr>
              <a:t> PT </a:t>
            </a:r>
            <a:r>
              <a:rPr lang="en-US" sz="2800" dirty="0" err="1">
                <a:latin typeface="Tahoma" panose="020B0604030504040204" pitchFamily="34" charset="0"/>
                <a:ea typeface="Tahoma" panose="020B0604030504040204" pitchFamily="34" charset="0"/>
                <a:cs typeface="Tahoma" panose="020B0604030504040204" pitchFamily="34" charset="0"/>
              </a:rPr>
              <a:t>dalam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tingkat</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yaitu</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memeriksa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ulang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perkara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secara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keseluruhan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meliputi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konvensi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rekonvensi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Tidak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boleh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hanya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mempertimbangkan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memori</a:t>
            </a:r>
            <a:r>
              <a:rPr lang="en-US" sz="2800" dirty="0">
                <a:latin typeface="Tahoma" panose="020B0604030504040204" pitchFamily="34" charset="0"/>
                <a:ea typeface="Tahoma" panose="020B0604030504040204" pitchFamily="34" charset="0"/>
                <a:cs typeface="Tahoma" panose="020B0604030504040204" pitchFamily="34" charset="0"/>
              </a:rPr>
              <a:t> banding. </a:t>
            </a:r>
          </a:p>
          <a:p>
            <a:pPr algn="just"/>
            <a:endParaRPr lang="en-US" sz="2800" dirty="0">
              <a:latin typeface="Tahoma" panose="020B0604030504040204" pitchFamily="34" charset="0"/>
              <a:ea typeface="Tahoma" panose="020B0604030504040204" pitchFamily="34" charset="0"/>
              <a:cs typeface="Tahoma" panose="020B0604030504040204" pitchFamily="34" charset="0"/>
            </a:endParaRPr>
          </a:p>
          <a:p>
            <a:pPr algn="just"/>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solidFill>
                  <a:srgbClr val="C00000"/>
                </a:solidFill>
                <a:latin typeface="Tahoma" panose="020B0604030504040204" pitchFamily="34" charset="0"/>
                <a:ea typeface="Tahoma" panose="020B0604030504040204" pitchFamily="34" charset="0"/>
                <a:cs typeface="Tahoma" panose="020B0604030504040204" pitchFamily="34" charset="0"/>
              </a:rPr>
              <a:t>Banding (</a:t>
            </a:r>
            <a:r>
              <a:rPr lang="en-US" sz="3000" dirty="0" err="1">
                <a:solidFill>
                  <a:srgbClr val="C00000"/>
                </a:solidFill>
                <a:latin typeface="Tahoma" panose="020B0604030504040204" pitchFamily="34" charset="0"/>
                <a:ea typeface="Tahoma" panose="020B0604030504040204" pitchFamily="34" charset="0"/>
                <a:cs typeface="Tahoma" panose="020B0604030504040204" pitchFamily="34" charset="0"/>
              </a:rPr>
              <a:t>Lanjutan</a:t>
            </a:r>
            <a:r>
              <a:rPr lang="en-US" sz="3000" dirty="0">
                <a:solidFill>
                  <a:srgbClr val="C00000"/>
                </a:solidFill>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p:cNvSpPr>
            <a:spLocks noGrp="1"/>
          </p:cNvSpPr>
          <p:nvPr>
            <p:ph idx="1"/>
          </p:nvPr>
        </p:nvSpPr>
        <p:spPr/>
        <p:txBody>
          <a:bodyPr>
            <a:noAutofit/>
          </a:bodyPr>
          <a:lstStyle/>
          <a:p>
            <a:pPr algn="just"/>
            <a:r>
              <a:rPr lang="en-US" sz="2800" dirty="0" err="1">
                <a:latin typeface="Tahoma" panose="020B0604030504040204" pitchFamily="34" charset="0"/>
                <a:ea typeface="Tahoma" panose="020B0604030504040204" pitchFamily="34" charset="0"/>
                <a:cs typeface="Tahoma" panose="020B0604030504040204" pitchFamily="34" charset="0"/>
              </a:rPr>
              <a:t>Diajukan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dalam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tenggang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waktu</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ditentukan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oleh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undang-undang</a:t>
            </a:r>
            <a:r>
              <a:rPr lang="en-US" sz="2800" dirty="0">
                <a:latin typeface="Tahoma" panose="020B0604030504040204" pitchFamily="34" charset="0"/>
                <a:ea typeface="Tahoma" panose="020B0604030504040204" pitchFamily="34" charset="0"/>
                <a:cs typeface="Tahoma" panose="020B0604030504040204" pitchFamily="34" charset="0"/>
              </a:rPr>
              <a:t> :</a:t>
            </a:r>
          </a:p>
          <a:p>
            <a:pPr lvl="1" algn="just">
              <a:buFont typeface="Wingdings" pitchFamily="2" charset="2"/>
              <a:buChar char="Ø"/>
            </a:pPr>
            <a:r>
              <a:rPr lang="id-ID" sz="2800" dirty="0">
                <a:latin typeface="Tahoma" panose="020B0604030504040204" pitchFamily="34" charset="0"/>
                <a:ea typeface="Tahoma" panose="020B0604030504040204" pitchFamily="34" charset="0"/>
                <a:cs typeface="Tahoma" panose="020B0604030504040204" pitchFamily="34" charset="0"/>
              </a:rPr>
              <a:t>Tenggang waktu pernyataan banding 14 hari sesudah putusan diucapkan atau sejak diberitahukan (Ps.7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(1) </a:t>
            </a:r>
            <a:r>
              <a:rPr lang="id-ID" sz="2800" dirty="0">
                <a:latin typeface="Tahoma" panose="020B0604030504040204" pitchFamily="34" charset="0"/>
                <a:ea typeface="Tahoma" panose="020B0604030504040204" pitchFamily="34" charset="0"/>
                <a:cs typeface="Tahoma" panose="020B0604030504040204" pitchFamily="34" charset="0"/>
              </a:rPr>
              <a:t>UU No. 20/1947, Ps. 199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(1) </a:t>
            </a:r>
            <a:r>
              <a:rPr lang="id-ID" sz="2800" dirty="0">
                <a:latin typeface="Tahoma" panose="020B0604030504040204" pitchFamily="34" charset="0"/>
                <a:ea typeface="Tahoma" panose="020B0604030504040204" pitchFamily="34" charset="0"/>
                <a:cs typeface="Tahoma" panose="020B0604030504040204" pitchFamily="34" charset="0"/>
              </a:rPr>
              <a:t>Rbg)</a:t>
            </a:r>
            <a:r>
              <a:rPr lang="en-US" sz="2800" dirty="0">
                <a:latin typeface="Tahoma" panose="020B0604030504040204" pitchFamily="34" charset="0"/>
                <a:ea typeface="Tahoma" panose="020B0604030504040204" pitchFamily="34" charset="0"/>
                <a:cs typeface="Tahoma" panose="020B0604030504040204" pitchFamily="34" charset="0"/>
              </a:rPr>
              <a:t>.</a:t>
            </a:r>
          </a:p>
          <a:p>
            <a:pPr lvl="1" algn="just">
              <a:buFont typeface="Wingdings" pitchFamily="2" charset="2"/>
              <a:buChar char="Ø"/>
            </a:pPr>
            <a:r>
              <a:rPr lang="en-US" sz="2800" dirty="0" err="1">
                <a:latin typeface="Tahoma" panose="020B0604030504040204" pitchFamily="34" charset="0"/>
                <a:ea typeface="Tahoma" panose="020B0604030504040204" pitchFamily="34" charset="0"/>
                <a:cs typeface="Tahoma" panose="020B0604030504040204" pitchFamily="34" charset="0"/>
              </a:rPr>
              <a:t>Apabila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pengajuan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permintaan</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melewati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atau</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melampaui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batas</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tenggang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waktu</a:t>
            </a:r>
            <a:r>
              <a:rPr lang="en-US" sz="2800" dirty="0">
                <a:latin typeface="Tahoma" panose="020B0604030504040204" pitchFamily="34" charset="0"/>
                <a:ea typeface="Tahoma" panose="020B0604030504040204" pitchFamily="34" charset="0"/>
                <a:cs typeface="Tahoma" panose="020B0604030504040204" pitchFamily="34" charset="0"/>
              </a:rPr>
              <a:t> 14 </a:t>
            </a:r>
            <a:r>
              <a:rPr lang="en-US" sz="2800" dirty="0" err="1">
                <a:latin typeface="Tahoma" panose="020B0604030504040204" pitchFamily="34" charset="0"/>
                <a:ea typeface="Tahoma" panose="020B0604030504040204" pitchFamily="34" charset="0"/>
                <a:cs typeface="Tahoma" panose="020B0604030504040204" pitchFamily="34" charset="0"/>
              </a:rPr>
              <a:t>hari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PT </a:t>
            </a:r>
            <a:r>
              <a:rPr lang="en-US" sz="2800" dirty="0" err="1">
                <a:latin typeface="Tahoma" panose="020B0604030504040204" pitchFamily="34" charset="0"/>
                <a:ea typeface="Tahoma" panose="020B0604030504040204" pitchFamily="34" charset="0"/>
                <a:cs typeface="Tahoma" panose="020B0604030504040204" pitchFamily="34" charset="0"/>
              </a:rPr>
              <a:t>menyatakan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tidak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dapat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diterima</a:t>
            </a:r>
            <a:r>
              <a:rPr lang="en-US" sz="2800" dirty="0">
                <a:latin typeface="Tahoma" panose="020B0604030504040204" pitchFamily="34" charset="0"/>
                <a:ea typeface="Tahoma" panose="020B0604030504040204" pitchFamily="34" charset="0"/>
                <a:cs typeface="Tahoma" panose="020B0604030504040204" pitchFamily="34" charset="0"/>
              </a:rPr>
              <a:t>”.  (Ps. 7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(4) UU No. 20/1947 , Ps. 199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(4) </a:t>
            </a:r>
            <a:r>
              <a:rPr lang="en-US" sz="2800" dirty="0" err="1">
                <a:latin typeface="Tahoma" panose="020B0604030504040204" pitchFamily="34" charset="0"/>
                <a:ea typeface="Tahoma" panose="020B0604030504040204" pitchFamily="34" charset="0"/>
                <a:cs typeface="Tahoma" panose="020B0604030504040204" pitchFamily="34" charset="0"/>
              </a:rPr>
              <a:t>Rbg</a:t>
            </a:r>
            <a:r>
              <a:rPr lang="en-US" sz="2800" dirty="0">
                <a:latin typeface="Tahoma" panose="020B0604030504040204" pitchFamily="34" charset="0"/>
                <a:ea typeface="Tahoma" panose="020B0604030504040204" pitchFamily="34" charset="0"/>
                <a:cs typeface="Tahoma" panose="020B0604030504040204" pitchFamily="34" charset="0"/>
              </a:rPr>
              <a:t>).</a:t>
            </a:r>
          </a:p>
          <a:p>
            <a:pPr lvl="1" algn="just">
              <a:buFont typeface="Wingdings" pitchFamily="2" charset="2"/>
              <a:buChar char="Ø"/>
            </a:pPr>
            <a:endParaRPr lang="en-US" sz="2800" dirty="0">
              <a:latin typeface="Tahoma" panose="020B0604030504040204" pitchFamily="34" charset="0"/>
              <a:ea typeface="Tahoma" panose="020B0604030504040204" pitchFamily="34" charset="0"/>
              <a:cs typeface="Tahoma" panose="020B0604030504040204" pitchFamily="34" charset="0"/>
            </a:endParaRPr>
          </a:p>
          <a:p>
            <a:pPr lvl="1" algn="just">
              <a:buFont typeface="Wingdings" pitchFamily="2" charset="2"/>
              <a:buChar char="Ø"/>
            </a:pPr>
            <a:endParaRPr lang="en-US" sz="2800" dirty="0">
              <a:latin typeface="Tahoma" panose="020B0604030504040204" pitchFamily="34" charset="0"/>
              <a:ea typeface="Tahoma" panose="020B0604030504040204" pitchFamily="34" charset="0"/>
              <a:cs typeface="Tahoma" panose="020B0604030504040204" pitchFamily="34" charset="0"/>
            </a:endParaRPr>
          </a:p>
          <a:p>
            <a:pPr algn="just"/>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508" y="268644"/>
            <a:ext cx="10058400" cy="1609344"/>
          </a:xfrm>
        </p:spPr>
        <p:txBody>
          <a:bodyPr>
            <a:normAutofit/>
          </a:bodyPr>
          <a:lstStyle/>
          <a:p>
            <a:r>
              <a:rPr lang="en-US" sz="3000" dirty="0">
                <a:solidFill>
                  <a:srgbClr val="C00000"/>
                </a:solidFill>
                <a:latin typeface="Tahoma" panose="020B0604030504040204" pitchFamily="34" charset="0"/>
                <a:ea typeface="Tahoma" panose="020B0604030504040204" pitchFamily="34" charset="0"/>
                <a:cs typeface="Tahoma" panose="020B0604030504040204" pitchFamily="34" charset="0"/>
              </a:rPr>
              <a:t>Banding (</a:t>
            </a:r>
            <a:r>
              <a:rPr lang="en-US" sz="3000" dirty="0" err="1">
                <a:solidFill>
                  <a:srgbClr val="C00000"/>
                </a:solidFill>
                <a:latin typeface="Tahoma" panose="020B0604030504040204" pitchFamily="34" charset="0"/>
                <a:ea typeface="Tahoma" panose="020B0604030504040204" pitchFamily="34" charset="0"/>
                <a:cs typeface="Tahoma" panose="020B0604030504040204" pitchFamily="34" charset="0"/>
              </a:rPr>
              <a:t>Lanjutan</a:t>
            </a:r>
            <a:r>
              <a:rPr lang="en-US" sz="3000" dirty="0">
                <a:solidFill>
                  <a:srgbClr val="C00000"/>
                </a:solidFill>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p:cNvSpPr>
            <a:spLocks noGrp="1"/>
          </p:cNvSpPr>
          <p:nvPr>
            <p:ph idx="1"/>
          </p:nvPr>
        </p:nvSpPr>
        <p:spPr>
          <a:xfrm>
            <a:off x="695400" y="1599044"/>
            <a:ext cx="10369152" cy="4185640"/>
          </a:xfrm>
        </p:spPr>
        <p:txBody>
          <a:bodyPr>
            <a:noAutofit/>
          </a:bodyPr>
          <a:lstStyle/>
          <a:p>
            <a:pPr algn="just">
              <a:buClr>
                <a:schemeClr val="tx1"/>
              </a:buClr>
              <a:buSzPct val="100000"/>
              <a:buFont typeface="Wingdings" panose="05000000000000000000" pitchFamily="2" charset="2"/>
              <a:buChar char="Ø"/>
            </a:pPr>
            <a:r>
              <a:rPr lang="en-US" dirty="0">
                <a:latin typeface="Tahoma" panose="020B0604030504040204" pitchFamily="34" charset="0"/>
                <a:ea typeface="Tahoma" panose="020B0604030504040204" pitchFamily="34" charset="0"/>
                <a:cs typeface="Tahoma" panose="020B0604030504040204" pitchFamily="34" charset="0"/>
              </a:rPr>
              <a:t>Y</a:t>
            </a:r>
            <a:r>
              <a:rPr lang="id-ID" dirty="0">
                <a:latin typeface="Tahoma" panose="020B0604030504040204" pitchFamily="34" charset="0"/>
                <a:ea typeface="Tahoma" panose="020B0604030504040204" pitchFamily="34" charset="0"/>
                <a:cs typeface="Tahoma" panose="020B0604030504040204" pitchFamily="34" charset="0"/>
              </a:rPr>
              <a:t>ang dimaksud dengan “hari” dalam ketentuan tentang permohonan banding tersebut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menurut</a:t>
            </a:r>
            <a:r>
              <a:rPr lang="en-US" dirty="0">
                <a:latin typeface="Tahoma" panose="020B0604030504040204" pitchFamily="34" charset="0"/>
                <a:ea typeface="Tahoma" panose="020B0604030504040204" pitchFamily="34" charset="0"/>
                <a:cs typeface="Tahoma" panose="020B0604030504040204" pitchFamily="34" charset="0"/>
              </a:rPr>
              <a:t> </a:t>
            </a:r>
            <a:r>
              <a:rPr lang="id-ID" dirty="0">
                <a:latin typeface="Tahoma" panose="020B0604030504040204" pitchFamily="34" charset="0"/>
                <a:ea typeface="Tahoma" panose="020B0604030504040204" pitchFamily="34" charset="0"/>
                <a:cs typeface="Tahoma" panose="020B0604030504040204" pitchFamily="34" charset="0"/>
              </a:rPr>
              <a:t>MARI memberikan petunjuk sebagai berikut : “Hari libur yang jatuh dalam jangka waktu banding (bukan pada hari terakhir jangka waktu banding) tetap diperhitungkan hanya kalau hari libur/minggu itu jatuh pada hari terakhir jangka waktu banding, maka permohonan banding diperkenankan diajukan pada hari ke-15” (Himpunan Tanya-Jawab Tentang Hukum Perdata, 1986;105).</a:t>
            </a:r>
          </a:p>
          <a:p>
            <a:pPr algn="just">
              <a:buClr>
                <a:schemeClr val="tx1"/>
              </a:buClr>
              <a:buSzPct val="100000"/>
              <a:buFont typeface="Wingdings" panose="05000000000000000000" pitchFamily="2" charset="2"/>
              <a:buChar char="Ø"/>
            </a:pPr>
            <a:r>
              <a:rPr lang="id-ID" dirty="0">
                <a:latin typeface="Tahoma" panose="020B0604030504040204" pitchFamily="34" charset="0"/>
                <a:ea typeface="Tahoma" panose="020B0604030504040204" pitchFamily="34" charset="0"/>
                <a:cs typeface="Tahoma" panose="020B0604030504040204" pitchFamily="34" charset="0"/>
              </a:rPr>
              <a:t>Sehubungan dengan diliburkannya hari Sabtu, dari SEMA Nomor 3 Tahun 1994 dapat diketahui adanya petunjuk pula sebagai berikut :</a:t>
            </a:r>
          </a:p>
          <a:p>
            <a:pPr marL="727075" indent="-285750" algn="just">
              <a:buClr>
                <a:schemeClr val="tx1"/>
              </a:buClr>
              <a:buSzPct val="100000"/>
              <a:buFont typeface="Wingdings" panose="05000000000000000000" pitchFamily="2" charset="2"/>
              <a:buChar char="v"/>
            </a:pPr>
            <a:r>
              <a:rPr lang="id-ID" dirty="0">
                <a:latin typeface="Tahoma" panose="020B0604030504040204" pitchFamily="34" charset="0"/>
                <a:ea typeface="Tahoma" panose="020B0604030504040204" pitchFamily="34" charset="0"/>
                <a:cs typeface="Tahoma" panose="020B0604030504040204" pitchFamily="34" charset="0"/>
              </a:rPr>
              <a:t>pengadilan harus memberi kesempatan kepada pemohon untuk menyatakan perlawanan, banding, kasasi dan peninjauan kembali pada hari kerja berikutnya.</a:t>
            </a:r>
          </a:p>
          <a:p>
            <a:pPr marL="727075" indent="-285750" algn="just">
              <a:buClr>
                <a:schemeClr val="tx1"/>
              </a:buClr>
              <a:buSzPct val="100000"/>
              <a:buFont typeface="Wingdings" panose="05000000000000000000" pitchFamily="2" charset="2"/>
              <a:buChar char="v"/>
            </a:pPr>
            <a:r>
              <a:rPr lang="id-ID" dirty="0">
                <a:latin typeface="Tahoma" panose="020B0604030504040204" pitchFamily="34" charset="0"/>
                <a:ea typeface="Tahoma" panose="020B0604030504040204" pitchFamily="34" charset="0"/>
                <a:cs typeface="Tahoma" panose="020B0604030504040204" pitchFamily="34" charset="0"/>
              </a:rPr>
              <a:t>maksudnya, jika tenggang waktu yang bersangkutan mulai dihitung hari Sabtu, maka perhitungan tenggang waktu itu hari berikutnya, berarti dimulai hari Senin (M.Yahya Harahap, 2006;48-49).</a:t>
            </a:r>
          </a:p>
        </p:txBody>
      </p:sp>
    </p:spTree>
    <p:extLst>
      <p:ext uri="{BB962C8B-B14F-4D97-AF65-F5344CB8AC3E}">
        <p14:creationId xmlns:p14="http://schemas.microsoft.com/office/powerpoint/2010/main" val="3181896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116632"/>
            <a:ext cx="10058400" cy="1609344"/>
          </a:xfrm>
        </p:spPr>
        <p:txBody>
          <a:bodyPr>
            <a:normAutofit/>
          </a:bodyPr>
          <a:lstStyle/>
          <a:p>
            <a:r>
              <a:rPr lang="en-US" sz="3000" dirty="0">
                <a:solidFill>
                  <a:srgbClr val="C00000"/>
                </a:solidFill>
                <a:latin typeface="Tahoma" panose="020B0604030504040204" pitchFamily="34" charset="0"/>
                <a:ea typeface="Tahoma" panose="020B0604030504040204" pitchFamily="34" charset="0"/>
                <a:cs typeface="Tahoma" panose="020B0604030504040204" pitchFamily="34" charset="0"/>
              </a:rPr>
              <a:t>Banding (</a:t>
            </a:r>
            <a:r>
              <a:rPr lang="en-US" sz="3000" dirty="0" err="1">
                <a:solidFill>
                  <a:srgbClr val="C00000"/>
                </a:solidFill>
                <a:latin typeface="Tahoma" panose="020B0604030504040204" pitchFamily="34" charset="0"/>
                <a:ea typeface="Tahoma" panose="020B0604030504040204" pitchFamily="34" charset="0"/>
                <a:cs typeface="Tahoma" panose="020B0604030504040204" pitchFamily="34" charset="0"/>
              </a:rPr>
              <a:t>Lanjutan</a:t>
            </a:r>
            <a:r>
              <a:rPr lang="en-US" sz="3000" dirty="0">
                <a:solidFill>
                  <a:srgbClr val="C00000"/>
                </a:solidFill>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p:cNvSpPr>
            <a:spLocks noGrp="1"/>
          </p:cNvSpPr>
          <p:nvPr>
            <p:ph idx="1"/>
          </p:nvPr>
        </p:nvSpPr>
        <p:spPr>
          <a:xfrm>
            <a:off x="1415480" y="1556792"/>
            <a:ext cx="9145016" cy="4205064"/>
          </a:xfrm>
        </p:spPr>
        <p:txBody>
          <a:bodyPr>
            <a:noAutofit/>
          </a:bodyPr>
          <a:lstStyle/>
          <a:p>
            <a:pPr algn="just">
              <a:buClr>
                <a:schemeClr val="tx1"/>
              </a:buClr>
              <a:buSzPct val="100000"/>
              <a:buFont typeface="Wingdings" panose="05000000000000000000" pitchFamily="2" charset="2"/>
              <a:buChar char="Ø"/>
            </a:pPr>
            <a:r>
              <a:rPr lang="en-US" sz="2400" dirty="0" err="1">
                <a:latin typeface="Tahoma" panose="020B0604030504040204" pitchFamily="34" charset="0"/>
                <a:ea typeface="Tahoma" panose="020B0604030504040204" pitchFamily="34" charset="0"/>
                <a:cs typeface="Tahoma" panose="020B0604030504040204" pitchFamily="34" charset="0"/>
              </a:rPr>
              <a:t>Berdasarkan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Buku</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Pedoman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Pelaksanaan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Tugas</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Administrasi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Pengadilan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Buku</a:t>
            </a:r>
            <a:r>
              <a:rPr lang="en-US" sz="2400" dirty="0">
                <a:latin typeface="Tahoma" panose="020B0604030504040204" pitchFamily="34" charset="0"/>
                <a:ea typeface="Tahoma" panose="020B0604030504040204" pitchFamily="34" charset="0"/>
                <a:cs typeface="Tahoma" panose="020B0604030504040204" pitchFamily="34" charset="0"/>
              </a:rPr>
              <a:t> II, </a:t>
            </a:r>
            <a:r>
              <a:rPr lang="en-US" sz="2400" dirty="0" err="1">
                <a:latin typeface="Tahoma" panose="020B0604030504040204" pitchFamily="34" charset="0"/>
                <a:ea typeface="Tahoma" panose="020B0604030504040204" pitchFamily="34" charset="0"/>
                <a:cs typeface="Tahoma" panose="020B0604030504040204" pitchFamily="34" charset="0"/>
              </a:rPr>
              <a:t>Mahkamah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Agung</a:t>
            </a:r>
            <a:r>
              <a:rPr lang="en-US" sz="2400" dirty="0">
                <a:latin typeface="Tahoma" panose="020B0604030504040204" pitchFamily="34" charset="0"/>
                <a:ea typeface="Tahoma" panose="020B0604030504040204" pitchFamily="34" charset="0"/>
                <a:cs typeface="Tahoma" panose="020B0604030504040204" pitchFamily="34" charset="0"/>
              </a:rPr>
              <a:t>,  2009, </a:t>
            </a:r>
            <a:r>
              <a:rPr lang="en-US" sz="2400" dirty="0" err="1">
                <a:latin typeface="Tahoma" panose="020B0604030504040204" pitchFamily="34" charset="0"/>
                <a:ea typeface="Tahoma" panose="020B0604030504040204" pitchFamily="34" charset="0"/>
                <a:cs typeface="Tahoma" panose="020B0604030504040204" pitchFamily="34" charset="0"/>
              </a:rPr>
              <a:t>halaman</a:t>
            </a:r>
            <a:r>
              <a:rPr lang="en-US" sz="2400" dirty="0">
                <a:latin typeface="Tahoma" panose="020B0604030504040204" pitchFamily="34" charset="0"/>
                <a:ea typeface="Tahoma" panose="020B0604030504040204" pitchFamily="34" charset="0"/>
                <a:cs typeface="Tahoma" panose="020B0604030504040204" pitchFamily="34" charset="0"/>
              </a:rPr>
              <a:t> 4 </a:t>
            </a:r>
            <a:endParaRPr lang="id-ID" sz="2400" dirty="0">
              <a:latin typeface="Tahoma" panose="020B0604030504040204" pitchFamily="34" charset="0"/>
              <a:ea typeface="Tahoma" panose="020B0604030504040204" pitchFamily="34" charset="0"/>
              <a:cs typeface="Tahoma" panose="020B0604030504040204" pitchFamily="34" charset="0"/>
            </a:endParaRPr>
          </a:p>
          <a:p>
            <a:pPr marL="271463" indent="0" algn="just">
              <a:buClr>
                <a:schemeClr val="tx1"/>
              </a:buClr>
              <a:buSzPct val="100000"/>
              <a:buNone/>
            </a:pPr>
            <a:r>
              <a:rPr lang="id-ID" sz="2400" dirty="0">
                <a:latin typeface="Tahoma" panose="020B0604030504040204" pitchFamily="34" charset="0"/>
                <a:ea typeface="Tahoma" panose="020B0604030504040204" pitchFamily="34" charset="0"/>
                <a:cs typeface="Tahoma" panose="020B0604030504040204" pitchFamily="34" charset="0"/>
              </a:rPr>
              <a:t>“P</a:t>
            </a:r>
            <a:r>
              <a:rPr lang="en-US" sz="2400" dirty="0" err="1">
                <a:latin typeface="Tahoma" panose="020B0604030504040204" pitchFamily="34" charset="0"/>
                <a:ea typeface="Tahoma" panose="020B0604030504040204" pitchFamily="34" charset="0"/>
                <a:cs typeface="Tahoma" panose="020B0604030504040204" pitchFamily="34" charset="0"/>
              </a:rPr>
              <a:t>ermohonan</a:t>
            </a:r>
            <a:r>
              <a:rPr lang="en-US" sz="2400" dirty="0">
                <a:latin typeface="Tahoma" panose="020B0604030504040204" pitchFamily="34" charset="0"/>
                <a:ea typeface="Tahoma" panose="020B0604030504040204" pitchFamily="34" charset="0"/>
                <a:cs typeface="Tahoma" panose="020B0604030504040204" pitchFamily="34" charset="0"/>
              </a:rPr>
              <a:t> banding </a:t>
            </a:r>
            <a:r>
              <a:rPr lang="en-US" sz="2400" dirty="0" err="1">
                <a:latin typeface="Tahoma" panose="020B0604030504040204" pitchFamily="34" charset="0"/>
                <a:ea typeface="Tahoma" panose="020B0604030504040204" pitchFamily="34" charset="0"/>
                <a:cs typeface="Tahoma" panose="020B0604030504040204" pitchFamily="34" charset="0"/>
              </a:rPr>
              <a:t>dapat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diajukan</a:t>
            </a:r>
            <a:r>
              <a:rPr lang="en-US" sz="2400" dirty="0">
                <a:latin typeface="Tahoma" panose="020B0604030504040204" pitchFamily="34" charset="0"/>
                <a:ea typeface="Tahoma" panose="020B0604030504040204" pitchFamily="34" charset="0"/>
                <a:cs typeface="Tahoma" panose="020B0604030504040204" pitchFamily="34" charset="0"/>
              </a:rPr>
              <a:t> di </a:t>
            </a:r>
            <a:r>
              <a:rPr lang="en-US" sz="2400" dirty="0" err="1">
                <a:latin typeface="Tahoma" panose="020B0604030504040204" pitchFamily="34" charset="0"/>
                <a:ea typeface="Tahoma" panose="020B0604030504040204" pitchFamily="34" charset="0"/>
                <a:cs typeface="Tahoma" panose="020B0604030504040204" pitchFamily="34" charset="0"/>
              </a:rPr>
              <a:t>kepaniteraan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Pengadilan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Negeri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dalam</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waktu</a:t>
            </a:r>
            <a:r>
              <a:rPr lang="en-US" sz="2400" dirty="0">
                <a:latin typeface="Tahoma" panose="020B0604030504040204" pitchFamily="34" charset="0"/>
                <a:ea typeface="Tahoma" panose="020B0604030504040204" pitchFamily="34" charset="0"/>
                <a:cs typeface="Tahoma" panose="020B0604030504040204" pitchFamily="34" charset="0"/>
              </a:rPr>
              <a:t> 14 </a:t>
            </a:r>
            <a:r>
              <a:rPr lang="en-US" sz="2400" dirty="0" err="1">
                <a:latin typeface="Tahoma" panose="020B0604030504040204" pitchFamily="34" charset="0"/>
                <a:ea typeface="Tahoma" panose="020B0604030504040204" pitchFamily="34" charset="0"/>
                <a:cs typeface="Tahoma" panose="020B0604030504040204" pitchFamily="34" charset="0"/>
              </a:rPr>
              <a:t>hari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kalender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terhitung</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keesokan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harinya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setelah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putusan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diucapkan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atau</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setelah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diberitahukan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kepada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pihak</a:t>
            </a:r>
            <a:r>
              <a:rPr lang="en-US" sz="2400" dirty="0">
                <a:latin typeface="Tahoma" panose="020B0604030504040204" pitchFamily="34" charset="0"/>
                <a:ea typeface="Tahoma" panose="020B0604030504040204" pitchFamily="34" charset="0"/>
                <a:cs typeface="Tahoma" panose="020B0604030504040204" pitchFamily="34" charset="0"/>
              </a:rPr>
              <a:t> yang </a:t>
            </a:r>
            <a:r>
              <a:rPr lang="en-US" sz="2400" dirty="0" err="1">
                <a:latin typeface="Tahoma" panose="020B0604030504040204" pitchFamily="34" charset="0"/>
                <a:ea typeface="Tahoma" panose="020B0604030504040204" pitchFamily="34" charset="0"/>
                <a:cs typeface="Tahoma" panose="020B0604030504040204" pitchFamily="34" charset="0"/>
              </a:rPr>
              <a:t>tidak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hadir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dalam</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pembacaan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putusan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Apabila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hari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a:t>
            </a:r>
            <a:r>
              <a:rPr lang="en-US" sz="2400" dirty="0">
                <a:latin typeface="Tahoma" panose="020B0604030504040204" pitchFamily="34" charset="0"/>
                <a:ea typeface="Tahoma" panose="020B0604030504040204" pitchFamily="34" charset="0"/>
                <a:cs typeface="Tahoma" panose="020B0604030504040204" pitchFamily="34" charset="0"/>
              </a:rPr>
              <a:t> 14 </a:t>
            </a:r>
            <a:r>
              <a:rPr lang="en-US" sz="2400" dirty="0" err="1">
                <a:latin typeface="Tahoma" panose="020B0604030504040204" pitchFamily="34" charset="0"/>
                <a:ea typeface="Tahoma" panose="020B0604030504040204" pitchFamily="34" charset="0"/>
                <a:cs typeface="Tahoma" panose="020B0604030504040204" pitchFamily="34" charset="0"/>
              </a:rPr>
              <a:t>jatuh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pada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hari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Sabtu</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Minggu</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atau</a:t>
            </a:r>
            <a:r>
              <a:rPr lang="en-US" sz="2400" dirty="0">
                <a:latin typeface="Tahoma" panose="020B0604030504040204" pitchFamily="34" charset="0"/>
                <a:ea typeface="Tahoma" panose="020B0604030504040204" pitchFamily="34" charset="0"/>
                <a:cs typeface="Tahoma" panose="020B0604030504040204" pitchFamily="34" charset="0"/>
              </a:rPr>
              <a:t> Hari </a:t>
            </a:r>
            <a:r>
              <a:rPr lang="en-US" sz="2400" dirty="0" err="1">
                <a:latin typeface="Tahoma" panose="020B0604030504040204" pitchFamily="34" charset="0"/>
                <a:ea typeface="Tahoma" panose="020B0604030504040204" pitchFamily="34" charset="0"/>
                <a:cs typeface="Tahoma" panose="020B0604030504040204" pitchFamily="34" charset="0"/>
              </a:rPr>
              <a:t>libur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maka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penentuan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hari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a:t>
            </a:r>
            <a:r>
              <a:rPr lang="en-US" sz="2400" dirty="0">
                <a:latin typeface="Tahoma" panose="020B0604030504040204" pitchFamily="34" charset="0"/>
                <a:ea typeface="Tahoma" panose="020B0604030504040204" pitchFamily="34" charset="0"/>
                <a:cs typeface="Tahoma" panose="020B0604030504040204" pitchFamily="34" charset="0"/>
              </a:rPr>
              <a:t> 14 </a:t>
            </a:r>
            <a:r>
              <a:rPr lang="en-US" sz="2400" dirty="0" err="1">
                <a:latin typeface="Tahoma" panose="020B0604030504040204" pitchFamily="34" charset="0"/>
                <a:ea typeface="Tahoma" panose="020B0604030504040204" pitchFamily="34" charset="0"/>
                <a:cs typeface="Tahoma" panose="020B0604030504040204" pitchFamily="34" charset="0"/>
              </a:rPr>
              <a:t>jatuh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pada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hari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kerja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berikutnya</a:t>
            </a:r>
            <a:r>
              <a:rPr lang="en-US" sz="2400" dirty="0">
                <a:latin typeface="Tahoma" panose="020B0604030504040204" pitchFamily="34" charset="0"/>
                <a:ea typeface="Tahoma" panose="020B0604030504040204" pitchFamily="34" charset="0"/>
                <a:cs typeface="Tahoma" panose="020B0604030504040204" pitchFamily="34" charset="0"/>
              </a:rPr>
              <a:t>.</a:t>
            </a:r>
            <a:r>
              <a:rPr lang="id-ID" sz="2400" dirty="0">
                <a:latin typeface="Tahoma" panose="020B0604030504040204" pitchFamily="34" charset="0"/>
                <a:ea typeface="Tahoma" panose="020B0604030504040204" pitchFamily="34" charset="0"/>
                <a:cs typeface="Tahoma" panose="020B0604030504040204" pitchFamily="34" charset="0"/>
              </a:rPr>
              <a:t>”</a:t>
            </a:r>
            <a:endParaRPr lang="en-US"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906185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solidFill>
                  <a:srgbClr val="C00000"/>
                </a:solidFill>
                <a:latin typeface="Tahoma" panose="020B0604030504040204" pitchFamily="34" charset="0"/>
                <a:ea typeface="Tahoma" panose="020B0604030504040204" pitchFamily="34" charset="0"/>
                <a:cs typeface="Tahoma" panose="020B0604030504040204" pitchFamily="34" charset="0"/>
              </a:rPr>
              <a:t>Banding (</a:t>
            </a:r>
            <a:r>
              <a:rPr lang="en-US" sz="3000" dirty="0" err="1">
                <a:solidFill>
                  <a:srgbClr val="C00000"/>
                </a:solidFill>
                <a:latin typeface="Tahoma" panose="020B0604030504040204" pitchFamily="34" charset="0"/>
                <a:ea typeface="Tahoma" panose="020B0604030504040204" pitchFamily="34" charset="0"/>
                <a:cs typeface="Tahoma" panose="020B0604030504040204" pitchFamily="34" charset="0"/>
              </a:rPr>
              <a:t>Lanjutan</a:t>
            </a:r>
            <a:r>
              <a:rPr lang="en-US" sz="3000" dirty="0">
                <a:solidFill>
                  <a:srgbClr val="C00000"/>
                </a:solidFill>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p:cNvSpPr>
            <a:spLocks noGrp="1"/>
          </p:cNvSpPr>
          <p:nvPr>
            <p:ph idx="1"/>
          </p:nvPr>
        </p:nvSpPr>
        <p:spPr/>
        <p:txBody>
          <a:bodyPr>
            <a:normAutofit/>
          </a:bodyPr>
          <a:lstStyle/>
          <a:p>
            <a:pPr algn="just">
              <a:buFont typeface="Wingdings" pitchFamily="2" charset="2"/>
              <a:buChar char="q"/>
            </a:pPr>
            <a:r>
              <a:rPr lang="en-US" sz="2800" dirty="0" err="1">
                <a:latin typeface="Tahoma" panose="020B0604030504040204" pitchFamily="34" charset="0"/>
                <a:ea typeface="Tahoma" panose="020B0604030504040204" pitchFamily="34" charset="0"/>
                <a:cs typeface="Tahoma" panose="020B0604030504040204" pitchFamily="34" charset="0"/>
              </a:rPr>
              <a:t>Membayar</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biaya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perkara</a:t>
            </a:r>
            <a:r>
              <a:rPr lang="en-US" sz="2800" dirty="0">
                <a:latin typeface="Tahoma" panose="020B0604030504040204" pitchFamily="34" charset="0"/>
                <a:ea typeface="Tahoma" panose="020B0604030504040204" pitchFamily="34" charset="0"/>
                <a:cs typeface="Tahoma" panose="020B0604030504040204" pitchFamily="34" charset="0"/>
              </a:rPr>
              <a:t> banding :</a:t>
            </a:r>
          </a:p>
          <a:p>
            <a:pPr lvl="1" algn="just">
              <a:buFont typeface="Wingdings" pitchFamily="2" charset="2"/>
              <a:buChar char="Ø"/>
            </a:pPr>
            <a:r>
              <a:rPr lang="en-US" sz="2800" dirty="0" err="1">
                <a:latin typeface="Tahoma" panose="020B0604030504040204" pitchFamily="34" charset="0"/>
                <a:ea typeface="Tahoma" panose="020B0604030504040204" pitchFamily="34" charset="0"/>
                <a:cs typeface="Tahoma" panose="020B0604030504040204" pitchFamily="34" charset="0"/>
              </a:rPr>
              <a:t>Dilaksanakan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bersamaan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dengan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pengajuan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banding.</a:t>
            </a:r>
          </a:p>
          <a:p>
            <a:pPr lvl="1" algn="just">
              <a:buFont typeface="Wingdings" pitchFamily="2" charset="2"/>
              <a:buChar char="Ø"/>
            </a:pPr>
            <a:r>
              <a:rPr lang="en-US" sz="2800" dirty="0" err="1">
                <a:latin typeface="Tahoma" panose="020B0604030504040204" pitchFamily="34" charset="0"/>
                <a:ea typeface="Tahoma" panose="020B0604030504040204" pitchFamily="34" charset="0"/>
                <a:cs typeface="Tahoma" panose="020B0604030504040204" pitchFamily="34" charset="0"/>
              </a:rPr>
              <a:t>Selama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biaya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perkara</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belum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dibayar</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tidak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dicatat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dalam</a:t>
            </a:r>
            <a:r>
              <a:rPr lang="en-US" sz="2800" dirty="0">
                <a:latin typeface="Tahoma" panose="020B0604030504040204" pitchFamily="34" charset="0"/>
                <a:ea typeface="Tahoma" panose="020B0604030504040204" pitchFamily="34" charset="0"/>
                <a:cs typeface="Tahoma" panose="020B0604030504040204" pitchFamily="34" charset="0"/>
              </a:rPr>
              <a:t> register </a:t>
            </a:r>
            <a:r>
              <a:rPr lang="en-US" sz="2800" dirty="0" err="1">
                <a:latin typeface="Tahoma" panose="020B0604030504040204" pitchFamily="34" charset="0"/>
                <a:ea typeface="Tahoma" panose="020B0604030504040204" pitchFamily="34" charset="0"/>
                <a:cs typeface="Tahoma" panose="020B0604030504040204" pitchFamily="34" charset="0"/>
              </a:rPr>
              <a:t>perkara</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tidak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dapat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diterima</a:t>
            </a:r>
            <a:r>
              <a:rPr lang="en-US" sz="2800" dirty="0">
                <a:latin typeface="Tahoma" panose="020B0604030504040204" pitchFamily="34" charset="0"/>
                <a:ea typeface="Tahoma" panose="020B0604030504040204" pitchFamily="34" charset="0"/>
                <a:cs typeface="Tahoma" panose="020B0604030504040204" pitchFamily="34" charset="0"/>
              </a:rPr>
              <a:t>.</a:t>
            </a:r>
          </a:p>
          <a:p>
            <a:pPr lvl="1" algn="just">
              <a:buNone/>
            </a:pPr>
            <a:r>
              <a:rPr lang="en-US" sz="2800" dirty="0">
                <a:latin typeface="Tahoma" panose="020B0604030504040204" pitchFamily="34" charset="0"/>
                <a:ea typeface="Tahoma" panose="020B0604030504040204" pitchFamily="34" charset="0"/>
                <a:cs typeface="Tahoma" panose="020B0604030504040204" pitchFamily="34" charset="0"/>
              </a:rPr>
              <a:t>	(Ps, 7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(4) UU No. 20/1947, </a:t>
            </a:r>
            <a:r>
              <a:rPr lang="en-US" sz="2800" dirty="0" err="1">
                <a:latin typeface="Tahoma" panose="020B0604030504040204" pitchFamily="34" charset="0"/>
                <a:ea typeface="Tahoma" panose="020B0604030504040204" pitchFamily="34" charset="0"/>
                <a:cs typeface="Tahoma" panose="020B0604030504040204" pitchFamily="34" charset="0"/>
              </a:rPr>
              <a:t>Pasal</a:t>
            </a:r>
            <a:r>
              <a:rPr lang="en-US" sz="2800" dirty="0">
                <a:latin typeface="Tahoma" panose="020B0604030504040204" pitchFamily="34" charset="0"/>
                <a:ea typeface="Tahoma" panose="020B0604030504040204" pitchFamily="34" charset="0"/>
                <a:cs typeface="Tahoma" panose="020B0604030504040204" pitchFamily="34" charset="0"/>
              </a:rPr>
              <a:t> 199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(4) </a:t>
            </a:r>
            <a:r>
              <a:rPr lang="en-US" sz="2800" dirty="0" err="1">
                <a:latin typeface="Tahoma" panose="020B0604030504040204" pitchFamily="34" charset="0"/>
                <a:ea typeface="Tahoma" panose="020B0604030504040204" pitchFamily="34" charset="0"/>
                <a:cs typeface="Tahoma" panose="020B0604030504040204" pitchFamily="34" charset="0"/>
              </a:rPr>
              <a:t>Rbg</a:t>
            </a:r>
            <a:r>
              <a:rPr lang="en-US" sz="2800" dirty="0">
                <a:latin typeface="Tahoma" panose="020B0604030504040204" pitchFamily="34" charset="0"/>
                <a:ea typeface="Tahoma" panose="020B0604030504040204" pitchFamily="34" charset="0"/>
                <a:cs typeface="Tahoma" panose="020B0604030504040204" pitchFamily="34" charset="0"/>
              </a:rPr>
              <a:t>).</a:t>
            </a:r>
          </a:p>
          <a:p>
            <a:pPr lvl="1" algn="just">
              <a:buFont typeface="Wingdings" pitchFamily="2" charset="2"/>
              <a:buChar char="Ø"/>
            </a:pPr>
            <a:endParaRPr lang="en-US" dirty="0">
              <a:latin typeface="Tahoma" panose="020B0604030504040204" pitchFamily="34" charset="0"/>
              <a:ea typeface="Tahoma" panose="020B0604030504040204" pitchFamily="34" charset="0"/>
              <a:cs typeface="Tahoma" panose="020B0604030504040204" pitchFamily="34" charset="0"/>
            </a:endParaRPr>
          </a:p>
          <a:p>
            <a:pPr lvl="1" algn="just">
              <a:buFont typeface="Wingdings" pitchFamily="2" charset="2"/>
              <a:buChar char="Ø"/>
            </a:pPr>
            <a:endParaRPr lang="en-US" dirty="0">
              <a:latin typeface="Tahoma" panose="020B0604030504040204" pitchFamily="34" charset="0"/>
              <a:ea typeface="Tahoma" panose="020B0604030504040204" pitchFamily="34" charset="0"/>
              <a:cs typeface="Tahoma" panose="020B0604030504040204" pitchFamily="34" charset="0"/>
            </a:endParaRPr>
          </a:p>
          <a:p>
            <a:pPr algn="just"/>
            <a:endParaRPr lang="en-US"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000" dirty="0">
                <a:solidFill>
                  <a:srgbClr val="C00000"/>
                </a:solidFill>
                <a:latin typeface="Tahoma" panose="020B0604030504040204" pitchFamily="34" charset="0"/>
                <a:ea typeface="Tahoma" panose="020B0604030504040204" pitchFamily="34" charset="0"/>
                <a:cs typeface="Tahoma" panose="020B0604030504040204" pitchFamily="34" charset="0"/>
              </a:rPr>
              <a:t>Banding (lanjutan)</a:t>
            </a:r>
          </a:p>
        </p:txBody>
      </p:sp>
      <p:sp>
        <p:nvSpPr>
          <p:cNvPr id="3" name="Content Placeholder 2"/>
          <p:cNvSpPr>
            <a:spLocks noGrp="1"/>
          </p:cNvSpPr>
          <p:nvPr>
            <p:ph idx="1"/>
          </p:nvPr>
        </p:nvSpPr>
        <p:spPr>
          <a:xfrm>
            <a:off x="1063752" y="1899558"/>
            <a:ext cx="9640760" cy="3329642"/>
          </a:xfrm>
        </p:spPr>
        <p:txBody>
          <a:bodyPr>
            <a:normAutofit/>
          </a:bodyPr>
          <a:lstStyle/>
          <a:p>
            <a:pPr algn="just"/>
            <a:r>
              <a:rPr lang="id-ID" sz="3200" dirty="0">
                <a:latin typeface="Tahoma" panose="020B0604030504040204" pitchFamily="34" charset="0"/>
                <a:ea typeface="Tahoma" panose="020B0604030504040204" pitchFamily="34" charset="0"/>
                <a:cs typeface="Tahoma" panose="020B0604030504040204" pitchFamily="34" charset="0"/>
              </a:rPr>
              <a:t>Permohonan Banding ditujukan kepada Ketua Pengadilan Tinggi, melalui Panitera PN yang memutus perkara pada tingkat pertama, dengan maksud agar perkara diperiksa kembali</a:t>
            </a:r>
            <a:r>
              <a:rPr lang="en-US" sz="3200" dirty="0">
                <a:latin typeface="Tahoma" panose="020B0604030504040204" pitchFamily="34" charset="0"/>
                <a:ea typeface="Tahoma" panose="020B0604030504040204" pitchFamily="34" charset="0"/>
                <a:cs typeface="Tahoma" panose="020B0604030504040204" pitchFamily="34" charset="0"/>
              </a:rPr>
              <a:t>.</a:t>
            </a:r>
            <a:endParaRPr lang="id-ID" sz="3200" dirty="0">
              <a:latin typeface="Tahoma" panose="020B0604030504040204" pitchFamily="34" charset="0"/>
              <a:ea typeface="Tahoma" panose="020B0604030504040204" pitchFamily="34" charset="0"/>
              <a:cs typeface="Tahoma" panose="020B0604030504040204" pitchFamily="34" charset="0"/>
            </a:endParaRPr>
          </a:p>
          <a:p>
            <a:pPr algn="just"/>
            <a:r>
              <a:rPr lang="id-ID" sz="3200" dirty="0">
                <a:latin typeface="Tahoma" panose="020B0604030504040204" pitchFamily="34" charset="0"/>
                <a:ea typeface="Tahoma" panose="020B0604030504040204" pitchFamily="34" charset="0"/>
                <a:cs typeface="Tahoma" panose="020B0604030504040204" pitchFamily="34" charset="0"/>
              </a:rPr>
              <a:t>Diajukan oleh p</a:t>
            </a:r>
            <a:r>
              <a:rPr lang="en-US" sz="3200" dirty="0" err="1">
                <a:latin typeface="Tahoma" panose="020B0604030504040204" pitchFamily="34" charset="0"/>
                <a:ea typeface="Tahoma" panose="020B0604030504040204" pitchFamily="34" charset="0"/>
                <a:cs typeface="Tahoma" panose="020B0604030504040204" pitchFamily="34" charset="0"/>
              </a:rPr>
              <a:t>ihak</a:t>
            </a:r>
            <a:r>
              <a:rPr lang="en-US" sz="3200" dirty="0">
                <a:latin typeface="Tahoma" panose="020B0604030504040204" pitchFamily="34" charset="0"/>
                <a:ea typeface="Tahoma" panose="020B0604030504040204" pitchFamily="34" charset="0"/>
                <a:cs typeface="Tahoma" panose="020B0604030504040204" pitchFamily="34" charset="0"/>
              </a:rPr>
              <a:t> yang </a:t>
            </a:r>
            <a:r>
              <a:rPr lang="en-US" sz="3200" dirty="0" err="1">
                <a:latin typeface="Tahoma" panose="020B0604030504040204" pitchFamily="34" charset="0"/>
                <a:ea typeface="Tahoma" panose="020B0604030504040204" pitchFamily="34" charset="0"/>
                <a:cs typeface="Tahoma" panose="020B0604030504040204" pitchFamily="34" charset="0"/>
              </a:rPr>
              <a:t>berkepentingan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berperkara</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atau</a:t>
            </a:r>
            <a:r>
              <a:rPr lang="en-US" sz="3200" dirty="0">
                <a:latin typeface="Tahoma" panose="020B0604030504040204" pitchFamily="34" charset="0"/>
                <a:ea typeface="Tahoma" panose="020B0604030504040204" pitchFamily="34" charset="0"/>
                <a:cs typeface="Tahoma" panose="020B0604030504040204" pitchFamily="34" charset="0"/>
              </a:rPr>
              <a:t> yang </a:t>
            </a:r>
            <a:r>
              <a:rPr lang="en-US" sz="3200" dirty="0" err="1">
                <a:latin typeface="Tahoma" panose="020B0604030504040204" pitchFamily="34" charset="0"/>
                <a:ea typeface="Tahoma" panose="020B0604030504040204" pitchFamily="34" charset="0"/>
                <a:cs typeface="Tahoma" panose="020B0604030504040204" pitchFamily="34" charset="0"/>
              </a:rPr>
              <a:t>dikuasakan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khusus</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untuk</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itu</a:t>
            </a:r>
            <a:r>
              <a:rPr lang="en-US" sz="3200" dirty="0">
                <a:latin typeface="Tahoma" panose="020B0604030504040204" pitchFamily="34" charset="0"/>
                <a:ea typeface="Tahoma" panose="020B0604030504040204" pitchFamily="34" charset="0"/>
                <a:cs typeface="Tahoma" panose="020B0604030504040204" pitchFamily="34" charset="0"/>
              </a:rPr>
              <a:t>.</a:t>
            </a:r>
          </a:p>
          <a:p>
            <a:pPr algn="just">
              <a:buNone/>
            </a:pPr>
            <a:endParaRPr lang="en-US"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116632"/>
            <a:ext cx="10058400" cy="1609344"/>
          </a:xfrm>
        </p:spPr>
        <p:txBody>
          <a:bodyPr>
            <a:normAutofit/>
          </a:bodyPr>
          <a:lstStyle/>
          <a:p>
            <a:r>
              <a:rPr lang="id-ID" sz="3000" dirty="0">
                <a:solidFill>
                  <a:srgbClr val="C00000"/>
                </a:solidFill>
                <a:latin typeface="Tahoma" panose="020B0604030504040204" pitchFamily="34" charset="0"/>
                <a:ea typeface="Tahoma" panose="020B0604030504040204" pitchFamily="34" charset="0"/>
                <a:cs typeface="Tahoma" panose="020B0604030504040204" pitchFamily="34" charset="0"/>
              </a:rPr>
              <a:t>Banding (lanjutan)</a:t>
            </a:r>
          </a:p>
        </p:txBody>
      </p:sp>
      <p:sp>
        <p:nvSpPr>
          <p:cNvPr id="3" name="Content Placeholder 2"/>
          <p:cNvSpPr>
            <a:spLocks noGrp="1"/>
          </p:cNvSpPr>
          <p:nvPr>
            <p:ph idx="1"/>
          </p:nvPr>
        </p:nvSpPr>
        <p:spPr>
          <a:xfrm>
            <a:off x="1343472" y="1725976"/>
            <a:ext cx="8969650" cy="4176464"/>
          </a:xfrm>
        </p:spPr>
        <p:txBody>
          <a:bodyPr>
            <a:normAutofit/>
          </a:bodyPr>
          <a:lstStyle/>
          <a:p>
            <a:r>
              <a:rPr lang="en-US" sz="2800" dirty="0" err="1">
                <a:latin typeface="Tahoma" panose="020B0604030504040204" pitchFamily="34" charset="0"/>
                <a:ea typeface="Tahoma" panose="020B0604030504040204" pitchFamily="34" charset="0"/>
                <a:cs typeface="Tahoma" panose="020B0604030504040204" pitchFamily="34" charset="0"/>
              </a:rPr>
              <a:t>Panitera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meneliti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syarat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formil</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yaitu</a:t>
            </a:r>
            <a:r>
              <a:rPr lang="en-US" sz="2800" dirty="0">
                <a:latin typeface="Tahoma" panose="020B0604030504040204" pitchFamily="34" charset="0"/>
                <a:ea typeface="Tahoma" panose="020B0604030504040204" pitchFamily="34" charset="0"/>
                <a:cs typeface="Tahoma" panose="020B0604030504040204" pitchFamily="34" charset="0"/>
              </a:rPr>
              <a:t> :</a:t>
            </a:r>
          </a:p>
          <a:p>
            <a:pPr lvl="1">
              <a:buFont typeface="Wingdings" pitchFamily="2" charset="2"/>
              <a:buChar char="Ø"/>
            </a:pPr>
            <a:r>
              <a:rPr lang="en-US" sz="2800" dirty="0" err="1">
                <a:latin typeface="Tahoma" panose="020B0604030504040204" pitchFamily="34" charset="0"/>
                <a:ea typeface="Tahoma" panose="020B0604030504040204" pitchFamily="34" charset="0"/>
                <a:cs typeface="Tahoma" panose="020B0604030504040204" pitchFamily="34" charset="0"/>
              </a:rPr>
              <a:t>Tenggang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waktu</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pengajuan</a:t>
            </a:r>
            <a:r>
              <a:rPr lang="en-US" sz="2800" dirty="0">
                <a:latin typeface="Tahoma" panose="020B0604030504040204" pitchFamily="34" charset="0"/>
                <a:ea typeface="Tahoma" panose="020B0604030504040204" pitchFamily="34" charset="0"/>
                <a:cs typeface="Tahoma" panose="020B0604030504040204" pitchFamily="34" charset="0"/>
              </a:rPr>
              <a:t> banding;</a:t>
            </a:r>
          </a:p>
          <a:p>
            <a:pPr lvl="1">
              <a:buFont typeface="Wingdings" pitchFamily="2" charset="2"/>
              <a:buChar char="Ø"/>
            </a:pPr>
            <a:r>
              <a:rPr lang="en-US" sz="2800" dirty="0" err="1">
                <a:latin typeface="Tahoma" panose="020B0604030504040204" pitchFamily="34" charset="0"/>
                <a:ea typeface="Tahoma" panose="020B0604030504040204" pitchFamily="34" charset="0"/>
                <a:cs typeface="Tahoma" panose="020B0604030504040204" pitchFamily="34" charset="0"/>
              </a:rPr>
              <a:t>Pembayaran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biaya</a:t>
            </a:r>
            <a:r>
              <a:rPr lang="en-US" sz="2800" dirty="0">
                <a:latin typeface="Tahoma" panose="020B0604030504040204" pitchFamily="34" charset="0"/>
                <a:ea typeface="Tahoma" panose="020B0604030504040204" pitchFamily="34" charset="0"/>
                <a:cs typeface="Tahoma" panose="020B0604030504040204" pitchFamily="34" charset="0"/>
              </a:rPr>
              <a:t> banding;</a:t>
            </a:r>
          </a:p>
          <a:p>
            <a:pPr lvl="1">
              <a:buFont typeface="Wingdings" pitchFamily="2" charset="2"/>
              <a:buChar char="Ø"/>
            </a:pP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diajukan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oleh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orang</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berwenang</a:t>
            </a:r>
            <a:r>
              <a:rPr lang="en-US" sz="2800" dirty="0">
                <a:latin typeface="Tahoma" panose="020B0604030504040204" pitchFamily="34" charset="0"/>
                <a:ea typeface="Tahoma" panose="020B0604030504040204" pitchFamily="34" charset="0"/>
                <a:cs typeface="Tahoma" panose="020B0604030504040204" pitchFamily="34" charset="0"/>
              </a:rPr>
              <a:t>.</a:t>
            </a:r>
          </a:p>
          <a:p>
            <a:pPr>
              <a:buFont typeface="Wingdings" pitchFamily="2" charset="2"/>
              <a:buChar char="q"/>
            </a:pPr>
            <a:r>
              <a:rPr lang="en-US" sz="2800" dirty="0" err="1">
                <a:latin typeface="Tahoma" panose="020B0604030504040204" pitchFamily="34" charset="0"/>
                <a:ea typeface="Tahoma" panose="020B0604030504040204" pitchFamily="34" charset="0"/>
                <a:cs typeface="Tahoma" panose="020B0604030504040204" pitchFamily="34" charset="0"/>
              </a:rPr>
              <a:t>Panitera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memberitahukan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kepada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pihak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lawan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Terbanding</a:t>
            </a:r>
            <a:r>
              <a:rPr lang="en-US" sz="2800" dirty="0">
                <a:latin typeface="Tahoma" panose="020B0604030504040204" pitchFamily="34" charset="0"/>
                <a:ea typeface="Tahoma" panose="020B0604030504040204" pitchFamily="34" charset="0"/>
                <a:cs typeface="Tahoma" panose="020B0604030504040204" pitchFamily="34" charset="0"/>
              </a:rPr>
              <a:t>. </a:t>
            </a:r>
          </a:p>
          <a:p>
            <a:pPr>
              <a:buNone/>
            </a:pPr>
            <a:r>
              <a:rPr lang="en-US" sz="2800" dirty="0">
                <a:latin typeface="Tahoma" panose="020B0604030504040204" pitchFamily="34" charset="0"/>
                <a:ea typeface="Tahoma" panose="020B0604030504040204" pitchFamily="34" charset="0"/>
                <a:cs typeface="Tahoma" panose="020B0604030504040204" pitchFamily="34" charset="0"/>
              </a:rPr>
              <a:t>	(Ps. 10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(2) UU No.20/1947, Ps. 202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(2) </a:t>
            </a:r>
            <a:r>
              <a:rPr lang="en-US" sz="2800" dirty="0" err="1">
                <a:latin typeface="Tahoma" panose="020B0604030504040204" pitchFamily="34" charset="0"/>
                <a:ea typeface="Tahoma" panose="020B0604030504040204" pitchFamily="34" charset="0"/>
                <a:cs typeface="Tahoma" panose="020B0604030504040204" pitchFamily="34" charset="0"/>
              </a:rPr>
              <a:t>Rbg</a:t>
            </a:r>
            <a:r>
              <a:rPr lang="en-US" sz="2800" dirty="0">
                <a:latin typeface="Tahoma" panose="020B0604030504040204" pitchFamily="34" charset="0"/>
                <a:ea typeface="Tahoma" panose="020B0604030504040204" pitchFamily="34" charset="0"/>
                <a:cs typeface="Tahoma" panose="020B0604030504040204" pitchFamily="34" charset="0"/>
              </a:rPr>
              <a:t>).</a:t>
            </a:r>
            <a:endParaRPr lang="id-ID"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00" y="260648"/>
            <a:ext cx="10058400" cy="1609344"/>
          </a:xfrm>
        </p:spPr>
        <p:txBody>
          <a:bodyPr>
            <a:normAutofit/>
          </a:bodyPr>
          <a:lstStyle/>
          <a:p>
            <a:r>
              <a:rPr lang="id-ID" sz="3000" dirty="0">
                <a:solidFill>
                  <a:srgbClr val="C00000"/>
                </a:solidFill>
              </a:rPr>
              <a:t>Banding (lanjutan)</a:t>
            </a:r>
          </a:p>
        </p:txBody>
      </p:sp>
      <p:sp>
        <p:nvSpPr>
          <p:cNvPr id="3" name="Content Placeholder 2"/>
          <p:cNvSpPr>
            <a:spLocks noGrp="1"/>
          </p:cNvSpPr>
          <p:nvPr>
            <p:ph idx="1"/>
          </p:nvPr>
        </p:nvSpPr>
        <p:spPr>
          <a:xfrm>
            <a:off x="1380197" y="1869992"/>
            <a:ext cx="8688806" cy="3487835"/>
          </a:xfrm>
        </p:spPr>
        <p:txBody>
          <a:bodyPr>
            <a:normAutofit/>
          </a:bodyPr>
          <a:lstStyle/>
          <a:p>
            <a:pPr algn="just"/>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atau</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akta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harus</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telah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disampaikan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kepada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Terbanding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dalam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waktu</a:t>
            </a:r>
            <a:r>
              <a:rPr lang="en-US" sz="2800" dirty="0">
                <a:latin typeface="Tahoma" panose="020B0604030504040204" pitchFamily="34" charset="0"/>
                <a:ea typeface="Tahoma" panose="020B0604030504040204" pitchFamily="34" charset="0"/>
                <a:cs typeface="Tahoma" panose="020B0604030504040204" pitchFamily="34" charset="0"/>
              </a:rPr>
              <a:t> 7 </a:t>
            </a:r>
            <a:r>
              <a:rPr lang="en-US" sz="2800" dirty="0" err="1">
                <a:latin typeface="Tahoma" panose="020B0604030504040204" pitchFamily="34" charset="0"/>
                <a:ea typeface="Tahoma" panose="020B0604030504040204" pitchFamily="34" charset="0"/>
                <a:cs typeface="Tahoma" panose="020B0604030504040204" pitchFamily="34" charset="0"/>
              </a:rPr>
              <a:t>hari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dari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tanggal</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a:t>
            </a:r>
          </a:p>
          <a:p>
            <a:pPr algn="just"/>
            <a:r>
              <a:rPr lang="en-US" sz="2800" dirty="0" err="1">
                <a:latin typeface="Tahoma" panose="020B0604030504040204" pitchFamily="34" charset="0"/>
                <a:ea typeface="Tahoma" panose="020B0604030504040204" pitchFamily="34" charset="0"/>
                <a:cs typeface="Tahoma" panose="020B0604030504040204" pitchFamily="34" charset="0"/>
              </a:rPr>
              <a:t>Pemberitahuan</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disertai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penyerahan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salinan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memori</a:t>
            </a:r>
            <a:r>
              <a:rPr lang="en-US" sz="2800" dirty="0">
                <a:latin typeface="Tahoma" panose="020B0604030504040204" pitchFamily="34" charset="0"/>
                <a:ea typeface="Tahoma" panose="020B0604030504040204" pitchFamily="34" charset="0"/>
                <a:cs typeface="Tahoma" panose="020B0604030504040204" pitchFamily="34" charset="0"/>
              </a:rPr>
              <a:t> banding.</a:t>
            </a:r>
            <a:r>
              <a:rPr lang="id-ID" sz="2800" dirty="0">
                <a:latin typeface="Tahoma" panose="020B0604030504040204" pitchFamily="34" charset="0"/>
                <a:ea typeface="Tahoma" panose="020B0604030504040204" pitchFamily="34" charset="0"/>
                <a:cs typeface="Tahoma" panose="020B0604030504040204" pitchFamily="34" charset="0"/>
              </a:rPr>
              <a:t> </a:t>
            </a:r>
            <a:endParaRPr lang="en-US" sz="2800" dirty="0">
              <a:latin typeface="Tahoma" panose="020B0604030504040204" pitchFamily="34" charset="0"/>
              <a:ea typeface="Tahoma" panose="020B0604030504040204" pitchFamily="34" charset="0"/>
              <a:cs typeface="Tahoma" panose="020B0604030504040204" pitchFamily="34" charset="0"/>
            </a:endParaRPr>
          </a:p>
          <a:p>
            <a:pPr algn="just"/>
            <a:r>
              <a:rPr lang="en-US" sz="2800" dirty="0" err="1">
                <a:latin typeface="Tahoma" panose="020B0604030504040204" pitchFamily="34" charset="0"/>
                <a:ea typeface="Tahoma" panose="020B0604030504040204" pitchFamily="34" charset="0"/>
                <a:cs typeface="Tahoma" panose="020B0604030504040204" pitchFamily="34" charset="0"/>
              </a:rPr>
              <a:t>Memori</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adalah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hak</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diberikan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undang-undang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kepada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pemohon</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id-ID" sz="2800" dirty="0">
                <a:latin typeface="Tahoma" panose="020B0604030504040204" pitchFamily="34" charset="0"/>
                <a:ea typeface="Tahoma" panose="020B0604030504040204" pitchFamily="34" charset="0"/>
                <a:cs typeface="Tahoma" panose="020B0604030504040204" pitchFamily="34" charset="0"/>
              </a:rPr>
              <a:t>Memori </a:t>
            </a:r>
            <a:r>
              <a:rPr lang="en-US" sz="2800" dirty="0">
                <a:latin typeface="Tahoma" panose="020B0604030504040204" pitchFamily="34" charset="0"/>
                <a:ea typeface="Tahoma" panose="020B0604030504040204" pitchFamily="34" charset="0"/>
                <a:cs typeface="Tahoma" panose="020B0604030504040204" pitchFamily="34" charset="0"/>
              </a:rPr>
              <a:t>b</a:t>
            </a:r>
            <a:r>
              <a:rPr lang="id-ID" sz="2800" dirty="0">
                <a:latin typeface="Tahoma" panose="020B0604030504040204" pitchFamily="34" charset="0"/>
                <a:ea typeface="Tahoma" panose="020B0604030504040204" pitchFamily="34" charset="0"/>
                <a:cs typeface="Tahoma" panose="020B0604030504040204" pitchFamily="34" charset="0"/>
              </a:rPr>
              <a:t>anding dapat disertai bukti-bukti tambahan</a:t>
            </a:r>
            <a:r>
              <a:rPr lang="en-US" sz="2800" dirty="0">
                <a:latin typeface="Tahoma" panose="020B0604030504040204" pitchFamily="34" charset="0"/>
                <a:ea typeface="Tahoma" panose="020B0604030504040204" pitchFamily="34" charset="0"/>
                <a:cs typeface="Tahoma" panose="020B0604030504040204" pitchFamily="34" charset="0"/>
              </a:rPr>
              <a:t>.</a:t>
            </a:r>
          </a:p>
          <a:p>
            <a:pPr algn="just"/>
            <a:endParaRPr lang="en-US" sz="2800" dirty="0">
              <a:latin typeface="Tahoma" panose="020B0604030504040204" pitchFamily="34" charset="0"/>
              <a:ea typeface="Tahoma" panose="020B0604030504040204" pitchFamily="34" charset="0"/>
              <a:cs typeface="Tahoma" panose="020B0604030504040204" pitchFamily="34" charset="0"/>
            </a:endParaRPr>
          </a:p>
          <a:p>
            <a:pPr algn="just"/>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116632"/>
            <a:ext cx="10058400" cy="1609344"/>
          </a:xfrm>
        </p:spPr>
        <p:txBody>
          <a:bodyPr>
            <a:normAutofit/>
          </a:bodyPr>
          <a:lstStyle/>
          <a:p>
            <a:r>
              <a:rPr lang="id-ID" sz="3000" dirty="0">
                <a:solidFill>
                  <a:srgbClr val="C00000"/>
                </a:solidFill>
                <a:latin typeface="Tahoma" panose="020B0604030504040204" pitchFamily="34" charset="0"/>
                <a:ea typeface="Tahoma" panose="020B0604030504040204" pitchFamily="34" charset="0"/>
                <a:cs typeface="Tahoma" panose="020B0604030504040204" pitchFamily="34" charset="0"/>
              </a:rPr>
              <a:t>Banding (lanjutan)</a:t>
            </a:r>
          </a:p>
        </p:txBody>
      </p:sp>
      <p:sp>
        <p:nvSpPr>
          <p:cNvPr id="3" name="Content Placeholder 2"/>
          <p:cNvSpPr>
            <a:spLocks noGrp="1"/>
          </p:cNvSpPr>
          <p:nvPr>
            <p:ph idx="1"/>
          </p:nvPr>
        </p:nvSpPr>
        <p:spPr>
          <a:xfrm>
            <a:off x="1343472" y="1600200"/>
            <a:ext cx="8153400" cy="3917032"/>
          </a:xfrm>
        </p:spPr>
        <p:txBody>
          <a:bodyPr>
            <a:normAutofit/>
          </a:bodyPr>
          <a:lstStyle/>
          <a:p>
            <a:pPr algn="just"/>
            <a:r>
              <a:rPr lang="id-ID" sz="2400" dirty="0">
                <a:latin typeface="Tahoma" panose="020B0604030504040204" pitchFamily="34" charset="0"/>
                <a:ea typeface="Tahoma" panose="020B0604030504040204" pitchFamily="34" charset="0"/>
                <a:cs typeface="Tahoma" panose="020B0604030504040204" pitchFamily="34" charset="0"/>
              </a:rPr>
              <a:t>Terbanding </a:t>
            </a:r>
            <a:r>
              <a:rPr lang="en-US" sz="2400" dirty="0" err="1">
                <a:latin typeface="Tahoma" panose="020B0604030504040204" pitchFamily="34" charset="0"/>
                <a:ea typeface="Tahoma" panose="020B0604030504040204" pitchFamily="34" charset="0"/>
                <a:cs typeface="Tahoma" panose="020B0604030504040204" pitchFamily="34" charset="0"/>
              </a:rPr>
              <a:t>berhak</a:t>
            </a:r>
            <a:r>
              <a:rPr lang="id-ID" sz="2400" dirty="0">
                <a:latin typeface="Tahoma" panose="020B0604030504040204" pitchFamily="34" charset="0"/>
                <a:ea typeface="Tahoma" panose="020B0604030504040204" pitchFamily="34" charset="0"/>
                <a:cs typeface="Tahoma" panose="020B0604030504040204" pitchFamily="34" charset="0"/>
              </a:rPr>
              <a:t> menjawab </a:t>
            </a:r>
            <a:r>
              <a:rPr lang="en-US" sz="2400" dirty="0">
                <a:latin typeface="Tahoma" panose="020B0604030504040204" pitchFamily="34" charset="0"/>
                <a:ea typeface="Tahoma" panose="020B0604030504040204" pitchFamily="34" charset="0"/>
                <a:cs typeface="Tahoma" panose="020B0604030504040204" pitchFamily="34" charset="0"/>
              </a:rPr>
              <a:t>m</a:t>
            </a:r>
            <a:r>
              <a:rPr lang="id-ID" sz="2400" dirty="0">
                <a:latin typeface="Tahoma" panose="020B0604030504040204" pitchFamily="34" charset="0"/>
                <a:ea typeface="Tahoma" panose="020B0604030504040204" pitchFamily="34" charset="0"/>
                <a:cs typeface="Tahoma" panose="020B0604030504040204" pitchFamily="34" charset="0"/>
              </a:rPr>
              <a:t>emori </a:t>
            </a:r>
            <a:r>
              <a:rPr lang="en-US" sz="2400" dirty="0" err="1">
                <a:latin typeface="Tahoma" panose="020B0604030504040204" pitchFamily="34" charset="0"/>
                <a:ea typeface="Tahoma" panose="020B0604030504040204" pitchFamily="34" charset="0"/>
                <a:cs typeface="Tahoma" panose="020B0604030504040204" pitchFamily="34" charset="0"/>
              </a:rPr>
              <a:t>ba</a:t>
            </a:r>
            <a:r>
              <a:rPr lang="id-ID" sz="2400" dirty="0">
                <a:latin typeface="Tahoma" panose="020B0604030504040204" pitchFamily="34" charset="0"/>
                <a:ea typeface="Tahoma" panose="020B0604030504040204" pitchFamily="34" charset="0"/>
                <a:cs typeface="Tahoma" panose="020B0604030504040204" pitchFamily="34" charset="0"/>
              </a:rPr>
              <a:t>nding dengan mengajukan </a:t>
            </a:r>
            <a:r>
              <a:rPr lang="en-US" sz="2400" dirty="0">
                <a:latin typeface="Tahoma" panose="020B0604030504040204" pitchFamily="34" charset="0"/>
                <a:ea typeface="Tahoma" panose="020B0604030504040204" pitchFamily="34" charset="0"/>
                <a:cs typeface="Tahoma" panose="020B0604030504040204" pitchFamily="34" charset="0"/>
              </a:rPr>
              <a:t>k</a:t>
            </a:r>
            <a:r>
              <a:rPr lang="id-ID" sz="2400" dirty="0">
                <a:latin typeface="Tahoma" panose="020B0604030504040204" pitchFamily="34" charset="0"/>
                <a:ea typeface="Tahoma" panose="020B0604030504040204" pitchFamily="34" charset="0"/>
                <a:cs typeface="Tahoma" panose="020B0604030504040204" pitchFamily="34" charset="0"/>
              </a:rPr>
              <a:t>ontra </a:t>
            </a:r>
            <a:r>
              <a:rPr lang="en-US" sz="2400" dirty="0">
                <a:latin typeface="Tahoma" panose="020B0604030504040204" pitchFamily="34" charset="0"/>
                <a:ea typeface="Tahoma" panose="020B0604030504040204" pitchFamily="34" charset="0"/>
                <a:cs typeface="Tahoma" panose="020B0604030504040204" pitchFamily="34" charset="0"/>
              </a:rPr>
              <a:t>m</a:t>
            </a:r>
            <a:r>
              <a:rPr lang="id-ID" sz="2400" dirty="0">
                <a:latin typeface="Tahoma" panose="020B0604030504040204" pitchFamily="34" charset="0"/>
                <a:ea typeface="Tahoma" panose="020B0604030504040204" pitchFamily="34" charset="0"/>
                <a:cs typeface="Tahoma" panose="020B0604030504040204" pitchFamily="34" charset="0"/>
              </a:rPr>
              <a:t>emori </a:t>
            </a:r>
            <a:r>
              <a:rPr lang="en-US" sz="2400" dirty="0">
                <a:latin typeface="Tahoma" panose="020B0604030504040204" pitchFamily="34" charset="0"/>
                <a:ea typeface="Tahoma" panose="020B0604030504040204" pitchFamily="34" charset="0"/>
                <a:cs typeface="Tahoma" panose="020B0604030504040204" pitchFamily="34" charset="0"/>
              </a:rPr>
              <a:t>b</a:t>
            </a:r>
            <a:r>
              <a:rPr lang="id-ID" sz="2400" dirty="0">
                <a:latin typeface="Tahoma" panose="020B0604030504040204" pitchFamily="34" charset="0"/>
                <a:ea typeface="Tahoma" panose="020B0604030504040204" pitchFamily="34" charset="0"/>
                <a:cs typeface="Tahoma" panose="020B0604030504040204" pitchFamily="34" charset="0"/>
              </a:rPr>
              <a:t>anding</a:t>
            </a:r>
            <a:r>
              <a:rPr lang="en-US" sz="2400" dirty="0">
                <a:latin typeface="Tahoma" panose="020B0604030504040204" pitchFamily="34" charset="0"/>
                <a:ea typeface="Tahoma" panose="020B0604030504040204" pitchFamily="34" charset="0"/>
                <a:cs typeface="Tahoma" panose="020B0604030504040204" pitchFamily="34" charset="0"/>
              </a:rPr>
              <a:t>. (Ps. 11 </a:t>
            </a:r>
            <a:r>
              <a:rPr lang="en-US" sz="2400" dirty="0" err="1">
                <a:latin typeface="Tahoma" panose="020B0604030504040204" pitchFamily="34" charset="0"/>
                <a:ea typeface="Tahoma" panose="020B0604030504040204" pitchFamily="34" charset="0"/>
                <a:cs typeface="Tahoma" panose="020B0604030504040204" pitchFamily="34" charset="0"/>
              </a:rPr>
              <a:t>ayat</a:t>
            </a:r>
            <a:r>
              <a:rPr lang="en-US" sz="2400" dirty="0">
                <a:latin typeface="Tahoma" panose="020B0604030504040204" pitchFamily="34" charset="0"/>
                <a:ea typeface="Tahoma" panose="020B0604030504040204" pitchFamily="34" charset="0"/>
                <a:cs typeface="Tahoma" panose="020B0604030504040204" pitchFamily="34" charset="0"/>
              </a:rPr>
              <a:t> (3) UU No. 20/1947, Ps. 202 </a:t>
            </a:r>
            <a:r>
              <a:rPr lang="en-US" sz="2400" dirty="0" err="1">
                <a:latin typeface="Tahoma" panose="020B0604030504040204" pitchFamily="34" charset="0"/>
                <a:ea typeface="Tahoma" panose="020B0604030504040204" pitchFamily="34" charset="0"/>
                <a:cs typeface="Tahoma" panose="020B0604030504040204" pitchFamily="34" charset="0"/>
              </a:rPr>
              <a:t>ayat</a:t>
            </a:r>
            <a:r>
              <a:rPr lang="en-US" sz="2400" dirty="0">
                <a:latin typeface="Tahoma" panose="020B0604030504040204" pitchFamily="34" charset="0"/>
                <a:ea typeface="Tahoma" panose="020B0604030504040204" pitchFamily="34" charset="0"/>
                <a:cs typeface="Tahoma" panose="020B0604030504040204" pitchFamily="34" charset="0"/>
              </a:rPr>
              <a:t> (2) </a:t>
            </a:r>
            <a:r>
              <a:rPr lang="en-US" sz="2400" dirty="0" err="1">
                <a:latin typeface="Tahoma" panose="020B0604030504040204" pitchFamily="34" charset="0"/>
                <a:ea typeface="Tahoma" panose="020B0604030504040204" pitchFamily="34" charset="0"/>
                <a:cs typeface="Tahoma" panose="020B0604030504040204" pitchFamily="34" charset="0"/>
              </a:rPr>
              <a:t>Rbg</a:t>
            </a:r>
            <a:r>
              <a:rPr lang="en-US" sz="2400" dirty="0">
                <a:latin typeface="Tahoma" panose="020B0604030504040204" pitchFamily="34" charset="0"/>
                <a:ea typeface="Tahoma" panose="020B0604030504040204" pitchFamily="34" charset="0"/>
                <a:cs typeface="Tahoma" panose="020B0604030504040204" pitchFamily="34" charset="0"/>
              </a:rPr>
              <a:t>). </a:t>
            </a:r>
          </a:p>
          <a:p>
            <a:pPr algn="just"/>
            <a:r>
              <a:rPr lang="id-ID" sz="2400" dirty="0">
                <a:latin typeface="Tahoma" panose="020B0604030504040204" pitchFamily="34" charset="0"/>
                <a:ea typeface="Tahoma" panose="020B0604030504040204" pitchFamily="34" charset="0"/>
                <a:cs typeface="Tahoma" panose="020B0604030504040204" pitchFamily="34" charset="0"/>
              </a:rPr>
              <a:t>Memori Banding bersifat fakultatif, tidak merupakan syarat formal atas keabsahan permohonan banding</a:t>
            </a:r>
            <a:r>
              <a:rPr lang="en-US" sz="2400" dirty="0">
                <a:latin typeface="Tahoma" panose="020B0604030504040204" pitchFamily="34" charset="0"/>
                <a:ea typeface="Tahoma" panose="020B0604030504040204" pitchFamily="34" charset="0"/>
                <a:cs typeface="Tahoma" panose="020B0604030504040204" pitchFamily="34" charset="0"/>
              </a:rPr>
              <a:t>. (Ps. 11 </a:t>
            </a:r>
            <a:r>
              <a:rPr lang="en-US" sz="2400" dirty="0" err="1">
                <a:latin typeface="Tahoma" panose="020B0604030504040204" pitchFamily="34" charset="0"/>
                <a:ea typeface="Tahoma" panose="020B0604030504040204" pitchFamily="34" charset="0"/>
                <a:cs typeface="Tahoma" panose="020B0604030504040204" pitchFamily="34" charset="0"/>
              </a:rPr>
              <a:t>ayat</a:t>
            </a:r>
            <a:r>
              <a:rPr lang="en-US" sz="2400" dirty="0">
                <a:latin typeface="Tahoma" panose="020B0604030504040204" pitchFamily="34" charset="0"/>
                <a:ea typeface="Tahoma" panose="020B0604030504040204" pitchFamily="34" charset="0"/>
                <a:cs typeface="Tahoma" panose="020B0604030504040204" pitchFamily="34" charset="0"/>
              </a:rPr>
              <a:t> (3) UU No. 20.1947, Ps. 199 </a:t>
            </a:r>
            <a:r>
              <a:rPr lang="en-US" sz="2400" dirty="0" err="1">
                <a:latin typeface="Tahoma" panose="020B0604030504040204" pitchFamily="34" charset="0"/>
                <a:ea typeface="Tahoma" panose="020B0604030504040204" pitchFamily="34" charset="0"/>
                <a:cs typeface="Tahoma" panose="020B0604030504040204" pitchFamily="34" charset="0"/>
              </a:rPr>
              <a:t>ayat</a:t>
            </a:r>
            <a:r>
              <a:rPr lang="en-US" sz="2400" dirty="0">
                <a:latin typeface="Tahoma" panose="020B0604030504040204" pitchFamily="34" charset="0"/>
                <a:ea typeface="Tahoma" panose="020B0604030504040204" pitchFamily="34" charset="0"/>
                <a:cs typeface="Tahoma" panose="020B0604030504040204" pitchFamily="34" charset="0"/>
              </a:rPr>
              <a:t> (1) </a:t>
            </a:r>
            <a:r>
              <a:rPr lang="en-US" sz="2400" dirty="0" err="1">
                <a:latin typeface="Tahoma" panose="020B0604030504040204" pitchFamily="34" charset="0"/>
                <a:ea typeface="Tahoma" panose="020B0604030504040204" pitchFamily="34" charset="0"/>
                <a:cs typeface="Tahoma" panose="020B0604030504040204" pitchFamily="34" charset="0"/>
              </a:rPr>
              <a:t>Rbg</a:t>
            </a:r>
            <a:r>
              <a:rPr lang="en-US" sz="2400" dirty="0">
                <a:latin typeface="Tahoma" panose="020B0604030504040204" pitchFamily="34" charset="0"/>
                <a:ea typeface="Tahoma" panose="020B0604030504040204" pitchFamily="34" charset="0"/>
                <a:cs typeface="Tahoma" panose="020B0604030504040204" pitchFamily="34" charset="0"/>
              </a:rPr>
              <a:t>).</a:t>
            </a:r>
            <a:endParaRPr lang="id-ID" sz="2400" dirty="0">
              <a:latin typeface="Tahoma" panose="020B0604030504040204" pitchFamily="34" charset="0"/>
              <a:ea typeface="Tahoma" panose="020B0604030504040204" pitchFamily="34" charset="0"/>
              <a:cs typeface="Tahoma" panose="020B0604030504040204" pitchFamily="34" charset="0"/>
            </a:endParaRPr>
          </a:p>
          <a:p>
            <a:pPr algn="just"/>
            <a:r>
              <a:rPr lang="id-ID" sz="2400" dirty="0">
                <a:latin typeface="Tahoma" panose="020B0604030504040204" pitchFamily="34" charset="0"/>
                <a:ea typeface="Tahoma" panose="020B0604030504040204" pitchFamily="34" charset="0"/>
                <a:cs typeface="Tahoma" panose="020B0604030504040204" pitchFamily="34" charset="0"/>
              </a:rPr>
              <a:t>Ada atau tidak </a:t>
            </a:r>
            <a:r>
              <a:rPr lang="en-US" sz="2400" dirty="0">
                <a:latin typeface="Tahoma" panose="020B0604030504040204" pitchFamily="34" charset="0"/>
                <a:ea typeface="Tahoma" panose="020B0604030504040204" pitchFamily="34" charset="0"/>
                <a:cs typeface="Tahoma" panose="020B0604030504040204" pitchFamily="34" charset="0"/>
              </a:rPr>
              <a:t>m</a:t>
            </a:r>
            <a:r>
              <a:rPr lang="id-ID" sz="2400" dirty="0">
                <a:latin typeface="Tahoma" panose="020B0604030504040204" pitchFamily="34" charset="0"/>
                <a:ea typeface="Tahoma" panose="020B0604030504040204" pitchFamily="34" charset="0"/>
                <a:cs typeface="Tahoma" panose="020B0604030504040204" pitchFamily="34" charset="0"/>
              </a:rPr>
              <a:t>emori </a:t>
            </a:r>
            <a:r>
              <a:rPr lang="en-US" sz="2400" dirty="0">
                <a:latin typeface="Tahoma" panose="020B0604030504040204" pitchFamily="34" charset="0"/>
                <a:ea typeface="Tahoma" panose="020B0604030504040204" pitchFamily="34" charset="0"/>
                <a:cs typeface="Tahoma" panose="020B0604030504040204" pitchFamily="34" charset="0"/>
              </a:rPr>
              <a:t>b</a:t>
            </a:r>
            <a:r>
              <a:rPr lang="id-ID" sz="2400" dirty="0">
                <a:latin typeface="Tahoma" panose="020B0604030504040204" pitchFamily="34" charset="0"/>
                <a:ea typeface="Tahoma" panose="020B0604030504040204" pitchFamily="34" charset="0"/>
                <a:cs typeface="Tahoma" panose="020B0604030504040204" pitchFamily="34" charset="0"/>
              </a:rPr>
              <a:t>anding, permohonan banding sah dan perkara tetap diperiksa ulang secara keseluruhan oleh pengadilan tingkat banding</a:t>
            </a:r>
            <a:r>
              <a:rPr lang="en-US" sz="2400" dirty="0">
                <a:latin typeface="Tahoma" panose="020B0604030504040204" pitchFamily="34" charset="0"/>
                <a:ea typeface="Tahoma" panose="020B0604030504040204" pitchFamily="34" charset="0"/>
                <a:cs typeface="Tahoma" panose="020B0604030504040204" pitchFamily="34" charset="0"/>
              </a:rPr>
              <a:t>.</a:t>
            </a:r>
            <a:endParaRPr lang="id-ID" sz="2400" dirty="0">
              <a:latin typeface="Tahoma" panose="020B0604030504040204" pitchFamily="34" charset="0"/>
              <a:ea typeface="Tahoma" panose="020B0604030504040204" pitchFamily="34" charset="0"/>
              <a:cs typeface="Tahoma" panose="020B0604030504040204" pitchFamily="34" charset="0"/>
            </a:endParaRPr>
          </a:p>
          <a:p>
            <a:endParaRPr lang="id-ID" sz="1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0"/>
            <a:ext cx="10058400" cy="1609344"/>
          </a:xfrm>
        </p:spPr>
        <p:txBody>
          <a:bodyPr>
            <a:normAutofit/>
          </a:bodyPr>
          <a:lstStyle/>
          <a:p>
            <a:r>
              <a:rPr lang="id-ID" sz="3000" dirty="0">
                <a:solidFill>
                  <a:srgbClr val="C00000"/>
                </a:solidFill>
                <a:latin typeface="Tahoma" panose="020B0604030504040204" pitchFamily="34" charset="0"/>
                <a:ea typeface="Tahoma" panose="020B0604030504040204" pitchFamily="34" charset="0"/>
                <a:cs typeface="Tahoma" panose="020B0604030504040204" pitchFamily="34" charset="0"/>
              </a:rPr>
              <a:t>Banding (lanjutan)</a:t>
            </a:r>
          </a:p>
        </p:txBody>
      </p:sp>
      <p:sp>
        <p:nvSpPr>
          <p:cNvPr id="3" name="Content Placeholder 2"/>
          <p:cNvSpPr>
            <a:spLocks noGrp="1"/>
          </p:cNvSpPr>
          <p:nvPr>
            <p:ph idx="1"/>
          </p:nvPr>
        </p:nvSpPr>
        <p:spPr>
          <a:xfrm>
            <a:off x="1343472" y="1500174"/>
            <a:ext cx="8976838" cy="5000660"/>
          </a:xfrm>
        </p:spPr>
        <p:txBody>
          <a:bodyPr>
            <a:normAutofit/>
          </a:bodyPr>
          <a:lstStyle/>
          <a:p>
            <a:pPr algn="just"/>
            <a:r>
              <a:rPr lang="en-US" sz="2500" dirty="0" err="1">
                <a:latin typeface="Tahoma" panose="020B0604030504040204" pitchFamily="34" charset="0"/>
                <a:ea typeface="Tahoma" panose="020B0604030504040204" pitchFamily="34" charset="0"/>
                <a:cs typeface="Tahoma" panose="020B0604030504040204" pitchFamily="34" charset="0"/>
              </a:rPr>
              <a:t>Yurisprudensi</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Putusan</a:t>
            </a:r>
            <a:r>
              <a:rPr lang="en-US" sz="2500" dirty="0">
                <a:latin typeface="Tahoma" panose="020B0604030504040204" pitchFamily="34" charset="0"/>
                <a:ea typeface="Tahoma" panose="020B0604030504040204" pitchFamily="34" charset="0"/>
                <a:cs typeface="Tahoma" panose="020B0604030504040204" pitchFamily="34" charset="0"/>
              </a:rPr>
              <a:t> MA No. 663 K/Sip/1971 :</a:t>
            </a:r>
          </a:p>
          <a:p>
            <a:pPr lvl="1" algn="just">
              <a:buFont typeface="Wingdings" pitchFamily="2" charset="2"/>
              <a:buChar char="Ø"/>
            </a:pPr>
            <a:r>
              <a:rPr lang="en-US" sz="2500" dirty="0" err="1">
                <a:latin typeface="Tahoma" panose="020B0604030504040204" pitchFamily="34" charset="0"/>
                <a:ea typeface="Tahoma" panose="020B0604030504040204" pitchFamily="34" charset="0"/>
                <a:cs typeface="Tahoma" panose="020B0604030504040204" pitchFamily="34" charset="0"/>
              </a:rPr>
              <a:t>Memori</a:t>
            </a:r>
            <a:r>
              <a:rPr lang="en-US" sz="2500" dirty="0">
                <a:latin typeface="Tahoma" panose="020B0604030504040204" pitchFamily="34" charset="0"/>
                <a:ea typeface="Tahoma" panose="020B0604030504040204" pitchFamily="34" charset="0"/>
                <a:cs typeface="Tahoma" panose="020B0604030504040204" pitchFamily="34" charset="0"/>
              </a:rPr>
              <a:t> banding </a:t>
            </a:r>
            <a:r>
              <a:rPr lang="en-US" sz="2500" dirty="0" err="1">
                <a:latin typeface="Tahoma" panose="020B0604030504040204" pitchFamily="34" charset="0"/>
                <a:ea typeface="Tahoma" panose="020B0604030504040204" pitchFamily="34" charset="0"/>
                <a:cs typeface="Tahoma" panose="020B0604030504040204" pitchFamily="34" charset="0"/>
              </a:rPr>
              <a:t>bukan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syarat</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formil</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permohonan</a:t>
            </a:r>
            <a:r>
              <a:rPr lang="en-US" sz="2500" dirty="0">
                <a:latin typeface="Tahoma" panose="020B0604030504040204" pitchFamily="34" charset="0"/>
                <a:ea typeface="Tahoma" panose="020B0604030504040204" pitchFamily="34" charset="0"/>
                <a:cs typeface="Tahoma" panose="020B0604030504040204" pitchFamily="34" charset="0"/>
              </a:rPr>
              <a:t> banding;</a:t>
            </a:r>
          </a:p>
          <a:p>
            <a:pPr lvl="1" algn="just">
              <a:buFont typeface="Wingdings" pitchFamily="2" charset="2"/>
              <a:buChar char="Ø"/>
            </a:pPr>
            <a:r>
              <a:rPr lang="en-US" sz="2500" dirty="0" err="1">
                <a:latin typeface="Tahoma" panose="020B0604030504040204" pitchFamily="34" charset="0"/>
                <a:ea typeface="Tahoma" panose="020B0604030504040204" pitchFamily="34" charset="0"/>
                <a:cs typeface="Tahoma" panose="020B0604030504040204" pitchFamily="34" charset="0"/>
              </a:rPr>
              <a:t>Undang-undang</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tidak</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mewajibkan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pembanding</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mengajukan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memori</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atau</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risalah</a:t>
            </a:r>
            <a:r>
              <a:rPr lang="en-US" sz="2500" dirty="0">
                <a:latin typeface="Tahoma" panose="020B0604030504040204" pitchFamily="34" charset="0"/>
                <a:ea typeface="Tahoma" panose="020B0604030504040204" pitchFamily="34" charset="0"/>
                <a:cs typeface="Tahoma" panose="020B0604030504040204" pitchFamily="34" charset="0"/>
              </a:rPr>
              <a:t> banding.</a:t>
            </a:r>
          </a:p>
          <a:p>
            <a:pPr algn="just">
              <a:buFont typeface="Wingdings" pitchFamily="2" charset="2"/>
              <a:buChar char="q"/>
            </a:pPr>
            <a:r>
              <a:rPr lang="en-US" sz="2500" dirty="0" err="1">
                <a:latin typeface="Tahoma" panose="020B0604030504040204" pitchFamily="34" charset="0"/>
                <a:ea typeface="Tahoma" panose="020B0604030504040204" pitchFamily="34" charset="0"/>
                <a:cs typeface="Tahoma" panose="020B0604030504040204" pitchFamily="34" charset="0"/>
              </a:rPr>
              <a:t>Yurisprudensi</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Putusan</a:t>
            </a:r>
            <a:r>
              <a:rPr lang="en-US" sz="2500" dirty="0">
                <a:latin typeface="Tahoma" panose="020B0604030504040204" pitchFamily="34" charset="0"/>
                <a:ea typeface="Tahoma" panose="020B0604030504040204" pitchFamily="34" charset="0"/>
                <a:cs typeface="Tahoma" panose="020B0604030504040204" pitchFamily="34" charset="0"/>
              </a:rPr>
              <a:t> MA No. 3135 K/</a:t>
            </a:r>
            <a:r>
              <a:rPr lang="en-US" sz="2500" dirty="0" err="1">
                <a:latin typeface="Tahoma" panose="020B0604030504040204" pitchFamily="34" charset="0"/>
                <a:ea typeface="Tahoma" panose="020B0604030504040204" pitchFamily="34" charset="0"/>
                <a:cs typeface="Tahoma" panose="020B0604030504040204" pitchFamily="34" charset="0"/>
              </a:rPr>
              <a:t>Pdt</a:t>
            </a:r>
            <a:r>
              <a:rPr lang="en-US" sz="2500" dirty="0">
                <a:latin typeface="Tahoma" panose="020B0604030504040204" pitchFamily="34" charset="0"/>
                <a:ea typeface="Tahoma" panose="020B0604030504040204" pitchFamily="34" charset="0"/>
                <a:cs typeface="Tahoma" panose="020B0604030504040204" pitchFamily="34" charset="0"/>
              </a:rPr>
              <a:t>/1983 :</a:t>
            </a:r>
          </a:p>
          <a:p>
            <a:pPr lvl="1" algn="just">
              <a:buFont typeface="Wingdings" pitchFamily="2" charset="2"/>
              <a:buChar char="Ø"/>
            </a:pPr>
            <a:r>
              <a:rPr lang="en-US" sz="2500" dirty="0" err="1">
                <a:latin typeface="Tahoma" panose="020B0604030504040204" pitchFamily="34" charset="0"/>
                <a:ea typeface="Tahoma" panose="020B0604030504040204" pitchFamily="34" charset="0"/>
                <a:cs typeface="Tahoma" panose="020B0604030504040204" pitchFamily="34" charset="0"/>
              </a:rPr>
              <a:t>tanpa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memori</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atau</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kontra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memori</a:t>
            </a:r>
            <a:r>
              <a:rPr lang="en-US" sz="2500" dirty="0">
                <a:latin typeface="Tahoma" panose="020B0604030504040204" pitchFamily="34" charset="0"/>
                <a:ea typeface="Tahoma" panose="020B0604030504040204" pitchFamily="34" charset="0"/>
                <a:cs typeface="Tahoma" panose="020B0604030504040204" pitchFamily="34" charset="0"/>
              </a:rPr>
              <a:t> banding, </a:t>
            </a:r>
            <a:r>
              <a:rPr lang="en-US" sz="2500" dirty="0" err="1">
                <a:latin typeface="Tahoma" panose="020B0604030504040204" pitchFamily="34" charset="0"/>
                <a:ea typeface="Tahoma" panose="020B0604030504040204" pitchFamily="34" charset="0"/>
                <a:cs typeface="Tahoma" panose="020B0604030504040204" pitchFamily="34" charset="0"/>
              </a:rPr>
              <a:t>permohonan</a:t>
            </a:r>
            <a:r>
              <a:rPr lang="en-US" sz="2500" dirty="0">
                <a:latin typeface="Tahoma" panose="020B0604030504040204" pitchFamily="34" charset="0"/>
                <a:ea typeface="Tahoma" panose="020B0604030504040204" pitchFamily="34" charset="0"/>
                <a:cs typeface="Tahoma" panose="020B0604030504040204" pitchFamily="34" charset="0"/>
              </a:rPr>
              <a:t> banding </a:t>
            </a:r>
            <a:r>
              <a:rPr lang="en-US" sz="2500" dirty="0" err="1">
                <a:latin typeface="Tahoma" panose="020B0604030504040204" pitchFamily="34" charset="0"/>
                <a:ea typeface="Tahoma" panose="020B0604030504040204" pitchFamily="34" charset="0"/>
                <a:cs typeface="Tahoma" panose="020B0604030504040204" pitchFamily="34" charset="0"/>
              </a:rPr>
              <a:t>sah</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dan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dapat</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diterima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oleh</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karena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itu</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perkara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tetap</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diperiksa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ulang</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secara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keseluruhan</a:t>
            </a:r>
            <a:r>
              <a:rPr lang="en-US" sz="2500" dirty="0">
                <a:latin typeface="Tahoma" panose="020B0604030504040204" pitchFamily="34" charset="0"/>
                <a:ea typeface="Tahoma" panose="020B0604030504040204" pitchFamily="34" charset="0"/>
                <a:cs typeface="Tahoma" panose="020B0604030504040204" pitchFamily="34" charset="0"/>
              </a:rPr>
              <a:t>;</a:t>
            </a:r>
          </a:p>
          <a:p>
            <a:pPr lvl="1" algn="just">
              <a:buFont typeface="Wingdings" pitchFamily="2" charset="2"/>
              <a:buChar char="Ø"/>
            </a:pPr>
            <a:r>
              <a:rPr lang="en-US" sz="2500" dirty="0" err="1">
                <a:latin typeface="Tahoma" panose="020B0604030504040204" pitchFamily="34" charset="0"/>
                <a:ea typeface="Tahoma" panose="020B0604030504040204" pitchFamily="34" charset="0"/>
                <a:cs typeface="Tahoma" panose="020B0604030504040204" pitchFamily="34" charset="0"/>
              </a:rPr>
              <a:t>Memori</a:t>
            </a:r>
            <a:r>
              <a:rPr lang="en-US" sz="2500" dirty="0">
                <a:latin typeface="Tahoma" panose="020B0604030504040204" pitchFamily="34" charset="0"/>
                <a:ea typeface="Tahoma" panose="020B0604030504040204" pitchFamily="34" charset="0"/>
                <a:cs typeface="Tahoma" panose="020B0604030504040204" pitchFamily="34" charset="0"/>
              </a:rPr>
              <a:t> banding </a:t>
            </a:r>
            <a:r>
              <a:rPr lang="en-US" sz="2500" dirty="0" err="1">
                <a:latin typeface="Tahoma" panose="020B0604030504040204" pitchFamily="34" charset="0"/>
                <a:ea typeface="Tahoma" panose="020B0604030504040204" pitchFamily="34" charset="0"/>
                <a:cs typeface="Tahoma" panose="020B0604030504040204" pitchFamily="34" charset="0"/>
              </a:rPr>
              <a:t>bukan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syarat</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formil</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keabsahan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permohonan</a:t>
            </a:r>
            <a:r>
              <a:rPr lang="en-US" sz="2500" dirty="0">
                <a:latin typeface="Tahoma" panose="020B0604030504040204" pitchFamily="34" charset="0"/>
                <a:ea typeface="Tahoma" panose="020B0604030504040204" pitchFamily="34" charset="0"/>
                <a:cs typeface="Tahoma" panose="020B0604030504040204" pitchFamily="34" charset="0"/>
              </a:rPr>
              <a:t> banding. </a:t>
            </a:r>
            <a:endParaRPr lang="id-ID" sz="25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18628"/>
            <a:ext cx="10058400" cy="1609344"/>
          </a:xfrm>
        </p:spPr>
        <p:txBody>
          <a:bodyPr>
            <a:normAutofit/>
          </a:bodyPr>
          <a:lstStyle/>
          <a:p>
            <a:r>
              <a:rPr lang="id-ID" sz="3000" dirty="0">
                <a:solidFill>
                  <a:srgbClr val="C00000"/>
                </a:solidFill>
              </a:rPr>
              <a:t>Banding (lanjutan)</a:t>
            </a:r>
          </a:p>
        </p:txBody>
      </p:sp>
      <p:sp>
        <p:nvSpPr>
          <p:cNvPr id="3" name="Content Placeholder 2"/>
          <p:cNvSpPr>
            <a:spLocks noGrp="1"/>
          </p:cNvSpPr>
          <p:nvPr>
            <p:ph idx="1"/>
          </p:nvPr>
        </p:nvSpPr>
        <p:spPr>
          <a:xfrm>
            <a:off x="1055440" y="1500174"/>
            <a:ext cx="9264870" cy="4377098"/>
          </a:xfrm>
        </p:spPr>
        <p:txBody>
          <a:bodyPr>
            <a:normAutofit/>
          </a:bodyPr>
          <a:lstStyle/>
          <a:p>
            <a:r>
              <a:rPr lang="en-US" sz="2800" dirty="0" err="1">
                <a:latin typeface="Tahoma" panose="020B0604030504040204" pitchFamily="34" charset="0"/>
                <a:ea typeface="Tahoma" panose="020B0604030504040204" pitchFamily="34" charset="0"/>
                <a:cs typeface="Tahoma" panose="020B0604030504040204" pitchFamily="34" charset="0"/>
              </a:rPr>
              <a:t>Pemeriksaan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berkas</a:t>
            </a:r>
            <a:r>
              <a:rPr lang="en-US" sz="2800" dirty="0">
                <a:latin typeface="Tahoma" panose="020B0604030504040204" pitchFamily="34" charset="0"/>
                <a:ea typeface="Tahoma" panose="020B0604030504040204" pitchFamily="34" charset="0"/>
                <a:cs typeface="Tahoma" panose="020B0604030504040204" pitchFamily="34" charset="0"/>
              </a:rPr>
              <a:t> (INZAGE) :</a:t>
            </a:r>
          </a:p>
          <a:p>
            <a:pPr lvl="1">
              <a:buFont typeface="Wingdings" pitchFamily="2" charset="2"/>
              <a:buChar char="Ø"/>
            </a:pPr>
            <a:r>
              <a:rPr lang="en-US" sz="2500" dirty="0" err="1">
                <a:latin typeface="Tahoma" panose="020B0604030504040204" pitchFamily="34" charset="0"/>
                <a:ea typeface="Tahoma" panose="020B0604030504040204" pitchFamily="34" charset="0"/>
                <a:cs typeface="Tahoma" panose="020B0604030504040204" pitchFamily="34" charset="0"/>
              </a:rPr>
              <a:t>Meneliti</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apakah</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semua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hal</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dan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peristiwa</a:t>
            </a:r>
            <a:r>
              <a:rPr lang="en-US" sz="2500" dirty="0">
                <a:latin typeface="Tahoma" panose="020B0604030504040204" pitchFamily="34" charset="0"/>
                <a:ea typeface="Tahoma" panose="020B0604030504040204" pitchFamily="34" charset="0"/>
                <a:cs typeface="Tahoma" panose="020B0604030504040204" pitchFamily="34" charset="0"/>
              </a:rPr>
              <a:t> yang </a:t>
            </a:r>
            <a:r>
              <a:rPr lang="en-US" sz="2500" dirty="0" err="1">
                <a:latin typeface="Tahoma" panose="020B0604030504040204" pitchFamily="34" charset="0"/>
                <a:ea typeface="Tahoma" panose="020B0604030504040204" pitchFamily="34" charset="0"/>
                <a:cs typeface="Tahoma" panose="020B0604030504040204" pitchFamily="34" charset="0"/>
              </a:rPr>
              <a:t>terjadi</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selama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proses</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berlangsung</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benar-benar</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dimasukkan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dalam</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berkas</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perkara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secara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objektif</a:t>
            </a:r>
            <a:r>
              <a:rPr lang="en-US" sz="2500" dirty="0">
                <a:latin typeface="Tahoma" panose="020B0604030504040204" pitchFamily="34" charset="0"/>
                <a:ea typeface="Tahoma" panose="020B0604030504040204" pitchFamily="34" charset="0"/>
                <a:cs typeface="Tahoma" panose="020B0604030504040204" pitchFamily="34" charset="0"/>
              </a:rPr>
              <a:t> ;</a:t>
            </a:r>
          </a:p>
          <a:p>
            <a:pPr lvl="1">
              <a:buFont typeface="Wingdings" pitchFamily="2" charset="2"/>
              <a:buChar char="Ø"/>
            </a:pPr>
            <a:r>
              <a:rPr lang="en-US" sz="2500" dirty="0" err="1">
                <a:latin typeface="Tahoma" panose="020B0604030504040204" pitchFamily="34" charset="0"/>
                <a:ea typeface="Tahoma" panose="020B0604030504040204" pitchFamily="34" charset="0"/>
                <a:cs typeface="Tahoma" panose="020B0604030504040204" pitchFamily="34" charset="0"/>
              </a:rPr>
              <a:t>Meneliti</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apakah</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semua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surat</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bukti</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dan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keterangan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saksi</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atau</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ahli</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maupun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pemeriksaan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setempat</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jika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ada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telah</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dimasukkan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dalam</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berita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acara</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maupun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dalam</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pertimbangan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putusan</a:t>
            </a:r>
            <a:r>
              <a:rPr lang="en-US" sz="2500" dirty="0">
                <a:latin typeface="Tahoma" panose="020B0604030504040204" pitchFamily="34" charset="0"/>
                <a:ea typeface="Tahoma" panose="020B0604030504040204" pitchFamily="34" charset="0"/>
                <a:cs typeface="Tahoma" panose="020B0604030504040204" pitchFamily="34" charset="0"/>
              </a:rPr>
              <a:t>;</a:t>
            </a:r>
          </a:p>
          <a:p>
            <a:pPr lvl="1">
              <a:buFont typeface="Wingdings" pitchFamily="2" charset="2"/>
              <a:buChar char="Ø"/>
            </a:pPr>
            <a:r>
              <a:rPr lang="en-US" sz="2500" dirty="0" err="1">
                <a:latin typeface="Tahoma" panose="020B0604030504040204" pitchFamily="34" charset="0"/>
                <a:ea typeface="Tahoma" panose="020B0604030504040204" pitchFamily="34" charset="0"/>
                <a:cs typeface="Tahoma" panose="020B0604030504040204" pitchFamily="34" charset="0"/>
              </a:rPr>
              <a:t>Meneliti</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apakah</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hukum</a:t>
            </a:r>
            <a:r>
              <a:rPr lang="en-US" sz="2500" dirty="0">
                <a:latin typeface="Tahoma" panose="020B0604030504040204" pitchFamily="34" charset="0"/>
                <a:ea typeface="Tahoma" panose="020B0604030504040204" pitchFamily="34" charset="0"/>
                <a:cs typeface="Tahoma" panose="020B0604030504040204" pitchFamily="34" charset="0"/>
              </a:rPr>
              <a:t> yang </a:t>
            </a:r>
            <a:r>
              <a:rPr lang="en-US" sz="2500" dirty="0" err="1">
                <a:latin typeface="Tahoma" panose="020B0604030504040204" pitchFamily="34" charset="0"/>
                <a:ea typeface="Tahoma" panose="020B0604030504040204" pitchFamily="34" charset="0"/>
                <a:cs typeface="Tahoma" panose="020B0604030504040204" pitchFamily="34" charset="0"/>
              </a:rPr>
              <a:t>diterapkan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telah</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sesuai</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dengan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pokok</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perkara</a:t>
            </a:r>
            <a:r>
              <a:rPr lang="en-US" sz="2500" dirty="0">
                <a:latin typeface="Tahoma" panose="020B0604030504040204" pitchFamily="34" charset="0"/>
                <a:ea typeface="Tahoma" panose="020B0604030504040204" pitchFamily="34" charset="0"/>
                <a:cs typeface="Tahoma" panose="020B0604030504040204" pitchFamily="34" charset="0"/>
              </a:rPr>
              <a:t> yang </a:t>
            </a:r>
            <a:r>
              <a:rPr lang="en-US" sz="2500" dirty="0" err="1">
                <a:latin typeface="Tahoma" panose="020B0604030504040204" pitchFamily="34" charset="0"/>
                <a:ea typeface="Tahoma" panose="020B0604030504040204" pitchFamily="34" charset="0"/>
                <a:cs typeface="Tahoma" panose="020B0604030504040204" pitchFamily="34" charset="0"/>
              </a:rPr>
              <a:t>disengketakan</a:t>
            </a:r>
            <a:r>
              <a:rPr lang="en-US" sz="2500" dirty="0">
                <a:latin typeface="Tahoma" panose="020B0604030504040204" pitchFamily="34" charset="0"/>
                <a:ea typeface="Tahoma" panose="020B0604030504040204" pitchFamily="34" charset="0"/>
                <a:cs typeface="Tahoma" panose="020B0604030504040204" pitchFamily="34" charset="0"/>
              </a:rPr>
              <a:t>.</a:t>
            </a:r>
            <a:endParaRPr lang="id-ID" sz="25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200" dirty="0">
                <a:solidFill>
                  <a:srgbClr val="C00000"/>
                </a:solidFill>
                <a:latin typeface="Tahoma" panose="020B0604030504040204" pitchFamily="34" charset="0"/>
                <a:ea typeface="Tahoma" panose="020B0604030504040204" pitchFamily="34" charset="0"/>
                <a:cs typeface="Tahoma" panose="020B0604030504040204" pitchFamily="34" charset="0"/>
              </a:rPr>
              <a:t>Banding (lanjutan)</a:t>
            </a:r>
            <a:endParaRPr lang="en-US" sz="3200"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normAutofit lnSpcReduction="10000"/>
          </a:bodyPr>
          <a:lstStyle/>
          <a:p>
            <a:pPr algn="just"/>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dapat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dibanding</a:t>
            </a:r>
            <a:r>
              <a:rPr lang="en-US" sz="2800" dirty="0">
                <a:latin typeface="Tahoma" panose="020B0604030504040204" pitchFamily="34" charset="0"/>
                <a:ea typeface="Tahoma" panose="020B0604030504040204" pitchFamily="34" charset="0"/>
                <a:cs typeface="Tahoma" panose="020B0604030504040204" pitchFamily="34" charset="0"/>
              </a:rPr>
              <a:t> :</a:t>
            </a:r>
          </a:p>
          <a:p>
            <a:pPr lvl="1" algn="just">
              <a:buFont typeface="Wingdings" pitchFamily="2" charset="2"/>
              <a:buChar char="Ø"/>
            </a:pPr>
            <a:r>
              <a:rPr lang="en-US" sz="2500" dirty="0" err="1">
                <a:latin typeface="Tahoma" panose="020B0604030504040204" pitchFamily="34" charset="0"/>
                <a:ea typeface="Tahoma" panose="020B0604030504040204" pitchFamily="34" charset="0"/>
                <a:cs typeface="Tahoma" panose="020B0604030504040204" pitchFamily="34" charset="0"/>
              </a:rPr>
              <a:t>Putusan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akhir</a:t>
            </a:r>
            <a:r>
              <a:rPr lang="en-US" sz="2500" dirty="0">
                <a:latin typeface="Tahoma" panose="020B0604030504040204" pitchFamily="34" charset="0"/>
                <a:ea typeface="Tahoma" panose="020B0604030504040204" pitchFamily="34" charset="0"/>
                <a:cs typeface="Tahoma" panose="020B0604030504040204" pitchFamily="34" charset="0"/>
              </a:rPr>
              <a:t> yang </a:t>
            </a:r>
            <a:r>
              <a:rPr lang="en-US" sz="2500" dirty="0" err="1">
                <a:latin typeface="Tahoma" panose="020B0604030504040204" pitchFamily="34" charset="0"/>
                <a:ea typeface="Tahoma" panose="020B0604030504040204" pitchFamily="34" charset="0"/>
                <a:cs typeface="Tahoma" panose="020B0604030504040204" pitchFamily="34" charset="0"/>
              </a:rPr>
              <a:t>bersifat</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negatif</a:t>
            </a:r>
            <a:r>
              <a:rPr lang="en-US" sz="2500" dirty="0">
                <a:latin typeface="Tahoma" panose="020B0604030504040204" pitchFamily="34" charset="0"/>
                <a:ea typeface="Tahoma" panose="020B0604030504040204" pitchFamily="34" charset="0"/>
                <a:cs typeface="Tahoma" panose="020B0604030504040204" pitchFamily="34" charset="0"/>
              </a:rPr>
              <a:t>.</a:t>
            </a:r>
          </a:p>
          <a:p>
            <a:pPr lvl="1" algn="just">
              <a:buFont typeface="Wingdings" pitchFamily="2" charset="2"/>
              <a:buChar char="Ø"/>
            </a:pPr>
            <a:r>
              <a:rPr lang="en-US" sz="2500" dirty="0" err="1">
                <a:latin typeface="Tahoma" panose="020B0604030504040204" pitchFamily="34" charset="0"/>
                <a:ea typeface="Tahoma" panose="020B0604030504040204" pitchFamily="34" charset="0"/>
                <a:cs typeface="Tahoma" panose="020B0604030504040204" pitchFamily="34" charset="0"/>
              </a:rPr>
              <a:t>Putusan</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akhir</a:t>
            </a:r>
            <a:r>
              <a:rPr lang="en-US" sz="2500" dirty="0">
                <a:latin typeface="Tahoma" panose="020B0604030504040204" pitchFamily="34" charset="0"/>
                <a:ea typeface="Tahoma" panose="020B0604030504040204" pitchFamily="34" charset="0"/>
                <a:cs typeface="Tahoma" panose="020B0604030504040204" pitchFamily="34" charset="0"/>
              </a:rPr>
              <a:t> yang </a:t>
            </a:r>
            <a:r>
              <a:rPr lang="en-US" sz="2500" dirty="0" err="1">
                <a:latin typeface="Tahoma" panose="020B0604030504040204" pitchFamily="34" charset="0"/>
                <a:ea typeface="Tahoma" panose="020B0604030504040204" pitchFamily="34" charset="0"/>
                <a:cs typeface="Tahoma" panose="020B0604030504040204" pitchFamily="34" charset="0"/>
              </a:rPr>
              <a:t>bersifat</a:t>
            </a:r>
            <a:r>
              <a:rPr lang="en-US" sz="2500" dirty="0">
                <a:latin typeface="Tahoma" panose="020B0604030504040204" pitchFamily="34" charset="0"/>
                <a:ea typeface="Tahoma" panose="020B0604030504040204" pitchFamily="34" charset="0"/>
                <a:cs typeface="Tahoma" panose="020B0604030504040204" pitchFamily="34" charset="0"/>
              </a:rPr>
              <a:t> </a:t>
            </a:r>
            <a:r>
              <a:rPr lang="en-US" sz="2500" dirty="0" err="1">
                <a:latin typeface="Tahoma" panose="020B0604030504040204" pitchFamily="34" charset="0"/>
                <a:ea typeface="Tahoma" panose="020B0604030504040204" pitchFamily="34" charset="0"/>
                <a:cs typeface="Tahoma" panose="020B0604030504040204" pitchFamily="34" charset="0"/>
              </a:rPr>
              <a:t>positif</a:t>
            </a:r>
            <a:r>
              <a:rPr lang="en-US" sz="2500" dirty="0">
                <a:latin typeface="Tahoma" panose="020B0604030504040204" pitchFamily="34" charset="0"/>
                <a:ea typeface="Tahoma" panose="020B0604030504040204" pitchFamily="34" charset="0"/>
                <a:cs typeface="Tahoma" panose="020B0604030504040204" pitchFamily="34" charset="0"/>
              </a:rPr>
              <a:t>.</a:t>
            </a:r>
          </a:p>
          <a:p>
            <a:pPr algn="just">
              <a:buFont typeface="Wingdings" pitchFamily="2" charset="2"/>
              <a:buChar char="q"/>
            </a:pP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Sela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hanya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dapat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dibanding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bersama-sama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dengan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akhir</a:t>
            </a:r>
            <a:r>
              <a:rPr lang="en-US" sz="2800" dirty="0">
                <a:latin typeface="Tahoma" panose="020B0604030504040204" pitchFamily="34" charset="0"/>
                <a:ea typeface="Tahoma" panose="020B0604030504040204" pitchFamily="34" charset="0"/>
                <a:cs typeface="Tahoma" panose="020B0604030504040204" pitchFamily="34" charset="0"/>
              </a:rPr>
              <a:t>.</a:t>
            </a:r>
          </a:p>
          <a:p>
            <a:pPr algn="just">
              <a:buFont typeface="Wingdings" pitchFamily="2" charset="2"/>
              <a:buChar char="q"/>
            </a:pPr>
            <a:r>
              <a:rPr lang="en-US" sz="2800" dirty="0" err="1">
                <a:latin typeface="Tahoma" panose="020B0604030504040204" pitchFamily="34" charset="0"/>
                <a:ea typeface="Tahoma" panose="020B0604030504040204" pitchFamily="34" charset="0"/>
                <a:cs typeface="Tahoma" panose="020B0604030504040204" pitchFamily="34" charset="0"/>
              </a:rPr>
              <a:t>Terhadap</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verstek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tidak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dapat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diajukan</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tetapi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dapat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mengajukan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verzet</a:t>
            </a:r>
            <a:r>
              <a:rPr lang="en-US" sz="2800" dirty="0">
                <a:latin typeface="Tahoma" panose="020B0604030504040204" pitchFamily="34" charset="0"/>
                <a:ea typeface="Tahoma" panose="020B0604030504040204" pitchFamily="34" charset="0"/>
                <a:cs typeface="Tahoma" panose="020B0604030504040204" pitchFamily="34" charset="0"/>
              </a:rPr>
              <a:t>.</a:t>
            </a:r>
          </a:p>
          <a:p>
            <a:pPr algn="just">
              <a:buFont typeface="Wingdings" pitchFamily="2" charset="2"/>
              <a:buChar char="q"/>
            </a:pPr>
            <a:r>
              <a:rPr lang="en-US" sz="2800" dirty="0" err="1">
                <a:latin typeface="Tahoma" panose="020B0604030504040204" pitchFamily="34" charset="0"/>
                <a:ea typeface="Tahoma" panose="020B0604030504040204" pitchFamily="34" charset="0"/>
                <a:cs typeface="Tahoma" panose="020B0604030504040204" pitchFamily="34" charset="0"/>
              </a:rPr>
              <a:t>Penetapan</a:t>
            </a:r>
            <a:r>
              <a:rPr lang="en-US" sz="2800" dirty="0">
                <a:latin typeface="Tahoma" panose="020B0604030504040204" pitchFamily="34" charset="0"/>
                <a:ea typeface="Tahoma" panose="020B0604030504040204" pitchFamily="34" charset="0"/>
                <a:cs typeface="Tahoma" panose="020B0604030504040204" pitchFamily="34" charset="0"/>
              </a:rPr>
              <a:t>/</a:t>
            </a: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perdamaian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tidak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dapat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diajukan</a:t>
            </a:r>
            <a:r>
              <a:rPr lang="en-US" sz="2800" dirty="0">
                <a:latin typeface="Tahoma" panose="020B0604030504040204" pitchFamily="34" charset="0"/>
                <a:ea typeface="Tahoma" panose="020B0604030504040204" pitchFamily="34" charset="0"/>
                <a:cs typeface="Tahoma" panose="020B0604030504040204" pitchFamily="34" charset="0"/>
              </a:rPr>
              <a:t> banding. (Ps. 130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(3) HIR, Ps. 154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(3) </a:t>
            </a:r>
            <a:r>
              <a:rPr lang="en-US" sz="2800" dirty="0" err="1">
                <a:latin typeface="Tahoma" panose="020B0604030504040204" pitchFamily="34" charset="0"/>
                <a:ea typeface="Tahoma" panose="020B0604030504040204" pitchFamily="34" charset="0"/>
                <a:cs typeface="Tahoma" panose="020B0604030504040204" pitchFamily="34" charset="0"/>
              </a:rPr>
              <a:t>Rbg</a:t>
            </a:r>
            <a:r>
              <a:rPr lang="en-US" sz="2800" dirty="0">
                <a:latin typeface="Tahoma" panose="020B0604030504040204" pitchFamily="34" charset="0"/>
                <a:ea typeface="Tahoma" panose="020B0604030504040204" pitchFamily="34" charset="0"/>
                <a:cs typeface="Tahoma" panose="020B0604030504040204" pitchFamily="34" charset="0"/>
              </a:rPr>
              <a:t>).</a:t>
            </a:r>
          </a:p>
          <a:p>
            <a:pPr algn="just">
              <a:buFont typeface="Wingdings" pitchFamily="2" charset="2"/>
              <a:buChar char="q"/>
            </a:pPr>
            <a:endParaRPr lang="en-US" sz="2800" dirty="0">
              <a:latin typeface="Tahoma" panose="020B0604030504040204" pitchFamily="34" charset="0"/>
              <a:ea typeface="Tahoma" panose="020B0604030504040204" pitchFamily="34" charset="0"/>
              <a:cs typeface="Tahoma" panose="020B0604030504040204" pitchFamily="34" charset="0"/>
            </a:endParaRPr>
          </a:p>
          <a:p>
            <a:pPr algn="just">
              <a:buFont typeface="Wingdings" pitchFamily="2" charset="2"/>
              <a:buChar char="q"/>
            </a:pPr>
            <a:endParaRPr lang="en-US" sz="2800" dirty="0">
              <a:latin typeface="Tahoma" panose="020B0604030504040204" pitchFamily="34" charset="0"/>
              <a:ea typeface="Tahoma" panose="020B0604030504040204" pitchFamily="34" charset="0"/>
              <a:cs typeface="Tahoma" panose="020B0604030504040204" pitchFamily="34" charset="0"/>
            </a:endParaRPr>
          </a:p>
          <a:p>
            <a:pPr algn="just">
              <a:buFont typeface="Wingdings" pitchFamily="2" charset="2"/>
              <a:buChar char="q"/>
            </a:pPr>
            <a:endParaRPr lang="id-ID" sz="2800" dirty="0">
              <a:latin typeface="Tahoma" panose="020B0604030504040204" pitchFamily="34" charset="0"/>
              <a:ea typeface="Tahoma" panose="020B0604030504040204" pitchFamily="34" charset="0"/>
              <a:cs typeface="Tahoma" panose="020B0604030504040204" pitchFamily="34" charset="0"/>
            </a:endParaRPr>
          </a:p>
          <a:p>
            <a:pPr algn="just">
              <a:buNone/>
            </a:pPr>
            <a:endParaRPr lang="en-US"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188640"/>
            <a:ext cx="10058400" cy="1609344"/>
          </a:xfrm>
        </p:spPr>
        <p:txBody>
          <a:bodyPr>
            <a:normAutofit/>
          </a:bodyPr>
          <a:lstStyle/>
          <a:p>
            <a:r>
              <a:rPr lang="id-ID" sz="2800" dirty="0">
                <a:solidFill>
                  <a:srgbClr val="C00000"/>
                </a:solidFill>
                <a:latin typeface="Tahoma" panose="020B0604030504040204" pitchFamily="34" charset="0"/>
                <a:ea typeface="Tahoma" panose="020B0604030504040204" pitchFamily="34" charset="0"/>
                <a:cs typeface="Tahoma" panose="020B0604030504040204" pitchFamily="34" charset="0"/>
              </a:rPr>
              <a:t>Banding (lanjutan)</a:t>
            </a:r>
            <a:endParaRPr lang="en-US" sz="2800"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1199456" y="1600200"/>
            <a:ext cx="9937104" cy="4997152"/>
          </a:xfrm>
        </p:spPr>
        <p:txBody>
          <a:bodyPr>
            <a:normAutofit fontScale="92500" lnSpcReduction="20000"/>
          </a:bodyPr>
          <a:lstStyle/>
          <a:p>
            <a:pPr algn="just"/>
            <a:r>
              <a:rPr lang="id-ID" sz="2800" dirty="0">
                <a:latin typeface="Tahoma" panose="020B0604030504040204" pitchFamily="34" charset="0"/>
                <a:ea typeface="Tahoma" panose="020B0604030504040204" pitchFamily="34" charset="0"/>
                <a:cs typeface="Tahoma" panose="020B0604030504040204" pitchFamily="34" charset="0"/>
              </a:rPr>
              <a:t>Pasal 6 UU UU Nomor 20 Tahun 1947 menentukan : “Dari putusan-putusan PN dari Jawa dan Madura tentang perkara perdata ..... oleh salah satu pihak-pihak (</a:t>
            </a:r>
            <a:r>
              <a:rPr lang="id-ID" sz="2800" i="1" dirty="0">
                <a:latin typeface="Tahoma" panose="020B0604030504040204" pitchFamily="34" charset="0"/>
                <a:ea typeface="Tahoma" panose="020B0604030504040204" pitchFamily="34" charset="0"/>
                <a:cs typeface="Tahoma" panose="020B0604030504040204" pitchFamily="34" charset="0"/>
              </a:rPr>
              <a:t>partijen</a:t>
            </a:r>
            <a:r>
              <a:rPr lang="id-ID" sz="2800" dirty="0">
                <a:latin typeface="Tahoma" panose="020B0604030504040204" pitchFamily="34" charset="0"/>
                <a:ea typeface="Tahoma" panose="020B0604030504040204" pitchFamily="34" charset="0"/>
                <a:cs typeface="Tahoma" panose="020B0604030504040204" pitchFamily="34" charset="0"/>
              </a:rPr>
              <a:t>) yang berkepentingan, dapat diminta supaya pemeriksaan perkara diulangi oleh PT yang berkuasa dalam daerah masing-masing”.</a:t>
            </a:r>
          </a:p>
          <a:p>
            <a:pPr algn="just"/>
            <a:r>
              <a:rPr lang="id-ID" sz="2800" dirty="0">
                <a:latin typeface="Tahoma" panose="020B0604030504040204" pitchFamily="34" charset="0"/>
                <a:ea typeface="Tahoma" panose="020B0604030504040204" pitchFamily="34" charset="0"/>
                <a:cs typeface="Tahoma" panose="020B0604030504040204" pitchFamily="34" charset="0"/>
              </a:rPr>
              <a:t>pemeriksaan perkara perdata di PT dilakukan </a:t>
            </a:r>
            <a:r>
              <a:rPr lang="id-ID" sz="2800" u="sng" dirty="0">
                <a:latin typeface="Tahoma" panose="020B0604030504040204" pitchFamily="34" charset="0"/>
                <a:ea typeface="Tahoma" panose="020B0604030504040204" pitchFamily="34" charset="0"/>
                <a:cs typeface="Tahoma" panose="020B0604030504040204" pitchFamily="34" charset="0"/>
              </a:rPr>
              <a:t>secara menyeluruh</a:t>
            </a:r>
            <a:r>
              <a:rPr lang="id-ID" sz="2800" dirty="0">
                <a:latin typeface="Tahoma" panose="020B0604030504040204" pitchFamily="34" charset="0"/>
                <a:ea typeface="Tahoma" panose="020B0604030504040204" pitchFamily="34" charset="0"/>
                <a:cs typeface="Tahoma" panose="020B0604030504040204" pitchFamily="34" charset="0"/>
              </a:rPr>
              <a:t>, </a:t>
            </a:r>
            <a:r>
              <a:rPr lang="id-ID" sz="2800" u="sng" dirty="0">
                <a:latin typeface="Tahoma" panose="020B0604030504040204" pitchFamily="34" charset="0"/>
                <a:ea typeface="Tahoma" panose="020B0604030504040204" pitchFamily="34" charset="0"/>
                <a:cs typeface="Tahoma" panose="020B0604030504040204" pitchFamily="34" charset="0"/>
              </a:rPr>
              <a:t>baik mengenai duduk perkaranya atau fakta-faktanya maupun mengenai penerapan hukumnya atau pertimbangan-pertimbangan hukumnya</a:t>
            </a:r>
            <a:r>
              <a:rPr lang="id-ID" sz="2800" dirty="0">
                <a:latin typeface="Tahoma" panose="020B0604030504040204" pitchFamily="34" charset="0"/>
                <a:ea typeface="Tahoma" panose="020B0604030504040204" pitchFamily="34" charset="0"/>
                <a:cs typeface="Tahoma" panose="020B0604030504040204" pitchFamily="34" charset="0"/>
              </a:rPr>
              <a:t> seperti yang telah dilakukan oleh Pengadilan Negeri.</a:t>
            </a:r>
          </a:p>
          <a:p>
            <a:pPr algn="just"/>
            <a:r>
              <a:rPr lang="id-ID" sz="2800" dirty="0">
                <a:latin typeface="Tahoma" panose="020B0604030504040204" pitchFamily="34" charset="0"/>
                <a:ea typeface="Tahoma" panose="020B0604030504040204" pitchFamily="34" charset="0"/>
                <a:cs typeface="Tahoma" panose="020B0604030504040204" pitchFamily="34" charset="0"/>
              </a:rPr>
              <a:t>Yang diperiksa di tingkat banding hanya terbatas pada berkas saja (Pasal 13 UU Nomor 20 Tahun 1947), kecuali majelis hakim memandang perlu untuk mengadakan pemeriksaan tambahan, yaitu mendengar sendiri para pihak atau saksi (Pasal 15 ayat (1) UU Nomor 20 Tahun 1947).</a:t>
            </a:r>
          </a:p>
          <a:p>
            <a:pPr algn="just">
              <a:buNone/>
            </a:pP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7925797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416" y="260648"/>
            <a:ext cx="10058400" cy="1609344"/>
          </a:xfrm>
        </p:spPr>
        <p:txBody>
          <a:bodyPr>
            <a:normAutofit/>
          </a:bodyPr>
          <a:lstStyle/>
          <a:p>
            <a:r>
              <a:rPr lang="id-ID" sz="2800" dirty="0">
                <a:solidFill>
                  <a:srgbClr val="C00000"/>
                </a:solidFill>
                <a:latin typeface="Tahoma" panose="020B0604030504040204" pitchFamily="34" charset="0"/>
                <a:ea typeface="Tahoma" panose="020B0604030504040204" pitchFamily="34" charset="0"/>
                <a:cs typeface="Tahoma" panose="020B0604030504040204" pitchFamily="34" charset="0"/>
              </a:rPr>
              <a:t>Putusan Banding</a:t>
            </a:r>
            <a:endParaRPr lang="en-US" sz="2800"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1055440" y="1600200"/>
            <a:ext cx="9234608" cy="4493096"/>
          </a:xfrm>
        </p:spPr>
        <p:txBody>
          <a:bodyPr>
            <a:normAutofit/>
          </a:bodyPr>
          <a:lstStyle/>
          <a:p>
            <a:pPr lvl="0"/>
            <a:r>
              <a:rPr lang="id-ID" sz="2200" dirty="0">
                <a:latin typeface="Tahoma" panose="020B0604030504040204" pitchFamily="34" charset="0"/>
                <a:ea typeface="Tahoma" panose="020B0604030504040204" pitchFamily="34" charset="0"/>
                <a:cs typeface="Tahoma" panose="020B0604030504040204" pitchFamily="34" charset="0"/>
              </a:rPr>
              <a:t>Putusan Sela.</a:t>
            </a:r>
          </a:p>
          <a:p>
            <a:pPr lvl="1"/>
            <a:r>
              <a:rPr lang="id-ID" sz="2200" dirty="0">
                <a:latin typeface="Tahoma" panose="020B0604030504040204" pitchFamily="34" charset="0"/>
                <a:ea typeface="Tahoma" panose="020B0604030504040204" pitchFamily="34" charset="0"/>
                <a:cs typeface="Tahoma" panose="020B0604030504040204" pitchFamily="34" charset="0"/>
              </a:rPr>
              <a:t>Memerintahkan dilakukan pemeriksaan tambahan yang dilakukan oleh PT dengan dihadiri oleh para pihak.</a:t>
            </a:r>
          </a:p>
          <a:p>
            <a:pPr lvl="1"/>
            <a:r>
              <a:rPr lang="id-ID" sz="2200" dirty="0">
                <a:latin typeface="Tahoma" panose="020B0604030504040204" pitchFamily="34" charset="0"/>
                <a:ea typeface="Tahoma" panose="020B0604030504040204" pitchFamily="34" charset="0"/>
                <a:cs typeface="Tahoma" panose="020B0604030504040204" pitchFamily="34" charset="0"/>
              </a:rPr>
              <a:t>Memerintahkan dilakukan pemeriksaan tambahan yang dilakukan oleh Pengadilan Negeri yang dihadiri oleh para pihak.</a:t>
            </a:r>
          </a:p>
          <a:p>
            <a:pPr lvl="0"/>
            <a:r>
              <a:rPr lang="id-ID" sz="2200" dirty="0">
                <a:latin typeface="Tahoma" panose="020B0604030504040204" pitchFamily="34" charset="0"/>
                <a:ea typeface="Tahoma" panose="020B0604030504040204" pitchFamily="34" charset="0"/>
                <a:cs typeface="Tahoma" panose="020B0604030504040204" pitchFamily="34" charset="0"/>
              </a:rPr>
              <a:t>Putusan Akhir.</a:t>
            </a:r>
          </a:p>
          <a:p>
            <a:pPr lvl="1"/>
            <a:r>
              <a:rPr lang="id-ID" sz="2200" dirty="0">
                <a:latin typeface="Tahoma" panose="020B0604030504040204" pitchFamily="34" charset="0"/>
                <a:ea typeface="Tahoma" panose="020B0604030504040204" pitchFamily="34" charset="0"/>
                <a:cs typeface="Tahoma" panose="020B0604030504040204" pitchFamily="34" charset="0"/>
              </a:rPr>
              <a:t>Menyatakan permohonan banding tidak dapat diterima.</a:t>
            </a:r>
          </a:p>
          <a:p>
            <a:pPr lvl="1"/>
            <a:r>
              <a:rPr lang="id-ID" sz="2200" dirty="0">
                <a:latin typeface="Tahoma" panose="020B0604030504040204" pitchFamily="34" charset="0"/>
                <a:ea typeface="Tahoma" panose="020B0604030504040204" pitchFamily="34" charset="0"/>
                <a:cs typeface="Tahoma" panose="020B0604030504040204" pitchFamily="34" charset="0"/>
              </a:rPr>
              <a:t>Menguatkan putusan Pengadilan Negeri.</a:t>
            </a:r>
          </a:p>
          <a:p>
            <a:pPr lvl="1"/>
            <a:r>
              <a:rPr lang="id-ID" sz="2200" dirty="0">
                <a:latin typeface="Tahoma" panose="020B0604030504040204" pitchFamily="34" charset="0"/>
                <a:ea typeface="Tahoma" panose="020B0604030504040204" pitchFamily="34" charset="0"/>
                <a:cs typeface="Tahoma" panose="020B0604030504040204" pitchFamily="34" charset="0"/>
              </a:rPr>
              <a:t>Membatalkan putusan Pengadilan Negeri dan mengadili sendiri.</a:t>
            </a:r>
          </a:p>
          <a:p>
            <a:pPr marL="1085850" lvl="1" indent="-457200">
              <a:buClr>
                <a:schemeClr val="tx1"/>
              </a:buClr>
              <a:buSzPct val="100000"/>
              <a:buAutoNum type="alphaLcPeriod"/>
            </a:pPr>
            <a:r>
              <a:rPr lang="id-ID" sz="2200" dirty="0">
                <a:latin typeface="Tahoma" panose="020B0604030504040204" pitchFamily="34" charset="0"/>
                <a:ea typeface="Tahoma" panose="020B0604030504040204" pitchFamily="34" charset="0"/>
                <a:cs typeface="Tahoma" panose="020B0604030504040204" pitchFamily="34" charset="0"/>
              </a:rPr>
              <a:t>Membatalkan secara keseluruhan putusan Pengadilan Negeri;</a:t>
            </a:r>
          </a:p>
          <a:p>
            <a:pPr marL="1085850" lvl="1" indent="-457200">
              <a:buClr>
                <a:schemeClr val="tx1"/>
              </a:buClr>
              <a:buSzPct val="100000"/>
              <a:buAutoNum type="alphaLcPeriod"/>
            </a:pPr>
            <a:r>
              <a:rPr lang="id-ID" sz="2200" dirty="0">
                <a:latin typeface="Tahoma" panose="020B0604030504040204" pitchFamily="34" charset="0"/>
                <a:ea typeface="Tahoma" panose="020B0604030504040204" pitchFamily="34" charset="0"/>
                <a:cs typeface="Tahoma" panose="020B0604030504040204" pitchFamily="34" charset="0"/>
              </a:rPr>
              <a:t>Membatalkan konvensi dan rekonvensi berdasarkan alasan eksepsi.</a:t>
            </a:r>
            <a:endParaRPr lang="en-US" sz="22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250372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927648" y="2276872"/>
            <a:ext cx="7200928" cy="990600"/>
          </a:xfrm>
        </p:spPr>
        <p:txBody>
          <a:bodyPr>
            <a:normAutofit/>
          </a:bodyPr>
          <a:lstStyle/>
          <a:p>
            <a:pPr algn="ctr"/>
            <a:r>
              <a:rPr lang="en-US" sz="5400" b="1" dirty="0">
                <a:solidFill>
                  <a:srgbClr val="C00000"/>
                </a:solidFill>
                <a:latin typeface="Tahoma" panose="020B0604030504040204" pitchFamily="34" charset="0"/>
                <a:ea typeface="Tahoma" panose="020B0604030504040204" pitchFamily="34" charset="0"/>
                <a:cs typeface="Tahoma" panose="020B0604030504040204" pitchFamily="34" charset="0"/>
              </a:rPr>
              <a:t>K</a:t>
            </a:r>
            <a:r>
              <a:rPr lang="id-ID" sz="54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5400" b="1" dirty="0">
                <a:solidFill>
                  <a:srgbClr val="C00000"/>
                </a:solidFill>
                <a:latin typeface="Tahoma" panose="020B0604030504040204" pitchFamily="34" charset="0"/>
                <a:ea typeface="Tahoma" panose="020B0604030504040204" pitchFamily="34" charset="0"/>
                <a:cs typeface="Tahoma" panose="020B0604030504040204" pitchFamily="34" charset="0"/>
              </a:rPr>
              <a:t>A</a:t>
            </a:r>
            <a:r>
              <a:rPr lang="id-ID" sz="54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5400" b="1" dirty="0">
                <a:solidFill>
                  <a:srgbClr val="C00000"/>
                </a:solidFill>
                <a:latin typeface="Tahoma" panose="020B0604030504040204" pitchFamily="34" charset="0"/>
                <a:ea typeface="Tahoma" panose="020B0604030504040204" pitchFamily="34" charset="0"/>
                <a:cs typeface="Tahoma" panose="020B0604030504040204" pitchFamily="34" charset="0"/>
              </a:rPr>
              <a:t>S</a:t>
            </a:r>
            <a:r>
              <a:rPr lang="id-ID" sz="54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5400" b="1" dirty="0">
                <a:solidFill>
                  <a:srgbClr val="C00000"/>
                </a:solidFill>
                <a:latin typeface="Tahoma" panose="020B0604030504040204" pitchFamily="34" charset="0"/>
                <a:ea typeface="Tahoma" panose="020B0604030504040204" pitchFamily="34" charset="0"/>
                <a:cs typeface="Tahoma" panose="020B0604030504040204" pitchFamily="34" charset="0"/>
              </a:rPr>
              <a:t>A</a:t>
            </a:r>
            <a:r>
              <a:rPr lang="id-ID" sz="54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5400" b="1" dirty="0">
                <a:solidFill>
                  <a:srgbClr val="C00000"/>
                </a:solidFill>
                <a:latin typeface="Tahoma" panose="020B0604030504040204" pitchFamily="34" charset="0"/>
                <a:ea typeface="Tahoma" panose="020B0604030504040204" pitchFamily="34" charset="0"/>
                <a:cs typeface="Tahoma" panose="020B0604030504040204" pitchFamily="34" charset="0"/>
              </a:rPr>
              <a:t>S</a:t>
            </a:r>
            <a:r>
              <a:rPr lang="id-ID" sz="5400" b="1" dirty="0">
                <a:solidFill>
                  <a:srgbClr val="C00000"/>
                </a:solidFill>
                <a:latin typeface="Tahoma" panose="020B0604030504040204" pitchFamily="34" charset="0"/>
                <a:ea typeface="Tahoma" panose="020B0604030504040204" pitchFamily="34" charset="0"/>
                <a:cs typeface="Tahoma" panose="020B0604030504040204" pitchFamily="34" charset="0"/>
              </a:rPr>
              <a:t> </a:t>
            </a:r>
            <a:r>
              <a:rPr lang="en-US" sz="5400" b="1" dirty="0">
                <a:solidFill>
                  <a:srgbClr val="C00000"/>
                </a:solidFill>
                <a:latin typeface="Tahoma" panose="020B0604030504040204" pitchFamily="34" charset="0"/>
                <a:ea typeface="Tahoma" panose="020B0604030504040204" pitchFamily="34" charset="0"/>
                <a:cs typeface="Tahoma" panose="020B0604030504040204" pitchFamily="34" charset="0"/>
              </a:rPr>
              <a:t>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latin typeface="Tahoma" panose="020B0604030504040204" pitchFamily="34" charset="0"/>
                <a:ea typeface="Tahoma" panose="020B0604030504040204" pitchFamily="34" charset="0"/>
                <a:cs typeface="Tahoma" panose="020B0604030504040204" pitchFamily="34" charset="0"/>
              </a:rPr>
              <a:t>DASAR HUKUM KEWENANGAN KASASI</a:t>
            </a:r>
          </a:p>
        </p:txBody>
      </p:sp>
      <p:sp>
        <p:nvSpPr>
          <p:cNvPr id="3" name="Content Placeholder 2"/>
          <p:cNvSpPr>
            <a:spLocks noGrp="1"/>
          </p:cNvSpPr>
          <p:nvPr>
            <p:ph idx="1"/>
          </p:nvPr>
        </p:nvSpPr>
        <p:spPr/>
        <p:txBody>
          <a:bodyPr/>
          <a:lstStyle/>
          <a:p>
            <a:pPr algn="just"/>
            <a:endParaRPr lang="en-US" sz="2800" dirty="0">
              <a:latin typeface="Tahoma" panose="020B0604030504040204" pitchFamily="34" charset="0"/>
              <a:ea typeface="Tahoma" panose="020B0604030504040204" pitchFamily="34" charset="0"/>
              <a:cs typeface="Tahoma" panose="020B0604030504040204" pitchFamily="34" charset="0"/>
            </a:endParaRPr>
          </a:p>
          <a:p>
            <a:pPr algn="just"/>
            <a:r>
              <a:rPr lang="en-US" sz="2800" dirty="0" err="1">
                <a:latin typeface="Tahoma" panose="020B0604030504040204" pitchFamily="34" charset="0"/>
                <a:ea typeface="Tahoma" panose="020B0604030504040204" pitchFamily="34" charset="0"/>
                <a:cs typeface="Tahoma" panose="020B0604030504040204" pitchFamily="34" charset="0"/>
              </a:rPr>
              <a:t>Pasal</a:t>
            </a:r>
            <a:r>
              <a:rPr lang="en-US" sz="2800" dirty="0">
                <a:latin typeface="Tahoma" panose="020B0604030504040204" pitchFamily="34" charset="0"/>
                <a:ea typeface="Tahoma" panose="020B0604030504040204" pitchFamily="34" charset="0"/>
                <a:cs typeface="Tahoma" panose="020B0604030504040204" pitchFamily="34" charset="0"/>
              </a:rPr>
              <a:t> 24 A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(1) UUD 1945</a:t>
            </a:r>
          </a:p>
          <a:p>
            <a:pPr lvl="1" algn="just">
              <a:buFont typeface="Wingdings" pitchFamily="2" charset="2"/>
              <a:buChar char="Ø"/>
            </a:pPr>
            <a:r>
              <a:rPr lang="en-US" sz="2800" dirty="0" err="1">
                <a:latin typeface="Tahoma" panose="020B0604030504040204" pitchFamily="34" charset="0"/>
                <a:ea typeface="Tahoma" panose="020B0604030504040204" pitchFamily="34" charset="0"/>
                <a:cs typeface="Tahoma" panose="020B0604030504040204" pitchFamily="34" charset="0"/>
              </a:rPr>
              <a:t>Mahkamah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Agung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berwenang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mengadili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pada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tingkat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kasasi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menguji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peraturan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perundang-undangan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bawah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undang-undang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terhadap</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undang-undang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mempunyai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wewenang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lainnya</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diberikan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oleh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undang-undang</a:t>
            </a:r>
            <a:r>
              <a:rPr lang="en-US" sz="2800" dirty="0">
                <a:latin typeface="Tahoma" panose="020B0604030504040204" pitchFamily="34" charset="0"/>
                <a:ea typeface="Tahoma" panose="020B0604030504040204" pitchFamily="34" charset="0"/>
                <a:cs typeface="Tahoma" panose="020B0604030504040204" pitchFamily="34" charset="0"/>
              </a:rPr>
              <a:t>.</a:t>
            </a:r>
          </a:p>
          <a:p>
            <a:pPr lvl="1" algn="just">
              <a:buFont typeface="Wingdings" pitchFamily="2" charset="2"/>
              <a:buChar char="Ø"/>
            </a:pPr>
            <a:endParaRPr lang="en-US"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a:latin typeface="Tahoma" panose="020B0604030504040204" pitchFamily="34" charset="0"/>
                <a:ea typeface="Tahoma" panose="020B0604030504040204" pitchFamily="34" charset="0"/>
                <a:cs typeface="Tahoma" panose="020B0604030504040204" pitchFamily="34" charset="0"/>
              </a:rPr>
              <a:t>Dasar</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Hukum</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Kewenangan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Kasasi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lanjutan</a:t>
            </a:r>
            <a:r>
              <a:rPr lang="en-US" sz="3200" dirty="0">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p:cNvSpPr>
            <a:spLocks noGrp="1"/>
          </p:cNvSpPr>
          <p:nvPr>
            <p:ph idx="1"/>
          </p:nvPr>
        </p:nvSpPr>
        <p:spPr/>
        <p:txBody>
          <a:bodyPr>
            <a:normAutofit lnSpcReduction="10000"/>
          </a:bodyPr>
          <a:lstStyle/>
          <a:p>
            <a:pPr algn="just">
              <a:buFont typeface="Wingdings" pitchFamily="2" charset="2"/>
              <a:buChar char="q"/>
            </a:pPr>
            <a:r>
              <a:rPr lang="en-US" sz="2800" dirty="0" err="1">
                <a:latin typeface="Tahoma" panose="020B0604030504040204" pitchFamily="34" charset="0"/>
                <a:ea typeface="Tahoma" panose="020B0604030504040204" pitchFamily="34" charset="0"/>
                <a:cs typeface="Tahoma" panose="020B0604030504040204" pitchFamily="34" charset="0"/>
              </a:rPr>
              <a:t>Pasal</a:t>
            </a:r>
            <a:r>
              <a:rPr lang="en-US" sz="2800" dirty="0">
                <a:latin typeface="Tahoma" panose="020B0604030504040204" pitchFamily="34" charset="0"/>
                <a:ea typeface="Tahoma" panose="020B0604030504040204" pitchFamily="34" charset="0"/>
                <a:cs typeface="Tahoma" panose="020B0604030504040204" pitchFamily="34" charset="0"/>
              </a:rPr>
              <a:t> 11 UU No. 4 </a:t>
            </a:r>
            <a:r>
              <a:rPr lang="en-US" sz="2800" dirty="0" err="1">
                <a:latin typeface="Tahoma" panose="020B0604030504040204" pitchFamily="34" charset="0"/>
                <a:ea typeface="Tahoma" panose="020B0604030504040204" pitchFamily="34" charset="0"/>
                <a:cs typeface="Tahoma" panose="020B0604030504040204" pitchFamily="34" charset="0"/>
              </a:rPr>
              <a:t>Tahun</a:t>
            </a:r>
            <a:r>
              <a:rPr lang="en-US" sz="2800" dirty="0">
                <a:latin typeface="Tahoma" panose="020B0604030504040204" pitchFamily="34" charset="0"/>
                <a:ea typeface="Tahoma" panose="020B0604030504040204" pitchFamily="34" charset="0"/>
                <a:cs typeface="Tahoma" panose="020B0604030504040204" pitchFamily="34" charset="0"/>
              </a:rPr>
              <a:t> 2004 </a:t>
            </a:r>
            <a:r>
              <a:rPr lang="en-US" sz="2800" dirty="0" err="1">
                <a:latin typeface="Tahoma" panose="020B0604030504040204" pitchFamily="34" charset="0"/>
                <a:ea typeface="Tahoma" panose="020B0604030504040204" pitchFamily="34" charset="0"/>
                <a:cs typeface="Tahoma" panose="020B0604030504040204" pitchFamily="34" charset="0"/>
              </a:rPr>
              <a:t>tentang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Kekuasaan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Kehakiman</a:t>
            </a:r>
            <a:r>
              <a:rPr lang="en-US" sz="2800" dirty="0">
                <a:latin typeface="Tahoma" panose="020B0604030504040204" pitchFamily="34" charset="0"/>
                <a:ea typeface="Tahoma" panose="020B0604030504040204" pitchFamily="34" charset="0"/>
                <a:cs typeface="Tahoma" panose="020B0604030504040204" pitchFamily="34" charset="0"/>
              </a:rPr>
              <a:t> :</a:t>
            </a:r>
          </a:p>
          <a:p>
            <a:pPr lvl="1" algn="just">
              <a:buFont typeface="Wingdings" pitchFamily="2" charset="2"/>
              <a:buChar char="Ø"/>
            </a:pPr>
            <a:r>
              <a:rPr lang="en-US" sz="2800" dirty="0" err="1">
                <a:latin typeface="Tahoma" panose="020B0604030504040204" pitchFamily="34" charset="0"/>
                <a:ea typeface="Tahoma" panose="020B0604030504040204" pitchFamily="34" charset="0"/>
                <a:cs typeface="Tahoma" panose="020B0604030504040204" pitchFamily="34" charset="0"/>
              </a:rPr>
              <a:t>Pasal</a:t>
            </a:r>
            <a:r>
              <a:rPr lang="en-US" sz="2800" dirty="0">
                <a:latin typeface="Tahoma" panose="020B0604030504040204" pitchFamily="34" charset="0"/>
                <a:ea typeface="Tahoma" panose="020B0604030504040204" pitchFamily="34" charset="0"/>
                <a:cs typeface="Tahoma" panose="020B0604030504040204" pitchFamily="34" charset="0"/>
              </a:rPr>
              <a:t> 11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(1) :</a:t>
            </a:r>
          </a:p>
          <a:p>
            <a:pPr lvl="1" algn="just">
              <a:buNone/>
            </a:pP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Mahkamah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Agung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merupakan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Pengadilan</a:t>
            </a:r>
            <a:r>
              <a:rPr lang="en-US" sz="2800" dirty="0">
                <a:latin typeface="Tahoma" panose="020B0604030504040204" pitchFamily="34" charset="0"/>
                <a:ea typeface="Tahoma" panose="020B0604030504040204" pitchFamily="34" charset="0"/>
                <a:cs typeface="Tahoma" panose="020B0604030504040204" pitchFamily="34" charset="0"/>
              </a:rPr>
              <a:t> Negara </a:t>
            </a:r>
            <a:r>
              <a:rPr lang="en-US" sz="2800" dirty="0" err="1">
                <a:latin typeface="Tahoma" panose="020B0604030504040204" pitchFamily="34" charset="0"/>
                <a:ea typeface="Tahoma" panose="020B0604030504040204" pitchFamily="34" charset="0"/>
                <a:cs typeface="Tahoma" panose="020B0604030504040204" pitchFamily="34" charset="0"/>
              </a:rPr>
              <a:t>Tertinggi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dari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keempat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lingkungan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peradilan</a:t>
            </a:r>
            <a:r>
              <a:rPr lang="en-US" sz="2800" dirty="0">
                <a:latin typeface="Tahoma" panose="020B0604030504040204" pitchFamily="34" charset="0"/>
                <a:ea typeface="Tahoma" panose="020B0604030504040204" pitchFamily="34" charset="0"/>
                <a:cs typeface="Tahoma" panose="020B0604030504040204" pitchFamily="34" charset="0"/>
              </a:rPr>
              <a:t> </a:t>
            </a:r>
          </a:p>
          <a:p>
            <a:pPr lvl="1" algn="just">
              <a:buFont typeface="Wingdings" pitchFamily="2" charset="2"/>
              <a:buChar char="Ø"/>
            </a:pPr>
            <a:r>
              <a:rPr lang="en-US" sz="2800" dirty="0" err="1">
                <a:latin typeface="Tahoma" panose="020B0604030504040204" pitchFamily="34" charset="0"/>
                <a:ea typeface="Tahoma" panose="020B0604030504040204" pitchFamily="34" charset="0"/>
                <a:cs typeface="Tahoma" panose="020B0604030504040204" pitchFamily="34" charset="0"/>
              </a:rPr>
              <a:t>Pasal</a:t>
            </a:r>
            <a:r>
              <a:rPr lang="en-US" sz="2800" dirty="0">
                <a:latin typeface="Tahoma" panose="020B0604030504040204" pitchFamily="34" charset="0"/>
                <a:ea typeface="Tahoma" panose="020B0604030504040204" pitchFamily="34" charset="0"/>
                <a:cs typeface="Tahoma" panose="020B0604030504040204" pitchFamily="34" charset="0"/>
              </a:rPr>
              <a:t> 11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(2) </a:t>
            </a:r>
            <a:r>
              <a:rPr lang="en-US" sz="2800" dirty="0" err="1">
                <a:latin typeface="Tahoma" panose="020B0604030504040204" pitchFamily="34" charset="0"/>
                <a:ea typeface="Tahoma" panose="020B0604030504040204" pitchFamily="34" charset="0"/>
                <a:cs typeface="Tahoma" panose="020B0604030504040204" pitchFamily="34" charset="0"/>
              </a:rPr>
              <a:t>huruf</a:t>
            </a:r>
            <a:r>
              <a:rPr lang="en-US" sz="2800" dirty="0">
                <a:latin typeface="Tahoma" panose="020B0604030504040204" pitchFamily="34" charset="0"/>
                <a:ea typeface="Tahoma" panose="020B0604030504040204" pitchFamily="34" charset="0"/>
                <a:cs typeface="Tahoma" panose="020B0604030504040204" pitchFamily="34" charset="0"/>
              </a:rPr>
              <a:t> a :</a:t>
            </a:r>
          </a:p>
          <a:p>
            <a:pPr lvl="1" algn="just">
              <a:buNone/>
            </a:pP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Mengadili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pada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tingkat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kasasi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terhadap</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diberikan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pada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tingkat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terakhir</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oleh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pengadilan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semua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lingkungan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peradilan</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berada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bawah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Mahkamah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Agung</a:t>
            </a:r>
            <a:r>
              <a:rPr lang="en-US" sz="2800" dirty="0">
                <a:latin typeface="Tahoma" panose="020B0604030504040204" pitchFamily="34" charset="0"/>
                <a:ea typeface="Tahoma" panose="020B0604030504040204" pitchFamily="34" charset="0"/>
                <a:cs typeface="Tahoma" panose="020B0604030504040204" pitchFamily="34" charset="0"/>
              </a:rPr>
              <a:t>.</a:t>
            </a:r>
          </a:p>
          <a:p>
            <a:pPr lvl="2" algn="just">
              <a:buFont typeface="Wingdings" pitchFamily="2" charset="2"/>
              <a:buChar char="Ø"/>
            </a:pPr>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err="1">
                <a:latin typeface="Tahoma" panose="020B0604030504040204" pitchFamily="34" charset="0"/>
                <a:ea typeface="Tahoma" panose="020B0604030504040204" pitchFamily="34" charset="0"/>
                <a:cs typeface="Tahoma" panose="020B0604030504040204" pitchFamily="34" charset="0"/>
              </a:rPr>
              <a:t>Dasar</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Hukum</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Kewenangan</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Kasasi</a:t>
            </a:r>
            <a:r>
              <a:rPr lang="en-US" sz="3200" dirty="0">
                <a:latin typeface="Tahoma" panose="020B0604030504040204" pitchFamily="34" charset="0"/>
                <a:ea typeface="Tahoma" panose="020B0604030504040204" pitchFamily="34" charset="0"/>
                <a:cs typeface="Tahoma" panose="020B0604030504040204" pitchFamily="34" charset="0"/>
              </a:rPr>
              <a:t> (</a:t>
            </a:r>
            <a:r>
              <a:rPr lang="en-US" sz="3200" dirty="0" err="1">
                <a:latin typeface="Tahoma" panose="020B0604030504040204" pitchFamily="34" charset="0"/>
                <a:ea typeface="Tahoma" panose="020B0604030504040204" pitchFamily="34" charset="0"/>
                <a:cs typeface="Tahoma" panose="020B0604030504040204" pitchFamily="34" charset="0"/>
              </a:rPr>
              <a:t>lanjutan</a:t>
            </a:r>
            <a:r>
              <a:rPr lang="en-US" sz="3200" dirty="0">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p:cNvSpPr>
            <a:spLocks noGrp="1"/>
          </p:cNvSpPr>
          <p:nvPr>
            <p:ph idx="1"/>
          </p:nvPr>
        </p:nvSpPr>
        <p:spPr/>
        <p:txBody>
          <a:bodyPr>
            <a:normAutofit/>
          </a:bodyPr>
          <a:lstStyle/>
          <a:p>
            <a:pPr algn="just">
              <a:buFont typeface="Wingdings" pitchFamily="2" charset="2"/>
              <a:buChar char="q"/>
            </a:pPr>
            <a:r>
              <a:rPr lang="en-US" sz="2800" dirty="0" err="1">
                <a:latin typeface="Tahoma" panose="020B0604030504040204" pitchFamily="34" charset="0"/>
                <a:ea typeface="Tahoma" panose="020B0604030504040204" pitchFamily="34" charset="0"/>
                <a:cs typeface="Tahoma" panose="020B0604030504040204" pitchFamily="34" charset="0"/>
              </a:rPr>
              <a:t>Pasal</a:t>
            </a:r>
            <a:r>
              <a:rPr lang="en-US" sz="2800" dirty="0">
                <a:latin typeface="Tahoma" panose="020B0604030504040204" pitchFamily="34" charset="0"/>
                <a:ea typeface="Tahoma" panose="020B0604030504040204" pitchFamily="34" charset="0"/>
                <a:cs typeface="Tahoma" panose="020B0604030504040204" pitchFamily="34" charset="0"/>
              </a:rPr>
              <a:t> 28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(1) UU MA</a:t>
            </a:r>
          </a:p>
          <a:p>
            <a:pPr lvl="1" algn="just">
              <a:buFont typeface="Wingdings" pitchFamily="2" charset="2"/>
              <a:buChar char="Ø"/>
            </a:pPr>
            <a:r>
              <a:rPr lang="en-US" sz="2800" dirty="0" err="1">
                <a:latin typeface="Tahoma" panose="020B0604030504040204" pitchFamily="34" charset="0"/>
                <a:ea typeface="Tahoma" panose="020B0604030504040204" pitchFamily="34" charset="0"/>
                <a:cs typeface="Tahoma" panose="020B0604030504040204" pitchFamily="34" charset="0"/>
              </a:rPr>
              <a:t>Tugas</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kewenangan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Mahkamah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Agung</a:t>
            </a:r>
            <a:r>
              <a:rPr lang="en-US" sz="2800" dirty="0">
                <a:latin typeface="Tahoma" panose="020B0604030504040204" pitchFamily="34" charset="0"/>
                <a:ea typeface="Tahoma" panose="020B0604030504040204" pitchFamily="34" charset="0"/>
                <a:cs typeface="Tahoma" panose="020B0604030504040204" pitchFamily="34" charset="0"/>
              </a:rPr>
              <a:t> :</a:t>
            </a:r>
          </a:p>
          <a:p>
            <a:pPr lvl="2" algn="just">
              <a:buFont typeface="Wingdings" pitchFamily="2" charset="2"/>
              <a:buChar char="ü"/>
            </a:pPr>
            <a:r>
              <a:rPr lang="en-US" sz="2800" dirty="0" err="1">
                <a:latin typeface="Tahoma" panose="020B0604030504040204" pitchFamily="34" charset="0"/>
                <a:ea typeface="Tahoma" panose="020B0604030504040204" pitchFamily="34" charset="0"/>
                <a:cs typeface="Tahoma" panose="020B0604030504040204" pitchFamily="34" charset="0"/>
              </a:rPr>
              <a:t>Memeriksa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memutus</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kasasi</a:t>
            </a:r>
            <a:endParaRPr lang="en-US" sz="2800" dirty="0">
              <a:latin typeface="Tahoma" panose="020B0604030504040204" pitchFamily="34" charset="0"/>
              <a:ea typeface="Tahoma" panose="020B0604030504040204" pitchFamily="34" charset="0"/>
              <a:cs typeface="Tahoma" panose="020B0604030504040204" pitchFamily="34" charset="0"/>
            </a:endParaRPr>
          </a:p>
          <a:p>
            <a:pPr lvl="2" algn="just">
              <a:buFont typeface="Wingdings" pitchFamily="2" charset="2"/>
              <a:buChar char="ü"/>
            </a:pPr>
            <a:r>
              <a:rPr lang="en-US" sz="2800" dirty="0" err="1">
                <a:latin typeface="Tahoma" panose="020B0604030504040204" pitchFamily="34" charset="0"/>
                <a:ea typeface="Tahoma" panose="020B0604030504040204" pitchFamily="34" charset="0"/>
                <a:cs typeface="Tahoma" panose="020B0604030504040204" pitchFamily="34" charset="0"/>
              </a:rPr>
              <a:t>Memeriksa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memutus</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sengketa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tentang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kewenangan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mengadili</a:t>
            </a:r>
            <a:endParaRPr lang="en-US" sz="2800" dirty="0">
              <a:latin typeface="Tahoma" panose="020B0604030504040204" pitchFamily="34" charset="0"/>
              <a:ea typeface="Tahoma" panose="020B0604030504040204" pitchFamily="34" charset="0"/>
              <a:cs typeface="Tahoma" panose="020B0604030504040204" pitchFamily="34" charset="0"/>
            </a:endParaRPr>
          </a:p>
          <a:p>
            <a:pPr lvl="2" algn="just">
              <a:buFont typeface="Wingdings" pitchFamily="2" charset="2"/>
              <a:buChar char="ü"/>
            </a:pPr>
            <a:r>
              <a:rPr lang="en-US" sz="2800" dirty="0" err="1">
                <a:latin typeface="Tahoma" panose="020B0604030504040204" pitchFamily="34" charset="0"/>
                <a:ea typeface="Tahoma" panose="020B0604030504040204" pitchFamily="34" charset="0"/>
                <a:cs typeface="Tahoma" panose="020B0604030504040204" pitchFamily="34" charset="0"/>
              </a:rPr>
              <a:t>Memeriksa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memutus</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peninjauan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kembaliputusan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pengadilan</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telah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berkekuatan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hukum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tetap</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000" b="1" dirty="0">
                <a:latin typeface="Tahoma" panose="020B0604030504040204" pitchFamily="34" charset="0"/>
                <a:ea typeface="Tahoma" panose="020B0604030504040204" pitchFamily="34" charset="0"/>
                <a:cs typeface="Tahoma" panose="020B0604030504040204" pitchFamily="34" charset="0"/>
              </a:rPr>
              <a:t>PRINSIP UMUM [ps. 28 </a:t>
            </a:r>
            <a:r>
              <a:rPr lang="en-US" sz="2000" b="1" dirty="0" err="1">
                <a:latin typeface="Tahoma" panose="020B0604030504040204" pitchFamily="34" charset="0"/>
                <a:ea typeface="Tahoma" panose="020B0604030504040204" pitchFamily="34" charset="0"/>
                <a:cs typeface="Tahoma" panose="020B0604030504040204" pitchFamily="34" charset="0"/>
              </a:rPr>
              <a:t>ayat</a:t>
            </a:r>
            <a:r>
              <a:rPr lang="en-US" sz="2000" b="1" dirty="0">
                <a:latin typeface="Tahoma" panose="020B0604030504040204" pitchFamily="34" charset="0"/>
                <a:ea typeface="Tahoma" panose="020B0604030504040204" pitchFamily="34" charset="0"/>
                <a:cs typeface="Tahoma" panose="020B0604030504040204" pitchFamily="34" charset="0"/>
              </a:rPr>
              <a:t> (1) </a:t>
            </a:r>
            <a:r>
              <a:rPr lang="en-US" sz="2000" b="1" dirty="0" err="1">
                <a:latin typeface="Tahoma" panose="020B0604030504040204" pitchFamily="34" charset="0"/>
                <a:ea typeface="Tahoma" panose="020B0604030504040204" pitchFamily="34" charset="0"/>
                <a:cs typeface="Tahoma" panose="020B0604030504040204" pitchFamily="34" charset="0"/>
              </a:rPr>
              <a:t>huruf</a:t>
            </a:r>
            <a:r>
              <a:rPr lang="en-US" sz="2000" b="1" dirty="0">
                <a:latin typeface="Tahoma" panose="020B0604030504040204" pitchFamily="34" charset="0"/>
                <a:ea typeface="Tahoma" panose="020B0604030504040204" pitchFamily="34" charset="0"/>
                <a:cs typeface="Tahoma" panose="020B0604030504040204" pitchFamily="34" charset="0"/>
              </a:rPr>
              <a:t> a, 43 </a:t>
            </a:r>
            <a:r>
              <a:rPr lang="en-US" sz="2000" b="1" dirty="0" err="1">
                <a:latin typeface="Tahoma" panose="020B0604030504040204" pitchFamily="34" charset="0"/>
                <a:ea typeface="Tahoma" panose="020B0604030504040204" pitchFamily="34" charset="0"/>
                <a:cs typeface="Tahoma" panose="020B0604030504040204" pitchFamily="34" charset="0"/>
              </a:rPr>
              <a:t>ayat</a:t>
            </a:r>
            <a:r>
              <a:rPr lang="en-US" sz="2000" b="1" dirty="0">
                <a:latin typeface="Tahoma" panose="020B0604030504040204" pitchFamily="34" charset="0"/>
                <a:ea typeface="Tahoma" panose="020B0604030504040204" pitchFamily="34" charset="0"/>
                <a:cs typeface="Tahoma" panose="020B0604030504040204" pitchFamily="34" charset="0"/>
              </a:rPr>
              <a:t> (1), 44 </a:t>
            </a:r>
            <a:r>
              <a:rPr lang="en-US" sz="2000" b="1" dirty="0" err="1">
                <a:latin typeface="Tahoma" panose="020B0604030504040204" pitchFamily="34" charset="0"/>
                <a:ea typeface="Tahoma" panose="020B0604030504040204" pitchFamily="34" charset="0"/>
                <a:cs typeface="Tahoma" panose="020B0604030504040204" pitchFamily="34" charset="0"/>
              </a:rPr>
              <a:t>ayat</a:t>
            </a:r>
            <a:r>
              <a:rPr lang="en-US" sz="2000" b="1" dirty="0">
                <a:latin typeface="Tahoma" panose="020B0604030504040204" pitchFamily="34" charset="0"/>
                <a:ea typeface="Tahoma" panose="020B0604030504040204" pitchFamily="34" charset="0"/>
                <a:cs typeface="Tahoma" panose="020B0604030504040204" pitchFamily="34" charset="0"/>
              </a:rPr>
              <a:t> (1) UUMA</a:t>
            </a:r>
          </a:p>
        </p:txBody>
      </p:sp>
      <p:sp>
        <p:nvSpPr>
          <p:cNvPr id="3" name="Content Placeholder 2"/>
          <p:cNvSpPr>
            <a:spLocks noGrp="1"/>
          </p:cNvSpPr>
          <p:nvPr>
            <p:ph idx="1"/>
          </p:nvPr>
        </p:nvSpPr>
        <p:spPr>
          <a:xfrm>
            <a:off x="1069848" y="2348880"/>
            <a:ext cx="10058400" cy="3179800"/>
          </a:xfrm>
        </p:spPr>
        <p:txBody>
          <a:bodyPr>
            <a:normAutofit/>
          </a:bodyPr>
          <a:lstStyle/>
          <a:p>
            <a:r>
              <a:rPr lang="en-US" dirty="0" err="1">
                <a:latin typeface="Tahoma" panose="020B0604030504040204" pitchFamily="34" charset="0"/>
                <a:ea typeface="Tahoma" panose="020B0604030504040204" pitchFamily="34" charset="0"/>
                <a:cs typeface="Tahoma" panose="020B0604030504040204" pitchFamily="34" charset="0"/>
              </a:rPr>
              <a:t>Kasasi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sebagai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Hak</a:t>
            </a:r>
            <a:endParaRPr lang="en-US" dirty="0">
              <a:latin typeface="Tahoma" panose="020B0604030504040204" pitchFamily="34" charset="0"/>
              <a:ea typeface="Tahoma" panose="020B0604030504040204" pitchFamily="34" charset="0"/>
              <a:cs typeface="Tahoma" panose="020B0604030504040204" pitchFamily="34" charset="0"/>
            </a:endParaRPr>
          </a:p>
          <a:p>
            <a:r>
              <a:rPr lang="en-US" dirty="0" err="1">
                <a:latin typeface="Tahoma" panose="020B0604030504040204" pitchFamily="34" charset="0"/>
                <a:ea typeface="Tahoma" panose="020B0604030504040204" pitchFamily="34" charset="0"/>
                <a:cs typeface="Tahoma" panose="020B0604030504040204" pitchFamily="34" charset="0"/>
              </a:rPr>
              <a:t>Kasasi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hanya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dapat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diajukan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terhadap</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perkara</a:t>
            </a:r>
            <a:r>
              <a:rPr lang="en-US" dirty="0">
                <a:latin typeface="Tahoma" panose="020B0604030504040204" pitchFamily="34" charset="0"/>
                <a:ea typeface="Tahoma" panose="020B0604030504040204" pitchFamily="34" charset="0"/>
                <a:cs typeface="Tahoma" panose="020B0604030504040204" pitchFamily="34" charset="0"/>
              </a:rPr>
              <a:t> yang </a:t>
            </a:r>
            <a:r>
              <a:rPr lang="en-US" dirty="0" err="1">
                <a:latin typeface="Tahoma" panose="020B0604030504040204" pitchFamily="34" charset="0"/>
                <a:ea typeface="Tahoma" panose="020B0604030504040204" pitchFamily="34" charset="0"/>
                <a:cs typeface="Tahoma" panose="020B0604030504040204" pitchFamily="34" charset="0"/>
              </a:rPr>
              <a:t>telah</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menggunakan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upaya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hukum</a:t>
            </a:r>
            <a:r>
              <a:rPr lang="en-US" dirty="0">
                <a:latin typeface="Tahoma" panose="020B0604030504040204" pitchFamily="34" charset="0"/>
                <a:ea typeface="Tahoma" panose="020B0604030504040204" pitchFamily="34" charset="0"/>
                <a:cs typeface="Tahoma" panose="020B0604030504040204" pitchFamily="34" charset="0"/>
              </a:rPr>
              <a:t> banding</a:t>
            </a:r>
          </a:p>
          <a:p>
            <a:r>
              <a:rPr lang="en-US" dirty="0" err="1">
                <a:latin typeface="Tahoma" panose="020B0604030504040204" pitchFamily="34" charset="0"/>
                <a:ea typeface="Tahoma" panose="020B0604030504040204" pitchFamily="34" charset="0"/>
                <a:cs typeface="Tahoma" panose="020B0604030504040204" pitchFamily="34" charset="0"/>
              </a:rPr>
              <a:t>Kasasi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hanya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dapat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diajukan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satu</a:t>
            </a:r>
            <a:r>
              <a:rPr lang="en-US" dirty="0">
                <a:latin typeface="Tahoma" panose="020B0604030504040204" pitchFamily="34" charset="0"/>
                <a:ea typeface="Tahoma" panose="020B0604030504040204" pitchFamily="34" charset="0"/>
                <a:cs typeface="Tahoma" panose="020B0604030504040204" pitchFamily="34" charset="0"/>
              </a:rPr>
              <a:t> kali</a:t>
            </a:r>
          </a:p>
          <a:p>
            <a:r>
              <a:rPr lang="en-US" dirty="0">
                <a:latin typeface="Tahoma" panose="020B0604030504040204" pitchFamily="34" charset="0"/>
                <a:ea typeface="Tahoma" panose="020B0604030504040204" pitchFamily="34" charset="0"/>
                <a:cs typeface="Tahoma" panose="020B0604030504040204" pitchFamily="34" charset="0"/>
              </a:rPr>
              <a:t>Yang </a:t>
            </a:r>
            <a:r>
              <a:rPr lang="en-US" dirty="0" err="1">
                <a:latin typeface="Tahoma" panose="020B0604030504040204" pitchFamily="34" charset="0"/>
                <a:ea typeface="Tahoma" panose="020B0604030504040204" pitchFamily="34" charset="0"/>
                <a:cs typeface="Tahoma" panose="020B0604030504040204" pitchFamily="34" charset="0"/>
              </a:rPr>
              <a:t>dapat</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mengajukan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kasasi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adalah</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pihak</a:t>
            </a:r>
            <a:r>
              <a:rPr lang="en-US" dirty="0">
                <a:latin typeface="Tahoma" panose="020B0604030504040204" pitchFamily="34" charset="0"/>
                <a:ea typeface="Tahoma" panose="020B0604030504040204" pitchFamily="34" charset="0"/>
                <a:cs typeface="Tahoma" panose="020B0604030504040204" pitchFamily="34" charset="0"/>
              </a:rPr>
              <a:t> yang </a:t>
            </a:r>
            <a:r>
              <a:rPr lang="en-US" dirty="0" err="1">
                <a:latin typeface="Tahoma" panose="020B0604030504040204" pitchFamily="34" charset="0"/>
                <a:ea typeface="Tahoma" panose="020B0604030504040204" pitchFamily="34" charset="0"/>
                <a:cs typeface="Tahoma" panose="020B0604030504040204" pitchFamily="34" charset="0"/>
              </a:rPr>
              <a:t>berperkara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atau</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wakilnya</a:t>
            </a:r>
            <a:r>
              <a:rPr lang="en-US" dirty="0">
                <a:latin typeface="Tahoma" panose="020B0604030504040204" pitchFamily="34" charset="0"/>
                <a:ea typeface="Tahoma" panose="020B0604030504040204" pitchFamily="34" charset="0"/>
                <a:cs typeface="Tahoma" panose="020B0604030504040204" pitchFamily="34" charset="0"/>
              </a:rPr>
              <a:t> yang </a:t>
            </a:r>
            <a:r>
              <a:rPr lang="en-US" dirty="0" err="1">
                <a:latin typeface="Tahoma" panose="020B0604030504040204" pitchFamily="34" charset="0"/>
                <a:ea typeface="Tahoma" panose="020B0604030504040204" pitchFamily="34" charset="0"/>
                <a:cs typeface="Tahoma" panose="020B0604030504040204" pitchFamily="34" charset="0"/>
              </a:rPr>
              <a:t>dikuasakan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secara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khusus</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dalam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bentuk</a:t>
            </a:r>
            <a:r>
              <a:rPr lang="en-US" dirty="0">
                <a:latin typeface="Tahoma" panose="020B0604030504040204" pitchFamily="34" charset="0"/>
                <a:ea typeface="Tahoma" panose="020B0604030504040204" pitchFamily="34" charset="0"/>
                <a:cs typeface="Tahoma" panose="020B0604030504040204" pitchFamily="34" charset="0"/>
              </a:rPr>
              <a:t> Surat Kuasa </a:t>
            </a:r>
            <a:r>
              <a:rPr lang="en-US" dirty="0" err="1">
                <a:latin typeface="Tahoma" panose="020B0604030504040204" pitchFamily="34" charset="0"/>
                <a:ea typeface="Tahoma" panose="020B0604030504040204" pitchFamily="34" charset="0"/>
                <a:cs typeface="Tahoma" panose="020B0604030504040204" pitchFamily="34" charset="0"/>
              </a:rPr>
              <a:t>Khusus</a:t>
            </a:r>
            <a:r>
              <a:rPr lang="id-ID" dirty="0">
                <a:latin typeface="Tahoma" panose="020B0604030504040204" pitchFamily="34" charset="0"/>
                <a:ea typeface="Tahoma" panose="020B0604030504040204" pitchFamily="34" charset="0"/>
                <a:cs typeface="Tahoma" panose="020B0604030504040204" pitchFamily="34" charset="0"/>
              </a:rPr>
              <a:t>, termasuk Pihak Intervensi.</a:t>
            </a:r>
            <a:endParaRPr lang="en-US" dirty="0">
              <a:latin typeface="Tahoma" panose="020B0604030504040204" pitchFamily="34" charset="0"/>
              <a:ea typeface="Tahoma" panose="020B0604030504040204" pitchFamily="34" charset="0"/>
              <a:cs typeface="Tahoma" panose="020B0604030504040204" pitchFamily="34" charset="0"/>
            </a:endParaRPr>
          </a:p>
          <a:p>
            <a:r>
              <a:rPr lang="en-US" dirty="0">
                <a:latin typeface="Tahoma" panose="020B0604030504040204" pitchFamily="34" charset="0"/>
                <a:ea typeface="Tahoma" panose="020B0604030504040204" pitchFamily="34" charset="0"/>
                <a:cs typeface="Tahoma" panose="020B0604030504040204" pitchFamily="34" charset="0"/>
              </a:rPr>
              <a:t>Yang </a:t>
            </a:r>
            <a:r>
              <a:rPr lang="en-US" dirty="0" err="1">
                <a:latin typeface="Tahoma" panose="020B0604030504040204" pitchFamily="34" charset="0"/>
                <a:ea typeface="Tahoma" panose="020B0604030504040204" pitchFamily="34" charset="0"/>
                <a:cs typeface="Tahoma" panose="020B0604030504040204" pitchFamily="34" charset="0"/>
              </a:rPr>
              <a:t>bertugas</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dan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berwenang</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memeriksa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dan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memutus</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permohonan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kasasi</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adalah</a:t>
            </a:r>
            <a:r>
              <a:rPr lang="en-US" dirty="0">
                <a:latin typeface="Tahoma" panose="020B0604030504040204" pitchFamily="34" charset="0"/>
                <a:ea typeface="Tahoma" panose="020B0604030504040204" pitchFamily="34" charset="0"/>
                <a:cs typeface="Tahoma" panose="020B0604030504040204" pitchFamily="34" charset="0"/>
              </a:rPr>
              <a:t> MA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000" dirty="0">
                <a:latin typeface="Tahoma" panose="020B0604030504040204" pitchFamily="34" charset="0"/>
                <a:ea typeface="Tahoma" panose="020B0604030504040204" pitchFamily="34" charset="0"/>
                <a:cs typeface="Tahoma" panose="020B0604030504040204" pitchFamily="34" charset="0"/>
              </a:rPr>
              <a:t>PUTUSAN YANG DAPAT DI KASASI</a:t>
            </a:r>
            <a:endParaRPr lang="en-US" sz="3000"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normAutofit/>
          </a:bodyPr>
          <a:lstStyle/>
          <a:p>
            <a:pPr algn="just"/>
            <a:endParaRPr lang="id-ID" sz="2800" dirty="0">
              <a:latin typeface="Tahoma" panose="020B0604030504040204" pitchFamily="34" charset="0"/>
              <a:ea typeface="Tahoma" panose="020B0604030504040204" pitchFamily="34" charset="0"/>
              <a:cs typeface="Tahoma" panose="020B0604030504040204" pitchFamily="34" charset="0"/>
            </a:endParaRPr>
          </a:p>
          <a:p>
            <a:pPr algn="just">
              <a:buFont typeface="Wingdings" pitchFamily="2" charset="2"/>
              <a:buChar char="q"/>
            </a:pPr>
            <a:r>
              <a:rPr lang="id-ID" sz="2800" dirty="0">
                <a:latin typeface="Tahoma" panose="020B0604030504040204" pitchFamily="34" charset="0"/>
                <a:ea typeface="Tahoma" panose="020B0604030504040204" pitchFamily="34" charset="0"/>
                <a:cs typeface="Tahoma" panose="020B0604030504040204" pitchFamily="34" charset="0"/>
              </a:rPr>
              <a:t>Putusan Pengadilan Tingkat Banding atau Pengadilan Tingkat Akhir (Ps. 29 jo Ps. 43 ayat (1) UU MA)</a:t>
            </a:r>
          </a:p>
          <a:p>
            <a:pPr algn="just">
              <a:buFont typeface="Wingdings" pitchFamily="2" charset="2"/>
              <a:buChar char="q"/>
            </a:pPr>
            <a:r>
              <a:rPr lang="id-ID" sz="2800" dirty="0">
                <a:latin typeface="Tahoma" panose="020B0604030504040204" pitchFamily="34" charset="0"/>
                <a:ea typeface="Tahoma" panose="020B0604030504040204" pitchFamily="34" charset="0"/>
                <a:cs typeface="Tahoma" panose="020B0604030504040204" pitchFamily="34" charset="0"/>
              </a:rPr>
              <a:t>Penetapan Pengadilan (Ps. 43 ayat (1) UU 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latin typeface="Tahoma" panose="020B0604030504040204" pitchFamily="34" charset="0"/>
                <a:ea typeface="Tahoma" panose="020B0604030504040204" pitchFamily="34" charset="0"/>
                <a:cs typeface="Tahoma" panose="020B0604030504040204" pitchFamily="34" charset="0"/>
              </a:rPr>
              <a:t>TATA CARA PERMOHONAN </a:t>
            </a:r>
            <a:r>
              <a:rPr lang="id-ID" sz="3000" dirty="0">
                <a:latin typeface="Tahoma" panose="020B0604030504040204" pitchFamily="34" charset="0"/>
                <a:ea typeface="Tahoma" panose="020B0604030504040204" pitchFamily="34" charset="0"/>
                <a:cs typeface="Tahoma" panose="020B0604030504040204" pitchFamily="34" charset="0"/>
              </a:rPr>
              <a:t>KASASI (UU No. 14/1985 sdu UU No. 5/200</a:t>
            </a:r>
            <a:r>
              <a:rPr lang="en-US" sz="3000" dirty="0">
                <a:latin typeface="Tahoma" panose="020B0604030504040204" pitchFamily="34" charset="0"/>
                <a:ea typeface="Tahoma" panose="020B0604030504040204" pitchFamily="34" charset="0"/>
                <a:cs typeface="Tahoma" panose="020B0604030504040204" pitchFamily="34" charset="0"/>
              </a:rPr>
              <a:t>4</a:t>
            </a:r>
            <a:r>
              <a:rPr lang="id-ID" sz="3000" dirty="0">
                <a:latin typeface="Tahoma" panose="020B0604030504040204" pitchFamily="34" charset="0"/>
                <a:ea typeface="Tahoma" panose="020B0604030504040204" pitchFamily="34" charset="0"/>
                <a:cs typeface="Tahoma" panose="020B0604030504040204" pitchFamily="34" charset="0"/>
              </a:rPr>
              <a:t>) </a:t>
            </a:r>
          </a:p>
        </p:txBody>
      </p:sp>
      <p:sp>
        <p:nvSpPr>
          <p:cNvPr id="3" name="Content Placeholder 2"/>
          <p:cNvSpPr>
            <a:spLocks noGrp="1"/>
          </p:cNvSpPr>
          <p:nvPr>
            <p:ph idx="1"/>
          </p:nvPr>
        </p:nvSpPr>
        <p:spPr>
          <a:xfrm>
            <a:off x="1343472" y="2348880"/>
            <a:ext cx="9049416" cy="2866070"/>
          </a:xfrm>
        </p:spPr>
        <p:txBody>
          <a:bodyPr>
            <a:normAutofit/>
          </a:bodyPr>
          <a:lstStyle/>
          <a:p>
            <a:pPr algn="just">
              <a:buFont typeface="Wingdings" pitchFamily="2" charset="2"/>
              <a:buChar char="q"/>
            </a:pPr>
            <a:r>
              <a:rPr lang="id-ID" sz="3200" dirty="0">
                <a:latin typeface="Tahoma" panose="020B0604030504040204" pitchFamily="34" charset="0"/>
                <a:ea typeface="Tahoma" panose="020B0604030504040204" pitchFamily="34" charset="0"/>
                <a:cs typeface="Tahoma" panose="020B0604030504040204" pitchFamily="34" charset="0"/>
              </a:rPr>
              <a:t>Yang berhak mengajukan Kasasi</a:t>
            </a:r>
            <a:endParaRPr lang="en-US" sz="3200" dirty="0">
              <a:latin typeface="Tahoma" panose="020B0604030504040204" pitchFamily="34" charset="0"/>
              <a:ea typeface="Tahoma" panose="020B0604030504040204" pitchFamily="34" charset="0"/>
              <a:cs typeface="Tahoma" panose="020B0604030504040204" pitchFamily="34" charset="0"/>
            </a:endParaRPr>
          </a:p>
          <a:p>
            <a:pPr lvl="1" algn="just">
              <a:buFont typeface="Arial" pitchFamily="34" charset="0"/>
              <a:buChar char="•"/>
            </a:pPr>
            <a:r>
              <a:rPr lang="id-ID" sz="3200" dirty="0">
                <a:latin typeface="Tahoma" panose="020B0604030504040204" pitchFamily="34" charset="0"/>
                <a:ea typeface="Tahoma" panose="020B0604030504040204" pitchFamily="34" charset="0"/>
                <a:cs typeface="Tahoma" panose="020B0604030504040204" pitchFamily="34" charset="0"/>
              </a:rPr>
              <a:t>Pihak yang berperkara</a:t>
            </a:r>
          </a:p>
          <a:p>
            <a:pPr lvl="1" algn="just">
              <a:buFont typeface="Arial" pitchFamily="34" charset="0"/>
              <a:buChar char="•"/>
            </a:pPr>
            <a:r>
              <a:rPr lang="id-ID" sz="3200" dirty="0">
                <a:latin typeface="Tahoma" panose="020B0604030504040204" pitchFamily="34" charset="0"/>
                <a:ea typeface="Tahoma" panose="020B0604030504040204" pitchFamily="34" charset="0"/>
                <a:cs typeface="Tahoma" panose="020B0604030504040204" pitchFamily="34" charset="0"/>
              </a:rPr>
              <a:t>Wakil pihak yang berperkara berdasarkan SKK </a:t>
            </a:r>
          </a:p>
          <a:p>
            <a:pPr lvl="1" algn="just">
              <a:buNone/>
            </a:pPr>
            <a:r>
              <a:rPr lang="id-ID" sz="3200" dirty="0">
                <a:latin typeface="Tahoma" panose="020B0604030504040204" pitchFamily="34" charset="0"/>
                <a:ea typeface="Tahoma" panose="020B0604030504040204" pitchFamily="34" charset="0"/>
                <a:cs typeface="Tahoma" panose="020B0604030504040204" pitchFamily="34" charset="0"/>
              </a:rPr>
              <a:t>	(Ps. 44 ayat (1) UU MA)</a:t>
            </a:r>
          </a:p>
          <a:p>
            <a:pPr lvl="1" algn="just">
              <a:buFont typeface="Arial" pitchFamily="34" charset="0"/>
              <a:buChar char="•"/>
            </a:pPr>
            <a:r>
              <a:rPr lang="id-ID" sz="3200" dirty="0">
                <a:latin typeface="Tahoma" panose="020B0604030504040204" pitchFamily="34" charset="0"/>
                <a:ea typeface="Tahoma" panose="020B0604030504040204" pitchFamily="34" charset="0"/>
                <a:cs typeface="Tahoma" panose="020B0604030504040204" pitchFamily="34" charset="0"/>
              </a:rPr>
              <a:t>Jaksa Agung (Ps. 45 UU MA)</a:t>
            </a:r>
          </a:p>
          <a:p>
            <a:pPr algn="just"/>
            <a:endParaRPr lang="id-ID"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Tahoma" panose="020B0604030504040204" pitchFamily="34" charset="0"/>
                <a:ea typeface="Tahoma" panose="020B0604030504040204" pitchFamily="34" charset="0"/>
                <a:cs typeface="Tahoma" panose="020B0604030504040204" pitchFamily="34" charset="0"/>
              </a:rPr>
              <a:t>Tata Cara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a:t>
            </a:r>
            <a:r>
              <a:rPr lang="id-ID" sz="2800" dirty="0">
                <a:latin typeface="Tahoma" panose="020B0604030504040204" pitchFamily="34" charset="0"/>
                <a:ea typeface="Tahoma" panose="020B0604030504040204" pitchFamily="34" charset="0"/>
                <a:cs typeface="Tahoma" panose="020B0604030504040204" pitchFamily="34" charset="0"/>
              </a:rPr>
              <a:t>Kasasi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lanjutan</a:t>
            </a:r>
            <a:r>
              <a:rPr lang="en-US" sz="2800" dirty="0">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p:cNvSpPr>
            <a:spLocks noGrp="1"/>
          </p:cNvSpPr>
          <p:nvPr>
            <p:ph idx="1"/>
          </p:nvPr>
        </p:nvSpPr>
        <p:spPr>
          <a:xfrm>
            <a:off x="1063752" y="1844824"/>
            <a:ext cx="10058400" cy="4050792"/>
          </a:xfrm>
        </p:spPr>
        <p:txBody>
          <a:bodyPr>
            <a:normAutofit/>
          </a:bodyPr>
          <a:lstStyle/>
          <a:p>
            <a:pPr algn="just"/>
            <a:endParaRPr lang="en-US" sz="2800" dirty="0">
              <a:latin typeface="Tahoma" panose="020B0604030504040204" pitchFamily="34" charset="0"/>
              <a:ea typeface="Tahoma" panose="020B0604030504040204" pitchFamily="34" charset="0"/>
              <a:cs typeface="Tahoma" panose="020B0604030504040204" pitchFamily="34" charset="0"/>
            </a:endParaRPr>
          </a:p>
          <a:p>
            <a:pPr algn="just"/>
            <a:r>
              <a:rPr lang="id-ID" sz="2800" dirty="0">
                <a:latin typeface="Tahoma" panose="020B0604030504040204" pitchFamily="34" charset="0"/>
                <a:ea typeface="Tahoma" panose="020B0604030504040204" pitchFamily="34" charset="0"/>
                <a:cs typeface="Tahoma" panose="020B0604030504040204" pitchFamily="34" charset="0"/>
              </a:rPr>
              <a:t>Permohonan kasasi diajukan </a:t>
            </a:r>
            <a:r>
              <a:rPr lang="en-US" sz="2800" dirty="0" err="1">
                <a:latin typeface="Tahoma" panose="020B0604030504040204" pitchFamily="34" charset="0"/>
                <a:ea typeface="Tahoma" panose="020B0604030504040204" pitchFamily="34" charset="0"/>
                <a:cs typeface="Tahoma" panose="020B0604030504040204" pitchFamily="34" charset="0"/>
              </a:rPr>
              <a:t>dan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disampaikan</a:t>
            </a:r>
            <a:r>
              <a:rPr lang="en-US" sz="2800" dirty="0">
                <a:latin typeface="Tahoma" panose="020B0604030504040204" pitchFamily="34" charset="0"/>
                <a:ea typeface="Tahoma" panose="020B0604030504040204" pitchFamily="34" charset="0"/>
                <a:cs typeface="Tahoma" panose="020B0604030504040204" pitchFamily="34" charset="0"/>
              </a:rPr>
              <a:t> </a:t>
            </a:r>
            <a:r>
              <a:rPr lang="id-ID" sz="2800" dirty="0">
                <a:latin typeface="Tahoma" panose="020B0604030504040204" pitchFamily="34" charset="0"/>
                <a:ea typeface="Tahoma" panose="020B0604030504040204" pitchFamily="34" charset="0"/>
                <a:cs typeface="Tahoma" panose="020B0604030504040204" pitchFamily="34" charset="0"/>
              </a:rPr>
              <a:t>melalui kepaniteraan Pengadilan </a:t>
            </a:r>
            <a:r>
              <a:rPr lang="en-US" sz="2800" dirty="0" err="1">
                <a:latin typeface="Tahoma" panose="020B0604030504040204" pitchFamily="34" charset="0"/>
                <a:ea typeface="Tahoma" panose="020B0604030504040204" pitchFamily="34" charset="0"/>
                <a:cs typeface="Tahoma" panose="020B0604030504040204" pitchFamily="34" charset="0"/>
              </a:rPr>
              <a:t>tingkat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pertama</a:t>
            </a:r>
            <a:r>
              <a:rPr lang="id-ID" sz="2800" dirty="0">
                <a:latin typeface="Tahoma" panose="020B0604030504040204" pitchFamily="34" charset="0"/>
                <a:ea typeface="Tahoma" panose="020B0604030504040204" pitchFamily="34" charset="0"/>
                <a:cs typeface="Tahoma" panose="020B0604030504040204" pitchFamily="34" charset="0"/>
              </a:rPr>
              <a:t> yang memutus perkara tersebut</a:t>
            </a:r>
          </a:p>
          <a:p>
            <a:pPr algn="just"/>
            <a:r>
              <a:rPr lang="id-ID" sz="2800" dirty="0">
                <a:latin typeface="Tahoma" panose="020B0604030504040204" pitchFamily="34" charset="0"/>
                <a:ea typeface="Tahoma" panose="020B0604030504040204" pitchFamily="34" charset="0"/>
                <a:cs typeface="Tahoma" panose="020B0604030504040204" pitchFamily="34" charset="0"/>
              </a:rPr>
              <a:t>Tenggang waktu permohonan kasasi 14 hari sesudah putusan/penetapan </a:t>
            </a:r>
            <a:r>
              <a:rPr lang="en-US" sz="2800" dirty="0" err="1">
                <a:latin typeface="Tahoma" panose="020B0604030504040204" pitchFamily="34" charset="0"/>
                <a:ea typeface="Tahoma" panose="020B0604030504040204" pitchFamily="34" charset="0"/>
                <a:cs typeface="Tahoma" panose="020B0604030504040204" pitchFamily="34" charset="0"/>
              </a:rPr>
              <a:t>pengadilan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tingkat</a:t>
            </a:r>
            <a:r>
              <a:rPr lang="en-US" sz="2800" dirty="0">
                <a:latin typeface="Tahoma" panose="020B0604030504040204" pitchFamily="34" charset="0"/>
                <a:ea typeface="Tahoma" panose="020B0604030504040204" pitchFamily="34" charset="0"/>
                <a:cs typeface="Tahoma" panose="020B0604030504040204" pitchFamily="34" charset="0"/>
              </a:rPr>
              <a:t> banding </a:t>
            </a:r>
            <a:r>
              <a:rPr lang="en-US" sz="2800" dirty="0" err="1">
                <a:latin typeface="Tahoma" panose="020B0604030504040204" pitchFamily="34" charset="0"/>
                <a:ea typeface="Tahoma" panose="020B0604030504040204" pitchFamily="34" charset="0"/>
                <a:cs typeface="Tahoma" panose="020B0604030504040204" pitchFamily="34" charset="0"/>
              </a:rPr>
              <a:t>atau</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tingkat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terakhir</a:t>
            </a:r>
            <a:r>
              <a:rPr lang="en-US" sz="2800" dirty="0">
                <a:latin typeface="Tahoma" panose="020B0604030504040204" pitchFamily="34" charset="0"/>
                <a:ea typeface="Tahoma" panose="020B0604030504040204" pitchFamily="34" charset="0"/>
                <a:cs typeface="Tahoma" panose="020B0604030504040204" pitchFamily="34" charset="0"/>
              </a:rPr>
              <a:t> </a:t>
            </a:r>
            <a:r>
              <a:rPr lang="id-ID" sz="2800" dirty="0">
                <a:latin typeface="Tahoma" panose="020B0604030504040204" pitchFamily="34" charset="0"/>
                <a:ea typeface="Tahoma" panose="020B0604030504040204" pitchFamily="34" charset="0"/>
                <a:cs typeface="Tahoma" panose="020B0604030504040204" pitchFamily="34" charset="0"/>
              </a:rPr>
              <a:t>diberitahukan kepada pemohon (Ps. 46 ayat (1) UU MA)</a:t>
            </a:r>
          </a:p>
          <a:p>
            <a:pPr algn="just"/>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Tahoma" panose="020B0604030504040204" pitchFamily="34" charset="0"/>
                <a:ea typeface="Tahoma" panose="020B0604030504040204" pitchFamily="34" charset="0"/>
                <a:cs typeface="Tahoma" panose="020B0604030504040204" pitchFamily="34" charset="0"/>
              </a:rPr>
              <a:t>Tata Cara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a:t>
            </a:r>
            <a:r>
              <a:rPr lang="id-ID" sz="2800" dirty="0">
                <a:latin typeface="Tahoma" panose="020B0604030504040204" pitchFamily="34" charset="0"/>
                <a:ea typeface="Tahoma" panose="020B0604030504040204" pitchFamily="34" charset="0"/>
                <a:cs typeface="Tahoma" panose="020B0604030504040204" pitchFamily="34" charset="0"/>
              </a:rPr>
              <a:t>Kasasi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lanjutan</a:t>
            </a:r>
            <a:r>
              <a:rPr lang="en-US" sz="2800" dirty="0">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p:cNvSpPr>
            <a:spLocks noGrp="1"/>
          </p:cNvSpPr>
          <p:nvPr>
            <p:ph idx="1"/>
          </p:nvPr>
        </p:nvSpPr>
        <p:spPr/>
        <p:txBody>
          <a:bodyPr>
            <a:normAutofit/>
          </a:bodyPr>
          <a:lstStyle/>
          <a:p>
            <a:pPr algn="just"/>
            <a:endParaRPr lang="en-US" sz="2800" dirty="0">
              <a:latin typeface="Tahoma" panose="020B0604030504040204" pitchFamily="34" charset="0"/>
              <a:ea typeface="Tahoma" panose="020B0604030504040204" pitchFamily="34" charset="0"/>
              <a:cs typeface="Tahoma" panose="020B0604030504040204" pitchFamily="34" charset="0"/>
            </a:endParaRPr>
          </a:p>
          <a:p>
            <a:pPr algn="just"/>
            <a:r>
              <a:rPr lang="en-US" sz="2800" dirty="0" err="1">
                <a:latin typeface="Tahoma" panose="020B0604030504040204" pitchFamily="34" charset="0"/>
                <a:ea typeface="Tahoma" panose="020B0604030504040204" pitchFamily="34" charset="0"/>
                <a:cs typeface="Tahoma" panose="020B0604030504040204" pitchFamily="34" charset="0"/>
              </a:rPr>
              <a:t>Apabila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tenggang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waktu</a:t>
            </a:r>
            <a:r>
              <a:rPr lang="en-US" sz="2800" dirty="0">
                <a:latin typeface="Tahoma" panose="020B0604030504040204" pitchFamily="34" charset="0"/>
                <a:ea typeface="Tahoma" panose="020B0604030504040204" pitchFamily="34" charset="0"/>
                <a:cs typeface="Tahoma" panose="020B0604030504040204" pitchFamily="34" charset="0"/>
              </a:rPr>
              <a:t> 14 </a:t>
            </a:r>
            <a:r>
              <a:rPr lang="en-US" sz="2800" dirty="0" err="1">
                <a:latin typeface="Tahoma" panose="020B0604030504040204" pitchFamily="34" charset="0"/>
                <a:ea typeface="Tahoma" panose="020B0604030504040204" pitchFamily="34" charset="0"/>
                <a:cs typeface="Tahoma" panose="020B0604030504040204" pitchFamily="34" charset="0"/>
              </a:rPr>
              <a:t>hari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dilampaui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tanpa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ada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kasasi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dari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pihak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berperkara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maka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dianggap</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telah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menerima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tersebut</a:t>
            </a:r>
            <a:endParaRPr lang="id-ID" sz="2800" dirty="0">
              <a:latin typeface="Tahoma" panose="020B0604030504040204" pitchFamily="34" charset="0"/>
              <a:ea typeface="Tahoma" panose="020B0604030504040204" pitchFamily="34" charset="0"/>
              <a:cs typeface="Tahoma" panose="020B0604030504040204" pitchFamily="34" charset="0"/>
            </a:endParaRPr>
          </a:p>
          <a:p>
            <a:pPr algn="just"/>
            <a:r>
              <a:rPr lang="id-ID" sz="2800" dirty="0">
                <a:latin typeface="Tahoma" panose="020B0604030504040204" pitchFamily="34" charset="0"/>
                <a:ea typeface="Tahoma" panose="020B0604030504040204" pitchFamily="34" charset="0"/>
                <a:cs typeface="Tahoma" panose="020B0604030504040204" pitchFamily="34" charset="0"/>
              </a:rPr>
              <a:t>Tenggang waktu bersifat limitatif, pelanggaran terhadap tenggang waktu mengakibatkan permohonan tidak sah/tidak memenuhi syarat formal (NO)</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latin typeface="Tahoma" panose="020B0604030504040204" pitchFamily="34" charset="0"/>
                <a:ea typeface="Tahoma" panose="020B0604030504040204" pitchFamily="34" charset="0"/>
                <a:cs typeface="Tahoma" panose="020B0604030504040204" pitchFamily="34" charset="0"/>
              </a:rPr>
              <a:t>Tata Cara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a:t>
            </a:r>
            <a:r>
              <a:rPr lang="id-ID" sz="2800" dirty="0">
                <a:latin typeface="Tahoma" panose="020B0604030504040204" pitchFamily="34" charset="0"/>
                <a:ea typeface="Tahoma" panose="020B0604030504040204" pitchFamily="34" charset="0"/>
                <a:cs typeface="Tahoma" panose="020B0604030504040204" pitchFamily="34" charset="0"/>
              </a:rPr>
              <a:t>Kasasi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lanjutan</a:t>
            </a:r>
            <a:r>
              <a:rPr lang="en-US" sz="2800" dirty="0">
                <a:latin typeface="Tahoma" panose="020B0604030504040204" pitchFamily="34" charset="0"/>
                <a:ea typeface="Tahoma" panose="020B0604030504040204" pitchFamily="34" charset="0"/>
                <a:cs typeface="Tahoma" panose="020B0604030504040204" pitchFamily="34" charset="0"/>
              </a:rPr>
              <a:t>)</a:t>
            </a:r>
          </a:p>
        </p:txBody>
      </p:sp>
      <p:sp>
        <p:nvSpPr>
          <p:cNvPr id="3" name="Content Placeholder 2"/>
          <p:cNvSpPr>
            <a:spLocks noGrp="1"/>
          </p:cNvSpPr>
          <p:nvPr>
            <p:ph idx="1"/>
          </p:nvPr>
        </p:nvSpPr>
        <p:spPr/>
        <p:txBody>
          <a:bodyPr>
            <a:normAutofit/>
          </a:bodyPr>
          <a:lstStyle/>
          <a:p>
            <a:pPr algn="just"/>
            <a:r>
              <a:rPr lang="en-US" sz="2400" dirty="0" err="1">
                <a:latin typeface="Tahoma" panose="020B0604030504040204" pitchFamily="34" charset="0"/>
                <a:ea typeface="Tahoma" panose="020B0604030504040204" pitchFamily="34" charset="0"/>
                <a:cs typeface="Tahoma" panose="020B0604030504040204" pitchFamily="34" charset="0"/>
              </a:rPr>
              <a:t>Permohonan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kasasi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harus</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diikuti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dengan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pembayaran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biaya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kasasi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syarat</a:t>
            </a:r>
            <a:r>
              <a:rPr lang="en-US" sz="2400" dirty="0">
                <a:latin typeface="Tahoma" panose="020B0604030504040204" pitchFamily="34" charset="0"/>
                <a:ea typeface="Tahoma" panose="020B0604030504040204" pitchFamily="34" charset="0"/>
                <a:cs typeface="Tahoma" panose="020B0604030504040204" pitchFamily="34" charset="0"/>
              </a:rPr>
              <a:t> formal)</a:t>
            </a:r>
          </a:p>
          <a:p>
            <a:pPr algn="just"/>
            <a:r>
              <a:rPr lang="en-US" sz="2400" dirty="0" err="1">
                <a:latin typeface="Tahoma" panose="020B0604030504040204" pitchFamily="34" charset="0"/>
                <a:ea typeface="Tahoma" panose="020B0604030504040204" pitchFamily="34" charset="0"/>
                <a:cs typeface="Tahoma" panose="020B0604030504040204" pitchFamily="34" charset="0"/>
              </a:rPr>
              <a:t>Permohonan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kasasi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dicatat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oleh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Panitera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dalam</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buku</a:t>
            </a:r>
            <a:r>
              <a:rPr lang="en-US" sz="2400" dirty="0">
                <a:latin typeface="Tahoma" panose="020B0604030504040204" pitchFamily="34" charset="0"/>
                <a:ea typeface="Tahoma" panose="020B0604030504040204" pitchFamily="34" charset="0"/>
                <a:cs typeface="Tahoma" panose="020B0604030504040204" pitchFamily="34" charset="0"/>
              </a:rPr>
              <a:t> register yang </a:t>
            </a:r>
            <a:r>
              <a:rPr lang="en-US" sz="2400" dirty="0" err="1">
                <a:latin typeface="Tahoma" panose="020B0604030504040204" pitchFamily="34" charset="0"/>
                <a:ea typeface="Tahoma" panose="020B0604030504040204" pitchFamily="34" charset="0"/>
                <a:cs typeface="Tahoma" panose="020B0604030504040204" pitchFamily="34" charset="0"/>
              </a:rPr>
              <a:t>diperuntukkan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untuk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itu</a:t>
            </a:r>
            <a:endParaRPr lang="en-US" sz="2400" dirty="0">
              <a:latin typeface="Tahoma" panose="020B0604030504040204" pitchFamily="34" charset="0"/>
              <a:ea typeface="Tahoma" panose="020B0604030504040204" pitchFamily="34" charset="0"/>
              <a:cs typeface="Tahoma" panose="020B0604030504040204" pitchFamily="34" charset="0"/>
            </a:endParaRPr>
          </a:p>
          <a:p>
            <a:pPr algn="just"/>
            <a:r>
              <a:rPr lang="en-US" sz="2400" dirty="0" err="1">
                <a:latin typeface="Tahoma" panose="020B0604030504040204" pitchFamily="34" charset="0"/>
                <a:ea typeface="Tahoma" panose="020B0604030504040204" pitchFamily="34" charset="0"/>
                <a:cs typeface="Tahoma" panose="020B0604030504040204" pitchFamily="34" charset="0"/>
              </a:rPr>
              <a:t>Panitera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membuat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Akta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Permohonan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Kasasi</a:t>
            </a:r>
            <a:r>
              <a:rPr lang="en-US" sz="2400" dirty="0">
                <a:latin typeface="Tahoma" panose="020B0604030504040204" pitchFamily="34" charset="0"/>
                <a:ea typeface="Tahoma" panose="020B0604030504040204" pitchFamily="34" charset="0"/>
                <a:cs typeface="Tahoma" panose="020B0604030504040204" pitchFamily="34" charset="0"/>
              </a:rPr>
              <a:t> yang </a:t>
            </a:r>
            <a:r>
              <a:rPr lang="en-US" sz="2400" dirty="0" err="1">
                <a:latin typeface="Tahoma" panose="020B0604030504040204" pitchFamily="34" charset="0"/>
                <a:ea typeface="Tahoma" panose="020B0604030504040204" pitchFamily="34" charset="0"/>
                <a:cs typeface="Tahoma" panose="020B0604030504040204" pitchFamily="34" charset="0"/>
              </a:rPr>
              <a:t>dilampirkan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pada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berkas</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perkara</a:t>
            </a:r>
            <a:endParaRPr lang="en-US" sz="2400" dirty="0">
              <a:latin typeface="Tahoma" panose="020B0604030504040204" pitchFamily="34" charset="0"/>
              <a:ea typeface="Tahoma" panose="020B0604030504040204" pitchFamily="34" charset="0"/>
              <a:cs typeface="Tahoma" panose="020B0604030504040204" pitchFamily="34" charset="0"/>
            </a:endParaRPr>
          </a:p>
          <a:p>
            <a:pPr algn="just"/>
            <a:r>
              <a:rPr lang="en-US" sz="2400" dirty="0" err="1">
                <a:latin typeface="Tahoma" panose="020B0604030504040204" pitchFamily="34" charset="0"/>
                <a:ea typeface="Tahoma" panose="020B0604030504040204" pitchFamily="34" charset="0"/>
                <a:cs typeface="Tahoma" panose="020B0604030504040204" pitchFamily="34" charset="0"/>
              </a:rPr>
              <a:t>Panitera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pengadilan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tingkat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pertama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memberitahukan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kepada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pihak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lawan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adanya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permohonan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kasasi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selambat-lambatnya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dalam</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waktu</a:t>
            </a:r>
            <a:r>
              <a:rPr lang="en-US" sz="2400" dirty="0">
                <a:latin typeface="Tahoma" panose="020B0604030504040204" pitchFamily="34" charset="0"/>
                <a:ea typeface="Tahoma" panose="020B0604030504040204" pitchFamily="34" charset="0"/>
                <a:cs typeface="Tahoma" panose="020B0604030504040204" pitchFamily="34" charset="0"/>
              </a:rPr>
              <a:t> 7 </a:t>
            </a:r>
            <a:r>
              <a:rPr lang="en-US" sz="2400" dirty="0" err="1">
                <a:latin typeface="Tahoma" panose="020B0604030504040204" pitchFamily="34" charset="0"/>
                <a:ea typeface="Tahoma" panose="020B0604030504040204" pitchFamily="34" charset="0"/>
                <a:cs typeface="Tahoma" panose="020B0604030504040204" pitchFamily="34" charset="0"/>
              </a:rPr>
              <a:t>hari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setelah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permohonan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kasasi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didaftarkan</a:t>
            </a:r>
            <a:endParaRPr lang="en-US" sz="2400" dirty="0">
              <a:latin typeface="Tahoma" panose="020B0604030504040204" pitchFamily="34" charset="0"/>
              <a:ea typeface="Tahoma" panose="020B0604030504040204" pitchFamily="34" charset="0"/>
              <a:cs typeface="Tahoma" panose="020B0604030504040204" pitchFamily="34" charset="0"/>
            </a:endParaRPr>
          </a:p>
          <a:p>
            <a:pPr algn="just"/>
            <a:endParaRPr lang="en-US" sz="24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9376" y="0"/>
            <a:ext cx="10058400" cy="1609344"/>
          </a:xfrm>
        </p:spPr>
        <p:txBody>
          <a:bodyPr>
            <a:normAutofit/>
          </a:bodyPr>
          <a:lstStyle/>
          <a:p>
            <a:r>
              <a:rPr lang="id-ID" sz="3000" dirty="0">
                <a:latin typeface="Tahoma" panose="020B0604030504040204" pitchFamily="34" charset="0"/>
                <a:ea typeface="Tahoma" panose="020B0604030504040204" pitchFamily="34" charset="0"/>
                <a:cs typeface="Tahoma" panose="020B0604030504040204" pitchFamily="34" charset="0"/>
              </a:rPr>
              <a:t>Kasasi (lanjutan)</a:t>
            </a:r>
          </a:p>
        </p:txBody>
      </p:sp>
      <p:sp>
        <p:nvSpPr>
          <p:cNvPr id="3" name="Content Placeholder 2"/>
          <p:cNvSpPr>
            <a:spLocks noGrp="1"/>
          </p:cNvSpPr>
          <p:nvPr>
            <p:ph idx="1"/>
          </p:nvPr>
        </p:nvSpPr>
        <p:spPr>
          <a:xfrm>
            <a:off x="1063752" y="1600200"/>
            <a:ext cx="9226296" cy="4900634"/>
          </a:xfrm>
        </p:spPr>
        <p:txBody>
          <a:bodyPr>
            <a:normAutofit/>
          </a:bodyPr>
          <a:lstStyle/>
          <a:p>
            <a:pPr algn="just"/>
            <a:r>
              <a:rPr lang="id-ID" sz="2400" dirty="0">
                <a:latin typeface="Tahoma" panose="020B0604030504040204" pitchFamily="34" charset="0"/>
                <a:ea typeface="Tahoma" panose="020B0604030504040204" pitchFamily="34" charset="0"/>
                <a:cs typeface="Tahoma" panose="020B0604030504040204" pitchFamily="34" charset="0"/>
              </a:rPr>
              <a:t>Pemohon kasasi wajib menyampaikan Memori Kasasi (Ps. 47 ayat (1) UU MA)</a:t>
            </a:r>
          </a:p>
          <a:p>
            <a:pPr algn="just"/>
            <a:r>
              <a:rPr lang="id-ID" sz="2400" dirty="0">
                <a:latin typeface="Tahoma" panose="020B0604030504040204" pitchFamily="34" charset="0"/>
                <a:ea typeface="Tahoma" panose="020B0604030504040204" pitchFamily="34" charset="0"/>
                <a:cs typeface="Tahoma" panose="020B0604030504040204" pitchFamily="34" charset="0"/>
              </a:rPr>
              <a:t>Tenggang waktu penyampaian Memori Kasasi 14 hari setelah permohonan dimaksud dicatat dalam buku daftar (Ps. 47 ayat (1) UU MA)</a:t>
            </a:r>
          </a:p>
          <a:p>
            <a:pPr algn="just"/>
            <a:r>
              <a:rPr lang="id-ID" sz="2400" dirty="0">
                <a:latin typeface="Tahoma" panose="020B0604030504040204" pitchFamily="34" charset="0"/>
                <a:ea typeface="Tahoma" panose="020B0604030504040204" pitchFamily="34" charset="0"/>
                <a:cs typeface="Tahoma" panose="020B0604030504040204" pitchFamily="34" charset="0"/>
              </a:rPr>
              <a:t>Pengajuan Memori Kasasi dalam permohonan kasasi merupakan syarat formal yang bersifat mutlak atas keabsahan permohonan kasasi</a:t>
            </a:r>
          </a:p>
          <a:p>
            <a:pPr algn="just"/>
            <a:r>
              <a:rPr lang="id-ID" sz="2400" dirty="0">
                <a:latin typeface="Tahoma" panose="020B0604030504040204" pitchFamily="34" charset="0"/>
                <a:ea typeface="Tahoma" panose="020B0604030504040204" pitchFamily="34" charset="0"/>
                <a:cs typeface="Tahoma" panose="020B0604030504040204" pitchFamily="34" charset="0"/>
              </a:rPr>
              <a:t>Pengajuan kasasi tanpa Memori Kasasi mengakibatkan permohonan kasasi tidak dapat diterima (NO)</a:t>
            </a:r>
          </a:p>
          <a:p>
            <a:pPr algn="just"/>
            <a:endParaRPr lang="id-ID" sz="24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416" y="188640"/>
            <a:ext cx="10058400" cy="1609344"/>
          </a:xfrm>
        </p:spPr>
        <p:txBody>
          <a:bodyPr>
            <a:normAutofit/>
          </a:bodyPr>
          <a:lstStyle/>
          <a:p>
            <a:r>
              <a:rPr lang="id-ID" sz="3000" dirty="0">
                <a:latin typeface="Tahoma" panose="020B0604030504040204" pitchFamily="34" charset="0"/>
                <a:ea typeface="Tahoma" panose="020B0604030504040204" pitchFamily="34" charset="0"/>
                <a:cs typeface="Tahoma" panose="020B0604030504040204" pitchFamily="34" charset="0"/>
              </a:rPr>
              <a:t>Kasasi (lanjutan)</a:t>
            </a:r>
          </a:p>
        </p:txBody>
      </p:sp>
      <p:sp>
        <p:nvSpPr>
          <p:cNvPr id="3" name="Content Placeholder 2"/>
          <p:cNvSpPr>
            <a:spLocks noGrp="1"/>
          </p:cNvSpPr>
          <p:nvPr>
            <p:ph idx="1"/>
          </p:nvPr>
        </p:nvSpPr>
        <p:spPr>
          <a:xfrm>
            <a:off x="1063752" y="1957366"/>
            <a:ext cx="10058400" cy="4900634"/>
          </a:xfrm>
        </p:spPr>
        <p:txBody>
          <a:bodyPr>
            <a:normAutofit/>
          </a:bodyPr>
          <a:lstStyle/>
          <a:p>
            <a:pPr algn="just"/>
            <a:r>
              <a:rPr lang="en-US" sz="2800" dirty="0" err="1">
                <a:latin typeface="Tahoma" panose="020B0604030504040204" pitchFamily="34" charset="0"/>
                <a:ea typeface="Tahoma" panose="020B0604030504040204" pitchFamily="34" charset="0"/>
                <a:cs typeface="Tahoma" panose="020B0604030504040204" pitchFamily="34" charset="0"/>
              </a:rPr>
              <a:t>Panitera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Pengadilan</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memutus</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perkara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dalam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tingkat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pertama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memberikan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tanda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terima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atas</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penerimaan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memori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kasasi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menyampaikan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salinan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memori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kasasi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tersebut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kepada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pihak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lawan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dalam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perkara</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dimaksud</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dalam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waktu</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selambat-lambatnya</a:t>
            </a:r>
            <a:r>
              <a:rPr lang="en-US" sz="2800" dirty="0">
                <a:latin typeface="Tahoma" panose="020B0604030504040204" pitchFamily="34" charset="0"/>
                <a:ea typeface="Tahoma" panose="020B0604030504040204" pitchFamily="34" charset="0"/>
                <a:cs typeface="Tahoma" panose="020B0604030504040204" pitchFamily="34" charset="0"/>
              </a:rPr>
              <a:t> 30 </a:t>
            </a:r>
            <a:r>
              <a:rPr lang="en-US" sz="2800" dirty="0" err="1">
                <a:latin typeface="Tahoma" panose="020B0604030504040204" pitchFamily="34" charset="0"/>
                <a:ea typeface="Tahoma" panose="020B0604030504040204" pitchFamily="34" charset="0"/>
                <a:cs typeface="Tahoma" panose="020B0604030504040204" pitchFamily="34" charset="0"/>
              </a:rPr>
              <a:t>hari</a:t>
            </a:r>
            <a:r>
              <a:rPr lang="en-US" sz="2800" dirty="0">
                <a:latin typeface="Tahoma" panose="020B0604030504040204" pitchFamily="34" charset="0"/>
                <a:ea typeface="Tahoma" panose="020B0604030504040204" pitchFamily="34" charset="0"/>
                <a:cs typeface="Tahoma" panose="020B0604030504040204" pitchFamily="34" charset="0"/>
              </a:rPr>
              <a:t>.</a:t>
            </a:r>
          </a:p>
          <a:p>
            <a:pPr algn="just">
              <a:buNone/>
            </a:pPr>
            <a:r>
              <a:rPr lang="en-US" sz="2800" dirty="0">
                <a:latin typeface="Tahoma" panose="020B0604030504040204" pitchFamily="34" charset="0"/>
                <a:ea typeface="Tahoma" panose="020B0604030504040204" pitchFamily="34" charset="0"/>
                <a:cs typeface="Tahoma" panose="020B0604030504040204" pitchFamily="34" charset="0"/>
              </a:rPr>
              <a:t>	(Ps. 47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(2) UUMA).</a:t>
            </a:r>
          </a:p>
          <a:p>
            <a:pPr algn="just">
              <a:buNone/>
            </a:pPr>
            <a:r>
              <a:rPr lang="en-US" sz="2800" dirty="0">
                <a:latin typeface="Tahoma" panose="020B0604030504040204" pitchFamily="34" charset="0"/>
                <a:ea typeface="Tahoma" panose="020B0604030504040204" pitchFamily="34" charset="0"/>
                <a:cs typeface="Tahoma" panose="020B0604030504040204" pitchFamily="34" charset="0"/>
              </a:rPr>
              <a:t> </a:t>
            </a:r>
            <a:endParaRPr lang="id-ID"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000" dirty="0">
                <a:latin typeface="Tahoma" panose="020B0604030504040204" pitchFamily="34" charset="0"/>
                <a:ea typeface="Tahoma" panose="020B0604030504040204" pitchFamily="34" charset="0"/>
                <a:cs typeface="Tahoma" panose="020B0604030504040204" pitchFamily="34" charset="0"/>
              </a:rPr>
              <a:t>Kasasi (lanjutan)</a:t>
            </a:r>
          </a:p>
        </p:txBody>
      </p:sp>
      <p:sp>
        <p:nvSpPr>
          <p:cNvPr id="3" name="Content Placeholder 2"/>
          <p:cNvSpPr>
            <a:spLocks noGrp="1"/>
          </p:cNvSpPr>
          <p:nvPr>
            <p:ph idx="1"/>
          </p:nvPr>
        </p:nvSpPr>
        <p:spPr>
          <a:xfrm>
            <a:off x="1069848" y="2348880"/>
            <a:ext cx="10058400" cy="3107792"/>
          </a:xfrm>
        </p:spPr>
        <p:txBody>
          <a:bodyPr>
            <a:normAutofit/>
          </a:bodyPr>
          <a:lstStyle/>
          <a:p>
            <a:pPr algn="just"/>
            <a:r>
              <a:rPr lang="id-ID" sz="2400" dirty="0">
                <a:latin typeface="Tahoma" panose="020B0604030504040204" pitchFamily="34" charset="0"/>
                <a:ea typeface="Tahoma" panose="020B0604030504040204" pitchFamily="34" charset="0"/>
                <a:cs typeface="Tahoma" panose="020B0604030504040204" pitchFamily="34" charset="0"/>
              </a:rPr>
              <a:t>Pihak lawan berhak mengajukan surat jawaban (Kontra Memori Kasasi) terhadap Memori Kasasi kepada Panitera PN yang memutus perkara pada tingkat pertama </a:t>
            </a:r>
          </a:p>
          <a:p>
            <a:pPr algn="just"/>
            <a:r>
              <a:rPr lang="id-ID" sz="2400" dirty="0">
                <a:latin typeface="Tahoma" panose="020B0604030504040204" pitchFamily="34" charset="0"/>
                <a:ea typeface="Tahoma" panose="020B0604030504040204" pitchFamily="34" charset="0"/>
                <a:cs typeface="Tahoma" panose="020B0604030504040204" pitchFamily="34" charset="0"/>
              </a:rPr>
              <a:t>Tenggang waktu penyampaian Kontra Memori Kasasi 14 hari sejak tanggal salinan Memori Kasasi diterima (Ps. 47 ayat (3) UU MA)</a:t>
            </a:r>
          </a:p>
          <a:p>
            <a:pPr algn="just"/>
            <a:r>
              <a:rPr lang="id-ID" sz="2400" dirty="0">
                <a:latin typeface="Tahoma" panose="020B0604030504040204" pitchFamily="34" charset="0"/>
                <a:ea typeface="Tahoma" panose="020B0604030504040204" pitchFamily="34" charset="0"/>
                <a:cs typeface="Tahoma" panose="020B0604030504040204" pitchFamily="34" charset="0"/>
              </a:rPr>
              <a:t>Pelanggaran terhadap tenggang waktu mengakibatkan pengajuan Kontra Memori Kasasi tidak sah/tidak memenuhi syarat formal (NO)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000" dirty="0">
                <a:latin typeface="Tahoma" panose="020B0604030504040204" pitchFamily="34" charset="0"/>
                <a:ea typeface="Tahoma" panose="020B0604030504040204" pitchFamily="34" charset="0"/>
                <a:cs typeface="Tahoma" panose="020B0604030504040204" pitchFamily="34" charset="0"/>
              </a:rPr>
              <a:t>Alasan Permohonan Kasasi (Ps. 30 ayat (1) UU MA)</a:t>
            </a:r>
          </a:p>
        </p:txBody>
      </p:sp>
      <p:sp>
        <p:nvSpPr>
          <p:cNvPr id="3" name="Content Placeholder 2"/>
          <p:cNvSpPr>
            <a:spLocks noGrp="1"/>
          </p:cNvSpPr>
          <p:nvPr>
            <p:ph idx="1"/>
          </p:nvPr>
        </p:nvSpPr>
        <p:spPr>
          <a:xfrm>
            <a:off x="1071366" y="2520329"/>
            <a:ext cx="10058400" cy="2243696"/>
          </a:xfrm>
        </p:spPr>
        <p:txBody>
          <a:bodyPr>
            <a:normAutofit/>
          </a:bodyPr>
          <a:lstStyle/>
          <a:p>
            <a:pPr marL="457200" indent="-457200" algn="just">
              <a:buFont typeface="+mj-lt"/>
              <a:buAutoNum type="alphaLcPeriod"/>
            </a:pPr>
            <a:r>
              <a:rPr lang="id-ID" sz="2400" dirty="0">
                <a:latin typeface="Tahoma" panose="020B0604030504040204" pitchFamily="34" charset="0"/>
                <a:ea typeface="Tahoma" panose="020B0604030504040204" pitchFamily="34" charset="0"/>
                <a:cs typeface="Tahoma" panose="020B0604030504040204" pitchFamily="34" charset="0"/>
              </a:rPr>
              <a:t>Tidak berwenang mengadili atau melampaui batas wewenang</a:t>
            </a:r>
          </a:p>
          <a:p>
            <a:pPr marL="457200" indent="-457200" algn="just">
              <a:buFont typeface="+mj-lt"/>
              <a:buAutoNum type="alphaLcPeriod"/>
            </a:pPr>
            <a:r>
              <a:rPr lang="id-ID" sz="2400" dirty="0">
                <a:latin typeface="Tahoma" panose="020B0604030504040204" pitchFamily="34" charset="0"/>
                <a:ea typeface="Tahoma" panose="020B0604030504040204" pitchFamily="34" charset="0"/>
                <a:cs typeface="Tahoma" panose="020B0604030504040204" pitchFamily="34" charset="0"/>
              </a:rPr>
              <a:t>Salah menerapkan atau melanggar hukum yang berlaku</a:t>
            </a:r>
          </a:p>
          <a:p>
            <a:pPr marL="457200" indent="-457200" algn="just">
              <a:buFont typeface="+mj-lt"/>
              <a:buAutoNum type="alphaLcPeriod"/>
            </a:pPr>
            <a:r>
              <a:rPr lang="id-ID" sz="2400" dirty="0">
                <a:latin typeface="Tahoma" panose="020B0604030504040204" pitchFamily="34" charset="0"/>
                <a:ea typeface="Tahoma" panose="020B0604030504040204" pitchFamily="34" charset="0"/>
                <a:cs typeface="Tahoma" panose="020B0604030504040204" pitchFamily="34" charset="0"/>
              </a:rPr>
              <a:t>Lalai memenuhi syarat-syarat yang diwajibkan oleh peraturan perundang-undangan yang mengancam kelalaian itu dengan batalnya putusan yang bersangkutan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000" dirty="0">
                <a:latin typeface="Tahoma" panose="020B0604030504040204" pitchFamily="34" charset="0"/>
                <a:ea typeface="Tahoma" panose="020B0604030504040204" pitchFamily="34" charset="0"/>
                <a:cs typeface="Tahoma" panose="020B0604030504040204" pitchFamily="34" charset="0"/>
              </a:rPr>
              <a:t>A. Alasan Kasasi Tidak berwenang</a:t>
            </a:r>
          </a:p>
        </p:txBody>
      </p:sp>
      <p:sp>
        <p:nvSpPr>
          <p:cNvPr id="3" name="Content Placeholder 2"/>
          <p:cNvSpPr>
            <a:spLocks noGrp="1"/>
          </p:cNvSpPr>
          <p:nvPr>
            <p:ph idx="1"/>
          </p:nvPr>
        </p:nvSpPr>
        <p:spPr/>
        <p:txBody>
          <a:bodyPr>
            <a:normAutofit/>
          </a:bodyPr>
          <a:lstStyle/>
          <a:p>
            <a:pPr algn="just"/>
            <a:r>
              <a:rPr lang="id-ID" sz="2400" dirty="0">
                <a:latin typeface="Tahoma" panose="020B0604030504040204" pitchFamily="34" charset="0"/>
                <a:ea typeface="Tahoma" panose="020B0604030504040204" pitchFamily="34" charset="0"/>
                <a:cs typeface="Tahoma" panose="020B0604030504040204" pitchFamily="34" charset="0"/>
              </a:rPr>
              <a:t>Pelanggaran kompetensi mengadili</a:t>
            </a:r>
          </a:p>
          <a:p>
            <a:pPr algn="just"/>
            <a:r>
              <a:rPr lang="id-ID" sz="2400" dirty="0">
                <a:latin typeface="Tahoma" panose="020B0604030504040204" pitchFamily="34" charset="0"/>
                <a:ea typeface="Tahoma" panose="020B0604030504040204" pitchFamily="34" charset="0"/>
                <a:cs typeface="Tahoma" panose="020B0604030504040204" pitchFamily="34" charset="0"/>
              </a:rPr>
              <a:t>Putusan melampaui permintaan (ultra petita)</a:t>
            </a:r>
          </a:p>
          <a:p>
            <a:pPr algn="just"/>
            <a:r>
              <a:rPr lang="id-ID" sz="2400" dirty="0">
                <a:latin typeface="Tahoma" panose="020B0604030504040204" pitchFamily="34" charset="0"/>
                <a:ea typeface="Tahoma" panose="020B0604030504040204" pitchFamily="34" charset="0"/>
                <a:cs typeface="Tahoma" panose="020B0604030504040204" pitchFamily="34" charset="0"/>
              </a:rPr>
              <a:t>Putusan melampaui batas wewenang instansi lain</a:t>
            </a:r>
          </a:p>
          <a:p>
            <a:pPr lvl="1" algn="just">
              <a:buFont typeface="Arial" pitchFamily="34" charset="0"/>
              <a:buChar char="•"/>
            </a:pPr>
            <a:r>
              <a:rPr lang="id-ID" sz="2400" dirty="0">
                <a:latin typeface="Tahoma" panose="020B0604030504040204" pitchFamily="34" charset="0"/>
                <a:ea typeface="Tahoma" panose="020B0604030504040204" pitchFamily="34" charset="0"/>
                <a:cs typeface="Tahoma" panose="020B0604030504040204" pitchFamily="34" charset="0"/>
              </a:rPr>
              <a:t>Membatalkan surat hak milik yang dikeluarkan instansi lain</a:t>
            </a:r>
          </a:p>
          <a:p>
            <a:pPr lvl="1" algn="just">
              <a:buFont typeface="Arial" pitchFamily="34" charset="0"/>
              <a:buChar char="•"/>
            </a:pPr>
            <a:r>
              <a:rPr lang="id-ID" sz="2400" dirty="0">
                <a:latin typeface="Tahoma" panose="020B0604030504040204" pitchFamily="34" charset="0"/>
                <a:ea typeface="Tahoma" panose="020B0604030504040204" pitchFamily="34" charset="0"/>
                <a:cs typeface="Tahoma" panose="020B0604030504040204" pitchFamily="34" charset="0"/>
              </a:rPr>
              <a:t>Menentukan untung rugi perseroan (kewenangan RUPS)</a:t>
            </a:r>
          </a:p>
          <a:p>
            <a:pPr marL="274320" lvl="1" indent="0" algn="just">
              <a:buNone/>
            </a:pPr>
            <a:endParaRPr lang="id-ID" sz="2400" dirty="0">
              <a:latin typeface="Tahoma" panose="020B0604030504040204" pitchFamily="34" charset="0"/>
              <a:ea typeface="Tahoma" panose="020B0604030504040204" pitchFamily="34" charset="0"/>
              <a:cs typeface="Tahoma" panose="020B0604030504040204" pitchFamily="34" charset="0"/>
            </a:endParaRPr>
          </a:p>
          <a:p>
            <a:pPr lvl="1" algn="just">
              <a:buFont typeface="Arial" pitchFamily="34" charset="0"/>
              <a:buChar char="•"/>
            </a:pPr>
            <a:endParaRPr lang="id-ID" sz="24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000" dirty="0">
                <a:latin typeface="Tahoma" panose="020B0604030504040204" pitchFamily="34" charset="0"/>
                <a:ea typeface="Tahoma" panose="020B0604030504040204" pitchFamily="34" charset="0"/>
                <a:cs typeface="Tahoma" panose="020B0604030504040204" pitchFamily="34" charset="0"/>
              </a:rPr>
              <a:t>B. Alasan Kasasi Salah Menerapkan Hukum </a:t>
            </a:r>
          </a:p>
        </p:txBody>
      </p:sp>
      <p:sp>
        <p:nvSpPr>
          <p:cNvPr id="3" name="Content Placeholder 2"/>
          <p:cNvSpPr>
            <a:spLocks noGrp="1"/>
          </p:cNvSpPr>
          <p:nvPr>
            <p:ph idx="1"/>
          </p:nvPr>
        </p:nvSpPr>
        <p:spPr/>
        <p:txBody>
          <a:bodyPr>
            <a:normAutofit/>
          </a:bodyPr>
          <a:lstStyle/>
          <a:p>
            <a:pPr algn="just"/>
            <a:r>
              <a:rPr lang="id-ID" sz="2400" dirty="0">
                <a:latin typeface="Tahoma" panose="020B0604030504040204" pitchFamily="34" charset="0"/>
                <a:ea typeface="Tahoma" panose="020B0604030504040204" pitchFamily="34" charset="0"/>
                <a:cs typeface="Tahoma" panose="020B0604030504040204" pitchFamily="34" charset="0"/>
              </a:rPr>
              <a:t>Salah menerapkan tenggang waktu upaya hukum</a:t>
            </a:r>
          </a:p>
          <a:p>
            <a:pPr algn="just"/>
            <a:r>
              <a:rPr lang="id-ID" sz="2400" dirty="0">
                <a:latin typeface="Tahoma" panose="020B0604030504040204" pitchFamily="34" charset="0"/>
                <a:ea typeface="Tahoma" panose="020B0604030504040204" pitchFamily="34" charset="0"/>
                <a:cs typeface="Tahoma" panose="020B0604030504040204" pitchFamily="34" charset="0"/>
              </a:rPr>
              <a:t>Putusan melanggar ketentuan undang-undang</a:t>
            </a:r>
          </a:p>
          <a:p>
            <a:pPr algn="just"/>
            <a:r>
              <a:rPr lang="id-ID" sz="2400" dirty="0">
                <a:latin typeface="Tahoma" panose="020B0604030504040204" pitchFamily="34" charset="0"/>
                <a:ea typeface="Tahoma" panose="020B0604030504040204" pitchFamily="34" charset="0"/>
                <a:cs typeface="Tahoma" panose="020B0604030504040204" pitchFamily="34" charset="0"/>
              </a:rPr>
              <a:t>Putusan saling pertentangan/kontradiktif</a:t>
            </a:r>
          </a:p>
          <a:p>
            <a:pPr algn="just"/>
            <a:r>
              <a:rPr lang="id-ID" sz="2400" dirty="0">
                <a:latin typeface="Tahoma" panose="020B0604030504040204" pitchFamily="34" charset="0"/>
                <a:ea typeface="Tahoma" panose="020B0604030504040204" pitchFamily="34" charset="0"/>
                <a:cs typeface="Tahoma" panose="020B0604030504040204" pitchFamily="34" charset="0"/>
              </a:rPr>
              <a:t>Salah menerapkan hukum pembuktian</a:t>
            </a:r>
          </a:p>
          <a:p>
            <a:pPr algn="just"/>
            <a:r>
              <a:rPr lang="id-ID" sz="2400" dirty="0">
                <a:latin typeface="Tahoma" panose="020B0604030504040204" pitchFamily="34" charset="0"/>
                <a:ea typeface="Tahoma" panose="020B0604030504040204" pitchFamily="34" charset="0"/>
                <a:cs typeface="Tahoma" panose="020B0604030504040204" pitchFamily="34" charset="0"/>
              </a:rPr>
              <a:t>Salah menerapkan hukum kadaluarsa</a:t>
            </a:r>
          </a:p>
          <a:p>
            <a:pPr algn="just"/>
            <a:r>
              <a:rPr lang="id-ID" sz="2400" dirty="0">
                <a:latin typeface="Tahoma" panose="020B0604030504040204" pitchFamily="34" charset="0"/>
                <a:ea typeface="Tahoma" panose="020B0604030504040204" pitchFamily="34" charset="0"/>
                <a:cs typeface="Tahoma" panose="020B0604030504040204" pitchFamily="34" charset="0"/>
              </a:rPr>
              <a:t>Pertimbangan putusan tidak saksama/tidak cukup (onvoldoende gemotiveerd)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416" y="191446"/>
            <a:ext cx="10058400" cy="1609344"/>
          </a:xfrm>
        </p:spPr>
        <p:txBody>
          <a:bodyPr>
            <a:normAutofit/>
          </a:bodyPr>
          <a:lstStyle/>
          <a:p>
            <a:r>
              <a:rPr lang="id-ID" sz="2800" dirty="0">
                <a:latin typeface="Tahoma" panose="020B0604030504040204" pitchFamily="34" charset="0"/>
                <a:ea typeface="Tahoma" panose="020B0604030504040204" pitchFamily="34" charset="0"/>
                <a:cs typeface="Tahoma" panose="020B0604030504040204" pitchFamily="34" charset="0"/>
              </a:rPr>
              <a:t>C. Lalai Memenuhi Syarat Yang Diwajibkan Peraturan  </a:t>
            </a:r>
            <a:br>
              <a:rPr lang="id-ID" sz="2800" dirty="0">
                <a:latin typeface="Tahoma" panose="020B0604030504040204" pitchFamily="34" charset="0"/>
                <a:ea typeface="Tahoma" panose="020B0604030504040204" pitchFamily="34" charset="0"/>
                <a:cs typeface="Tahoma" panose="020B0604030504040204" pitchFamily="34" charset="0"/>
              </a:rPr>
            </a:br>
            <a:r>
              <a:rPr lang="id-ID" sz="2800" dirty="0">
                <a:latin typeface="Tahoma" panose="020B0604030504040204" pitchFamily="34" charset="0"/>
                <a:ea typeface="Tahoma" panose="020B0604030504040204" pitchFamily="34" charset="0"/>
                <a:cs typeface="Tahoma" panose="020B0604030504040204" pitchFamily="34" charset="0"/>
              </a:rPr>
              <a:t>Perundang-undangan </a:t>
            </a:r>
          </a:p>
        </p:txBody>
      </p:sp>
      <p:sp>
        <p:nvSpPr>
          <p:cNvPr id="3" name="Content Placeholder 2"/>
          <p:cNvSpPr>
            <a:spLocks noGrp="1"/>
          </p:cNvSpPr>
          <p:nvPr>
            <p:ph idx="1"/>
          </p:nvPr>
        </p:nvSpPr>
        <p:spPr>
          <a:xfrm>
            <a:off x="1055440" y="1916832"/>
            <a:ext cx="10288832" cy="3945050"/>
          </a:xfrm>
        </p:spPr>
        <p:txBody>
          <a:bodyPr>
            <a:normAutofit/>
          </a:bodyPr>
          <a:lstStyle/>
          <a:p>
            <a:pPr algn="just"/>
            <a:r>
              <a:rPr lang="id-ID" sz="2400" dirty="0">
                <a:latin typeface="Tahoma" panose="020B0604030504040204" pitchFamily="34" charset="0"/>
                <a:ea typeface="Tahoma" panose="020B0604030504040204" pitchFamily="34" charset="0"/>
                <a:cs typeface="Tahoma" panose="020B0604030504040204" pitchFamily="34" charset="0"/>
              </a:rPr>
              <a:t>Lalai memenuhi syarat legal Persona Standi in Judicio (legal standing)</a:t>
            </a:r>
          </a:p>
          <a:p>
            <a:pPr algn="just"/>
            <a:r>
              <a:rPr lang="id-ID" sz="2400" dirty="0">
                <a:latin typeface="Tahoma" panose="020B0604030504040204" pitchFamily="34" charset="0"/>
                <a:ea typeface="Tahoma" panose="020B0604030504040204" pitchFamily="34" charset="0"/>
                <a:cs typeface="Tahoma" panose="020B0604030504040204" pitchFamily="34" charset="0"/>
              </a:rPr>
              <a:t>Lalai memenuhi syarat bantahan pihak ketiga (Derden Verzet) terhadap putusan yang berkekuatan hukum tetap</a:t>
            </a:r>
          </a:p>
          <a:p>
            <a:pPr algn="just"/>
            <a:r>
              <a:rPr lang="id-ID" sz="2400" dirty="0">
                <a:latin typeface="Tahoma" panose="020B0604030504040204" pitchFamily="34" charset="0"/>
                <a:ea typeface="Tahoma" panose="020B0604030504040204" pitchFamily="34" charset="0"/>
                <a:cs typeface="Tahoma" panose="020B0604030504040204" pitchFamily="34" charset="0"/>
              </a:rPr>
              <a:t>Lalai memenuhi syarat yang digariskan pasal 25 ayat (1) UU No. 4/2004 tentang Kekuasaan Kehakiman → putusan memuat pasal-pasal tertentu dari peraturan perundang-undangan yg bersangkutan atau sumber hukum tidak tertulis yang dijadikan dasar mengadili</a:t>
            </a:r>
          </a:p>
          <a:p>
            <a:pPr algn="just"/>
            <a:r>
              <a:rPr lang="id-ID" sz="2400" dirty="0">
                <a:latin typeface="Tahoma" panose="020B0604030504040204" pitchFamily="34" charset="0"/>
                <a:ea typeface="Tahoma" panose="020B0604030504040204" pitchFamily="34" charset="0"/>
                <a:cs typeface="Tahoma" panose="020B0604030504040204" pitchFamily="34" charset="0"/>
              </a:rPr>
              <a:t>Lalai memenuhi syarat pasal 178 ayat (2) HIR → hakim wajib mengadili semua bagian gugatan </a:t>
            </a:r>
          </a:p>
          <a:p>
            <a:pPr algn="just"/>
            <a:endParaRPr lang="id-ID" sz="24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000" dirty="0">
                <a:latin typeface="Tahoma" panose="020B0604030504040204" pitchFamily="34" charset="0"/>
                <a:ea typeface="Tahoma" panose="020B0604030504040204" pitchFamily="34" charset="0"/>
                <a:cs typeface="Tahoma" panose="020B0604030504040204" pitchFamily="34" charset="0"/>
              </a:rPr>
              <a:t>(lanjutan)</a:t>
            </a:r>
          </a:p>
        </p:txBody>
      </p:sp>
      <p:sp>
        <p:nvSpPr>
          <p:cNvPr id="3" name="Content Placeholder 2"/>
          <p:cNvSpPr>
            <a:spLocks noGrp="1"/>
          </p:cNvSpPr>
          <p:nvPr>
            <p:ph idx="1"/>
          </p:nvPr>
        </p:nvSpPr>
        <p:spPr/>
        <p:txBody>
          <a:bodyPr>
            <a:normAutofit/>
          </a:bodyPr>
          <a:lstStyle/>
          <a:p>
            <a:pPr algn="just"/>
            <a:r>
              <a:rPr lang="id-ID" sz="2800" dirty="0">
                <a:latin typeface="Tahoma" panose="020B0604030504040204" pitchFamily="34" charset="0"/>
                <a:ea typeface="Tahoma" panose="020B0604030504040204" pitchFamily="34" charset="0"/>
                <a:cs typeface="Tahoma" panose="020B0604030504040204" pitchFamily="34" charset="0"/>
              </a:rPr>
              <a:t>Putusan judex facti tidak mencantumkan biaya perkara</a:t>
            </a:r>
          </a:p>
          <a:p>
            <a:pPr algn="just"/>
            <a:r>
              <a:rPr lang="id-ID" sz="2800" dirty="0">
                <a:latin typeface="Tahoma" panose="020B0604030504040204" pitchFamily="34" charset="0"/>
                <a:ea typeface="Tahoma" panose="020B0604030504040204" pitchFamily="34" charset="0"/>
                <a:cs typeface="Tahoma" panose="020B0604030504040204" pitchFamily="34" charset="0"/>
              </a:rPr>
              <a:t>Putusan judex facti tidak memenuhi syarat ketentuan, antara lain ps. 20 UU No. 4/2004 → putusan sah dan mempunyai kekuatan hukum apabila diucapkan dalam sidang terbuka untuk umum</a:t>
            </a:r>
          </a:p>
          <a:p>
            <a:pPr algn="just"/>
            <a:r>
              <a:rPr lang="id-ID" sz="2800" dirty="0">
                <a:latin typeface="Tahoma" panose="020B0604030504040204" pitchFamily="34" charset="0"/>
                <a:ea typeface="Tahoma" panose="020B0604030504040204" pitchFamily="34" charset="0"/>
                <a:cs typeface="Tahoma" panose="020B0604030504040204" pitchFamily="34" charset="0"/>
              </a:rPr>
              <a:t>Putusan tidak memenuhi syarat pasal 184 HIR/195 Rbg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400" dirty="0">
                <a:latin typeface="Tahoma" panose="020B0604030504040204" pitchFamily="34" charset="0"/>
                <a:ea typeface="Tahoma" panose="020B0604030504040204" pitchFamily="34" charset="0"/>
                <a:cs typeface="Tahoma" panose="020B0604030504040204" pitchFamily="34" charset="0"/>
              </a:rPr>
              <a:t>Alasan Kasasi yang Tidak Tunduk Pada Pemeriksaan Kasasi</a:t>
            </a:r>
          </a:p>
        </p:txBody>
      </p:sp>
      <p:sp>
        <p:nvSpPr>
          <p:cNvPr id="3" name="Content Placeholder 2"/>
          <p:cNvSpPr>
            <a:spLocks noGrp="1"/>
          </p:cNvSpPr>
          <p:nvPr>
            <p:ph idx="1"/>
          </p:nvPr>
        </p:nvSpPr>
        <p:spPr/>
        <p:txBody>
          <a:bodyPr>
            <a:normAutofit/>
          </a:bodyPr>
          <a:lstStyle/>
          <a:p>
            <a:pPr algn="just"/>
            <a:r>
              <a:rPr lang="id-ID" sz="2800" dirty="0">
                <a:latin typeface="Tahoma" panose="020B0604030504040204" pitchFamily="34" charset="0"/>
                <a:ea typeface="Tahoma" panose="020B0604030504040204" pitchFamily="34" charset="0"/>
                <a:cs typeface="Tahoma" panose="020B0604030504040204" pitchFamily="34" charset="0"/>
              </a:rPr>
              <a:t>Alasan yang berisi keberatan tentang penilaian hasil pembuktian</a:t>
            </a:r>
          </a:p>
          <a:p>
            <a:pPr algn="just"/>
            <a:r>
              <a:rPr lang="id-ID" sz="2800" dirty="0">
                <a:latin typeface="Tahoma" panose="020B0604030504040204" pitchFamily="34" charset="0"/>
                <a:ea typeface="Tahoma" panose="020B0604030504040204" pitchFamily="34" charset="0"/>
                <a:cs typeface="Tahoma" panose="020B0604030504040204" pitchFamily="34" charset="0"/>
              </a:rPr>
              <a:t>Keberatan atas perubahan berita acara</a:t>
            </a:r>
          </a:p>
          <a:p>
            <a:pPr algn="just"/>
            <a:r>
              <a:rPr lang="id-ID" sz="2800" dirty="0">
                <a:latin typeface="Tahoma" panose="020B0604030504040204" pitchFamily="34" charset="0"/>
                <a:ea typeface="Tahoma" panose="020B0604030504040204" pitchFamily="34" charset="0"/>
                <a:cs typeface="Tahoma" panose="020B0604030504040204" pitchFamily="34" charset="0"/>
              </a:rPr>
              <a:t>Alasan kasasi yang tidak ditujukan terhadap putusan dan perkara pokok</a:t>
            </a:r>
          </a:p>
          <a:p>
            <a:pPr algn="just"/>
            <a:r>
              <a:rPr lang="id-ID" sz="2800" dirty="0">
                <a:latin typeface="Tahoma" panose="020B0604030504040204" pitchFamily="34" charset="0"/>
                <a:ea typeface="Tahoma" panose="020B0604030504040204" pitchFamily="34" charset="0"/>
                <a:cs typeface="Tahoma" panose="020B0604030504040204" pitchFamily="34" charset="0"/>
              </a:rPr>
              <a:t>Keberatan kasasi berupa berupa bukti baru (Novum)</a:t>
            </a:r>
          </a:p>
          <a:p>
            <a:pPr algn="just"/>
            <a:r>
              <a:rPr lang="id-ID" sz="2800" dirty="0">
                <a:latin typeface="Tahoma" panose="020B0604030504040204" pitchFamily="34" charset="0"/>
                <a:ea typeface="Tahoma" panose="020B0604030504040204" pitchFamily="34" charset="0"/>
                <a:cs typeface="Tahoma" panose="020B0604030504040204" pitchFamily="34" charset="0"/>
              </a:rPr>
              <a:t>Mengulang fakta yang telah dikemukakan pada tingkat pertama dan tingkat banding</a:t>
            </a:r>
          </a:p>
          <a:p>
            <a:pPr algn="just"/>
            <a:endParaRPr lang="id-ID" sz="2800" dirty="0">
              <a:latin typeface="Tahoma" panose="020B0604030504040204" pitchFamily="34" charset="0"/>
              <a:ea typeface="Tahoma" panose="020B0604030504040204" pitchFamily="34" charset="0"/>
              <a:cs typeface="Tahoma" panose="020B0604030504040204" pitchFamily="34" charset="0"/>
            </a:endParaRPr>
          </a:p>
          <a:p>
            <a:pPr algn="just"/>
            <a:endParaRPr lang="id-ID"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000" dirty="0">
                <a:latin typeface="Tahoma" panose="020B0604030504040204" pitchFamily="34" charset="0"/>
                <a:ea typeface="Tahoma" panose="020B0604030504040204" pitchFamily="34" charset="0"/>
                <a:cs typeface="Tahoma" panose="020B0604030504040204" pitchFamily="34" charset="0"/>
              </a:rPr>
              <a:t>(lanjutan)</a:t>
            </a:r>
          </a:p>
        </p:txBody>
      </p:sp>
      <p:sp>
        <p:nvSpPr>
          <p:cNvPr id="3" name="Content Placeholder 2"/>
          <p:cNvSpPr>
            <a:spLocks noGrp="1"/>
          </p:cNvSpPr>
          <p:nvPr>
            <p:ph idx="1"/>
          </p:nvPr>
        </p:nvSpPr>
        <p:spPr/>
        <p:txBody>
          <a:bodyPr>
            <a:normAutofit/>
          </a:bodyPr>
          <a:lstStyle/>
          <a:p>
            <a:pPr algn="just"/>
            <a:r>
              <a:rPr lang="id-ID" sz="2800" dirty="0">
                <a:latin typeface="Tahoma" panose="020B0604030504040204" pitchFamily="34" charset="0"/>
                <a:ea typeface="Tahoma" panose="020B0604030504040204" pitchFamily="34" charset="0"/>
                <a:cs typeface="Tahoma" panose="020B0604030504040204" pitchFamily="34" charset="0"/>
              </a:rPr>
              <a:t>Alasan kasasi tidak berkaitan dengan pokok permasalahan (irelevan)</a:t>
            </a:r>
          </a:p>
          <a:p>
            <a:pPr algn="just"/>
            <a:r>
              <a:rPr lang="id-ID" sz="2800" dirty="0">
                <a:latin typeface="Tahoma" panose="020B0604030504040204" pitchFamily="34" charset="0"/>
                <a:ea typeface="Tahoma" panose="020B0604030504040204" pitchFamily="34" charset="0"/>
                <a:cs typeface="Tahoma" panose="020B0604030504040204" pitchFamily="34" charset="0"/>
              </a:rPr>
              <a:t>Keberatan kasasi yang ditujukan terhadap tindakan pengawasan yang dilakukan PT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000" dirty="0">
                <a:latin typeface="Tahoma" panose="020B0604030504040204" pitchFamily="34" charset="0"/>
                <a:ea typeface="Tahoma" panose="020B0604030504040204" pitchFamily="34" charset="0"/>
                <a:cs typeface="Tahoma" panose="020B0604030504040204" pitchFamily="34" charset="0"/>
              </a:rPr>
              <a:t>KASASI atas PENETAPAN</a:t>
            </a:r>
          </a:p>
        </p:txBody>
      </p:sp>
      <p:sp>
        <p:nvSpPr>
          <p:cNvPr id="3" name="Content Placeholder 2"/>
          <p:cNvSpPr>
            <a:spLocks noGrp="1"/>
          </p:cNvSpPr>
          <p:nvPr>
            <p:ph idx="1"/>
          </p:nvPr>
        </p:nvSpPr>
        <p:spPr>
          <a:xfrm>
            <a:off x="1069848" y="2492896"/>
            <a:ext cx="10225136" cy="1872208"/>
          </a:xfrm>
        </p:spPr>
        <p:txBody>
          <a:bodyPr>
            <a:normAutofit/>
          </a:bodyPr>
          <a:lstStyle/>
          <a:p>
            <a:pPr algn="just"/>
            <a:r>
              <a:rPr lang="id-ID" sz="2800" dirty="0">
                <a:latin typeface="Tahoma" panose="020B0604030504040204" pitchFamily="34" charset="0"/>
                <a:ea typeface="Tahoma" panose="020B0604030504040204" pitchFamily="34" charset="0"/>
                <a:cs typeface="Tahoma" panose="020B0604030504040204" pitchFamily="34" charset="0"/>
              </a:rPr>
              <a:t>Kasasi atas suatu Penetapan Ketua PN yang diajukan oleh “Pihak Lain yang Berkepentingan” dapat diterima selambat-lambatnya 14 (empat belas) hari sejak </a:t>
            </a:r>
            <a:r>
              <a:rPr lang="en-ID" sz="2800" dirty="0" err="1">
                <a:latin typeface="Tahoma" panose="020B0604030504040204" pitchFamily="34" charset="0"/>
                <a:ea typeface="Tahoma" panose="020B0604030504040204" pitchFamily="34" charset="0"/>
                <a:cs typeface="Tahoma" panose="020B0604030504040204" pitchFamily="34" charset="0"/>
              </a:rPr>
              <a:t>penetapan</a:t>
            </a:r>
            <a:r>
              <a:rPr lang="en-ID" sz="2800" dirty="0">
                <a:latin typeface="Tahoma" panose="020B0604030504040204" pitchFamily="34" charset="0"/>
                <a:ea typeface="Tahoma" panose="020B0604030504040204" pitchFamily="34" charset="0"/>
                <a:cs typeface="Tahoma" panose="020B0604030504040204" pitchFamily="34" charset="0"/>
              </a:rPr>
              <a:t> </a:t>
            </a:r>
            <a:r>
              <a:rPr lang="en-ID" sz="2800" dirty="0" err="1">
                <a:latin typeface="Tahoma" panose="020B0604030504040204" pitchFamily="34" charset="0"/>
                <a:ea typeface="Tahoma" panose="020B0604030504040204" pitchFamily="34" charset="0"/>
                <a:cs typeface="Tahoma" panose="020B0604030504040204" pitchFamily="34" charset="0"/>
              </a:rPr>
              <a:t>Pengadilan</a:t>
            </a:r>
            <a:r>
              <a:rPr lang="en-ID" sz="2800" dirty="0">
                <a:latin typeface="Tahoma" panose="020B0604030504040204" pitchFamily="34" charset="0"/>
                <a:ea typeface="Tahoma" panose="020B0604030504040204" pitchFamily="34" charset="0"/>
                <a:cs typeface="Tahoma" panose="020B0604030504040204" pitchFamily="34" charset="0"/>
              </a:rPr>
              <a:t> yang </a:t>
            </a:r>
            <a:r>
              <a:rPr lang="en-ID" sz="2800" dirty="0" err="1">
                <a:latin typeface="Tahoma" panose="020B0604030504040204" pitchFamily="34" charset="0"/>
                <a:ea typeface="Tahoma" panose="020B0604030504040204" pitchFamily="34" charset="0"/>
                <a:cs typeface="Tahoma" panose="020B0604030504040204" pitchFamily="34" charset="0"/>
              </a:rPr>
              <a:t>dimaksudkan</a:t>
            </a:r>
            <a:r>
              <a:rPr lang="en-ID" sz="2800" dirty="0">
                <a:latin typeface="Tahoma" panose="020B0604030504040204" pitchFamily="34" charset="0"/>
                <a:ea typeface="Tahoma" panose="020B0604030504040204" pitchFamily="34" charset="0"/>
                <a:cs typeface="Tahoma" panose="020B0604030504040204" pitchFamily="34" charset="0"/>
              </a:rPr>
              <a:t> </a:t>
            </a:r>
            <a:r>
              <a:rPr lang="en-ID" sz="2800" dirty="0" err="1">
                <a:latin typeface="Tahoma" panose="020B0604030504040204" pitchFamily="34" charset="0"/>
                <a:ea typeface="Tahoma" panose="020B0604030504040204" pitchFamily="34" charset="0"/>
                <a:cs typeface="Tahoma" panose="020B0604030504040204" pitchFamily="34" charset="0"/>
              </a:rPr>
              <a:t>diberitahukan</a:t>
            </a:r>
            <a:r>
              <a:rPr lang="en-ID" sz="2800" dirty="0">
                <a:latin typeface="Tahoma" panose="020B0604030504040204" pitchFamily="34" charset="0"/>
                <a:ea typeface="Tahoma" panose="020B0604030504040204" pitchFamily="34" charset="0"/>
                <a:cs typeface="Tahoma" panose="020B0604030504040204" pitchFamily="34" charset="0"/>
              </a:rPr>
              <a:t> </a:t>
            </a:r>
            <a:r>
              <a:rPr lang="en-ID" sz="2800" dirty="0" err="1">
                <a:latin typeface="Tahoma" panose="020B0604030504040204" pitchFamily="34" charset="0"/>
                <a:ea typeface="Tahoma" panose="020B0604030504040204" pitchFamily="34" charset="0"/>
                <a:cs typeface="Tahoma" panose="020B0604030504040204" pitchFamily="34" charset="0"/>
              </a:rPr>
              <a:t>kepada</a:t>
            </a:r>
            <a:r>
              <a:rPr lang="en-ID" sz="2800" dirty="0">
                <a:latin typeface="Tahoma" panose="020B0604030504040204" pitchFamily="34" charset="0"/>
                <a:ea typeface="Tahoma" panose="020B0604030504040204" pitchFamily="34" charset="0"/>
                <a:cs typeface="Tahoma" panose="020B0604030504040204" pitchFamily="34" charset="0"/>
              </a:rPr>
              <a:t> </a:t>
            </a:r>
            <a:r>
              <a:rPr lang="en-ID" sz="2800" dirty="0" err="1">
                <a:latin typeface="Tahoma" panose="020B0604030504040204" pitchFamily="34" charset="0"/>
                <a:ea typeface="Tahoma" panose="020B0604030504040204" pitchFamily="34" charset="0"/>
                <a:cs typeface="Tahoma" panose="020B0604030504040204" pitchFamily="34" charset="0"/>
              </a:rPr>
              <a:t>pemohon</a:t>
            </a:r>
            <a:r>
              <a:rPr lang="id-ID" sz="2800" dirty="0">
                <a:latin typeface="Tahoma" panose="020B0604030504040204" pitchFamily="34" charset="0"/>
                <a:ea typeface="Tahoma" panose="020B0604030504040204" pitchFamily="34" charset="0"/>
                <a:cs typeface="Tahoma" panose="020B0604030504040204" pitchFamily="34" charset="0"/>
              </a:rPr>
              <a:t>.</a:t>
            </a:r>
          </a:p>
        </p:txBody>
      </p:sp>
    </p:spTree>
    <p:extLst>
      <p:ext uri="{BB962C8B-B14F-4D97-AF65-F5344CB8AC3E}">
        <p14:creationId xmlns:p14="http://schemas.microsoft.com/office/powerpoint/2010/main" val="40813746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95600" y="1600200"/>
            <a:ext cx="7772400" cy="990600"/>
          </a:xfrm>
        </p:spPr>
        <p:txBody>
          <a:bodyPr>
            <a:noAutofit/>
          </a:bodyPr>
          <a:lstStyle/>
          <a:p>
            <a:r>
              <a:rPr lang="id-ID" sz="5400" dirty="0">
                <a:latin typeface="Tahoma" panose="020B0604030504040204" pitchFamily="34" charset="0"/>
                <a:ea typeface="Tahoma" panose="020B0604030504040204" pitchFamily="34" charset="0"/>
                <a:cs typeface="Tahoma" panose="020B0604030504040204" pitchFamily="34" charset="0"/>
              </a:rPr>
              <a:t>KEBERATAN </a:t>
            </a:r>
            <a:r>
              <a:rPr lang="id-ID" sz="1800" dirty="0">
                <a:latin typeface="Tahoma" panose="020B0604030504040204" pitchFamily="34" charset="0"/>
                <a:ea typeface="Tahoma" panose="020B0604030504040204" pitchFamily="34" charset="0"/>
                <a:cs typeface="Tahoma" panose="020B0604030504040204" pitchFamily="34" charset="0"/>
              </a:rPr>
              <a:t>(GUGATAN SEDERHANA)</a:t>
            </a:r>
            <a:endParaRPr lang="en-US" sz="1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799144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Tahoma" panose="020B0604030504040204" pitchFamily="34" charset="0"/>
                <a:ea typeface="Tahoma" panose="020B0604030504040204" pitchFamily="34" charset="0"/>
                <a:cs typeface="Tahoma" panose="020B0604030504040204" pitchFamily="34" charset="0"/>
              </a:rPr>
              <a:t>KeberATAN</a:t>
            </a:r>
            <a:endParaRPr lang="en-US"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normAutofit/>
          </a:bodyPr>
          <a:lstStyle/>
          <a:p>
            <a:pPr marL="357188" indent="-357188" algn="just" fontAlgn="base"/>
            <a:r>
              <a:rPr lang="en-US" dirty="0">
                <a:latin typeface="Tahoma" panose="020B0604030504040204" pitchFamily="34" charset="0"/>
                <a:ea typeface="Tahoma" panose="020B0604030504040204" pitchFamily="34" charset="0"/>
                <a:cs typeface="Tahoma" panose="020B0604030504040204" pitchFamily="34" charset="0"/>
              </a:rPr>
              <a:t>Dasar Hukum: </a:t>
            </a:r>
            <a:r>
              <a:rPr lang="en-US" dirty="0" err="1">
                <a:latin typeface="Tahoma" panose="020B0604030504040204" pitchFamily="34" charset="0"/>
                <a:ea typeface="Tahoma" panose="020B0604030504040204" pitchFamily="34" charset="0"/>
                <a:cs typeface="Tahoma" panose="020B0604030504040204" pitchFamily="34" charset="0"/>
              </a:rPr>
              <a:t>Pasal</a:t>
            </a:r>
            <a:r>
              <a:rPr lang="en-US" dirty="0">
                <a:latin typeface="Tahoma" panose="020B0604030504040204" pitchFamily="34" charset="0"/>
                <a:ea typeface="Tahoma" panose="020B0604030504040204" pitchFamily="34" charset="0"/>
                <a:cs typeface="Tahoma" panose="020B0604030504040204" pitchFamily="34" charset="0"/>
              </a:rPr>
              <a:t> </a:t>
            </a:r>
            <a:r>
              <a:rPr lang="en-ID" dirty="0">
                <a:latin typeface="Tahoma" panose="020B0604030504040204" pitchFamily="34" charset="0"/>
                <a:ea typeface="Tahoma" panose="020B0604030504040204" pitchFamily="34" charset="0"/>
                <a:cs typeface="Tahoma" panose="020B0604030504040204" pitchFamily="34" charset="0"/>
              </a:rPr>
              <a:t>21 s/d </a:t>
            </a:r>
            <a:r>
              <a:rPr lang="en-ID" dirty="0" err="1">
                <a:latin typeface="Tahoma" panose="020B0604030504040204" pitchFamily="34" charset="0"/>
                <a:ea typeface="Tahoma" panose="020B0604030504040204" pitchFamily="34" charset="0"/>
                <a:cs typeface="Tahoma" panose="020B0604030504040204" pitchFamily="34" charset="0"/>
              </a:rPr>
              <a:t>Pasal</a:t>
            </a:r>
            <a:r>
              <a:rPr lang="en-ID" dirty="0">
                <a:latin typeface="Tahoma" panose="020B0604030504040204" pitchFamily="34" charset="0"/>
                <a:ea typeface="Tahoma" panose="020B0604030504040204" pitchFamily="34" charset="0"/>
                <a:cs typeface="Tahoma" panose="020B0604030504040204" pitchFamily="34" charset="0"/>
              </a:rPr>
              <a:t> 30 </a:t>
            </a:r>
            <a:r>
              <a:rPr lang="en-ID" dirty="0" err="1">
                <a:latin typeface="Tahoma" panose="020B0604030504040204" pitchFamily="34" charset="0"/>
                <a:ea typeface="Tahoma" panose="020B0604030504040204" pitchFamily="34" charset="0"/>
                <a:cs typeface="Tahoma" panose="020B0604030504040204" pitchFamily="34" charset="0"/>
              </a:rPr>
              <a:t>Perma</a:t>
            </a:r>
            <a:r>
              <a:rPr lang="en-ID" dirty="0">
                <a:latin typeface="Tahoma" panose="020B0604030504040204" pitchFamily="34" charset="0"/>
                <a:ea typeface="Tahoma" panose="020B0604030504040204" pitchFamily="34" charset="0"/>
                <a:cs typeface="Tahoma" panose="020B0604030504040204" pitchFamily="34" charset="0"/>
              </a:rPr>
              <a:t> No. 2/2015 jo 4/2019 </a:t>
            </a:r>
            <a:endParaRPr lang="en-US" dirty="0">
              <a:latin typeface="Tahoma" panose="020B0604030504040204" pitchFamily="34" charset="0"/>
              <a:ea typeface="Tahoma" panose="020B0604030504040204" pitchFamily="34" charset="0"/>
              <a:cs typeface="Tahoma" panose="020B0604030504040204" pitchFamily="34" charset="0"/>
            </a:endParaRPr>
          </a:p>
          <a:p>
            <a:pPr marL="357188" indent="-357188" algn="just" fontAlgn="base"/>
            <a:r>
              <a:rPr lang="en-US" dirty="0" err="1">
                <a:latin typeface="Tahoma" panose="020B0604030504040204" pitchFamily="34" charset="0"/>
                <a:ea typeface="Tahoma" panose="020B0604030504040204" pitchFamily="34" charset="0"/>
                <a:cs typeface="Tahoma" panose="020B0604030504040204" pitchFamily="34" charset="0"/>
              </a:rPr>
              <a:t>Keberatan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adalah</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upaya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hukum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terhadap</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putusan</a:t>
            </a:r>
            <a:r>
              <a:rPr lang="en-US" dirty="0">
                <a:latin typeface="Tahoma" panose="020B0604030504040204" pitchFamily="34" charset="0"/>
                <a:ea typeface="Tahoma" panose="020B0604030504040204" pitchFamily="34" charset="0"/>
                <a:cs typeface="Tahoma" panose="020B0604030504040204" pitchFamily="34" charset="0"/>
              </a:rPr>
              <a:t> Hakim </a:t>
            </a:r>
            <a:r>
              <a:rPr lang="en-US" dirty="0" err="1">
                <a:latin typeface="Tahoma" panose="020B0604030504040204" pitchFamily="34" charset="0"/>
                <a:ea typeface="Tahoma" panose="020B0604030504040204" pitchFamily="34" charset="0"/>
                <a:cs typeface="Tahoma" panose="020B0604030504040204" pitchFamily="34" charset="0"/>
              </a:rPr>
              <a:t>dalam</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gugatan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sederhana</a:t>
            </a:r>
            <a:endParaRPr lang="en-US" dirty="0">
              <a:latin typeface="Tahoma" panose="020B0604030504040204" pitchFamily="34" charset="0"/>
              <a:ea typeface="Tahoma" panose="020B0604030504040204" pitchFamily="34" charset="0"/>
              <a:cs typeface="Tahoma" panose="020B0604030504040204" pitchFamily="34" charset="0"/>
            </a:endParaRPr>
          </a:p>
          <a:p>
            <a:pPr marL="357188" indent="-357188" algn="just" fontAlgn="base"/>
            <a:r>
              <a:rPr lang="en-US" dirty="0" err="1">
                <a:latin typeface="Tahoma" panose="020B0604030504040204" pitchFamily="34" charset="0"/>
                <a:ea typeface="Tahoma" panose="020B0604030504040204" pitchFamily="34" charset="0"/>
                <a:cs typeface="Tahoma" panose="020B0604030504040204" pitchFamily="34" charset="0"/>
              </a:rPr>
              <a:t>Keberatan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diajukan</a:t>
            </a:r>
            <a:r>
              <a:rPr lang="en-US" dirty="0">
                <a:latin typeface="Tahoma" panose="020B0604030504040204" pitchFamily="34" charset="0"/>
                <a:ea typeface="Tahoma" panose="020B0604030504040204" pitchFamily="34" charset="0"/>
                <a:cs typeface="Tahoma" panose="020B0604030504040204" pitchFamily="34" charset="0"/>
              </a:rPr>
              <a:t> oleh </a:t>
            </a:r>
            <a:r>
              <a:rPr lang="en-US" dirty="0" err="1">
                <a:latin typeface="Tahoma" panose="020B0604030504040204" pitchFamily="34" charset="0"/>
                <a:ea typeface="Tahoma" panose="020B0604030504040204" pitchFamily="34" charset="0"/>
                <a:cs typeface="Tahoma" panose="020B0604030504040204" pitchFamily="34" charset="0"/>
              </a:rPr>
              <a:t>pihak</a:t>
            </a:r>
            <a:r>
              <a:rPr lang="en-US" dirty="0">
                <a:latin typeface="Tahoma" panose="020B0604030504040204" pitchFamily="34" charset="0"/>
                <a:ea typeface="Tahoma" panose="020B0604030504040204" pitchFamily="34" charset="0"/>
                <a:cs typeface="Tahoma" panose="020B0604030504040204" pitchFamily="34" charset="0"/>
              </a:rPr>
              <a:t> yang </a:t>
            </a:r>
            <a:r>
              <a:rPr lang="en-US" dirty="0" err="1">
                <a:latin typeface="Tahoma" panose="020B0604030504040204" pitchFamily="34" charset="0"/>
                <a:ea typeface="Tahoma" panose="020B0604030504040204" pitchFamily="34" charset="0"/>
                <a:cs typeface="Tahoma" panose="020B0604030504040204" pitchFamily="34" charset="0"/>
              </a:rPr>
              <a:t>dikalahkan</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kepada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Ketua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Pengadilan</a:t>
            </a:r>
            <a:r>
              <a:rPr lang="en-US" dirty="0">
                <a:latin typeface="Tahoma" panose="020B0604030504040204" pitchFamily="34" charset="0"/>
                <a:ea typeface="Tahoma" panose="020B0604030504040204" pitchFamily="34" charset="0"/>
                <a:cs typeface="Tahoma" panose="020B0604030504040204" pitchFamily="34" charset="0"/>
              </a:rPr>
              <a:t> yang </a:t>
            </a:r>
            <a:r>
              <a:rPr lang="en-US" dirty="0" err="1">
                <a:latin typeface="Tahoma" panose="020B0604030504040204" pitchFamily="34" charset="0"/>
                <a:ea typeface="Tahoma" panose="020B0604030504040204" pitchFamily="34" charset="0"/>
                <a:cs typeface="Tahoma" panose="020B0604030504040204" pitchFamily="34" charset="0"/>
              </a:rPr>
              <a:t>memutus</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perkara</a:t>
            </a:r>
            <a:r>
              <a:rPr lang="en-US" dirty="0">
                <a:latin typeface="Tahoma" panose="020B0604030504040204" pitchFamily="34" charset="0"/>
                <a:ea typeface="Tahoma" panose="020B0604030504040204" pitchFamily="34" charset="0"/>
                <a:cs typeface="Tahoma" panose="020B0604030504040204" pitchFamily="34" charset="0"/>
              </a:rPr>
              <a:t> </a:t>
            </a:r>
            <a:r>
              <a:rPr lang="en-US" dirty="0" err="1">
                <a:latin typeface="Tahoma" panose="020B0604030504040204" pitchFamily="34" charset="0"/>
                <a:ea typeface="Tahoma" panose="020B0604030504040204" pitchFamily="34" charset="0"/>
                <a:cs typeface="Tahoma" panose="020B0604030504040204" pitchFamily="34" charset="0"/>
              </a:rPr>
              <a:t>tersebut</a:t>
            </a:r>
            <a:r>
              <a:rPr lang="id-ID" dirty="0">
                <a:latin typeface="Tahoma" panose="020B0604030504040204" pitchFamily="34" charset="0"/>
                <a:ea typeface="Tahoma" panose="020B0604030504040204" pitchFamily="34" charset="0"/>
                <a:cs typeface="Tahoma" panose="020B0604030504040204" pitchFamily="34" charset="0"/>
              </a:rPr>
              <a:t> paling lambat 7 (tujuh) hari setelah putusan diucapkan atau sete</a:t>
            </a:r>
            <a:r>
              <a:rPr lang="en-US" dirty="0">
                <a:latin typeface="Tahoma" panose="020B0604030504040204" pitchFamily="34" charset="0"/>
                <a:ea typeface="Tahoma" panose="020B0604030504040204" pitchFamily="34" charset="0"/>
                <a:cs typeface="Tahoma" panose="020B0604030504040204" pitchFamily="34" charset="0"/>
              </a:rPr>
              <a:t>l</a:t>
            </a:r>
            <a:r>
              <a:rPr lang="id-ID" dirty="0">
                <a:latin typeface="Tahoma" panose="020B0604030504040204" pitchFamily="34" charset="0"/>
                <a:ea typeface="Tahoma" panose="020B0604030504040204" pitchFamily="34" charset="0"/>
                <a:cs typeface="Tahoma" panose="020B0604030504040204" pitchFamily="34" charset="0"/>
              </a:rPr>
              <a:t>ah diberitahukan.</a:t>
            </a:r>
          </a:p>
          <a:p>
            <a:pPr marL="357188" indent="-357188" algn="just" fontAlgn="base"/>
            <a:r>
              <a:rPr lang="id-ID" dirty="0">
                <a:latin typeface="Tahoma" panose="020B0604030504040204" pitchFamily="34" charset="0"/>
                <a:ea typeface="Tahoma" panose="020B0604030504040204" pitchFamily="34" charset="0"/>
                <a:cs typeface="Tahoma" panose="020B0604030504040204" pitchFamily="34" charset="0"/>
              </a:rPr>
              <a:t>Permohonan keberatan diajukan dengan mengisi blanko dan menandatangani akta pernyataan keberatan di hadapan panitera disertai alasan-alasan. </a:t>
            </a:r>
          </a:p>
          <a:p>
            <a:pPr marL="357188" indent="-357188" algn="just" fontAlgn="base">
              <a:buNone/>
            </a:pPr>
            <a:r>
              <a:rPr lang="id-ID" dirty="0">
                <a:latin typeface="Tahoma" panose="020B0604030504040204" pitchFamily="34" charset="0"/>
                <a:ea typeface="Tahoma" panose="020B0604030504040204" pitchFamily="34" charset="0"/>
                <a:cs typeface="Tahoma" panose="020B0604030504040204" pitchFamily="34" charset="0"/>
              </a:rPr>
              <a:t>    Blanko tersebut merupakan memori keberatan.</a:t>
            </a:r>
          </a:p>
          <a:p>
            <a:pPr marL="357188" indent="-357188" algn="just"/>
            <a:r>
              <a:rPr lang="id-ID" dirty="0">
                <a:latin typeface="Tahoma" panose="020B0604030504040204" pitchFamily="34" charset="0"/>
                <a:ea typeface="Tahoma" panose="020B0604030504040204" pitchFamily="34" charset="0"/>
                <a:cs typeface="Tahoma" panose="020B0604030504040204" pitchFamily="34" charset="0"/>
              </a:rPr>
              <a:t>Permohonan keberatan yang diajukan melampaui batas waktu pengajuan keberatan, dinyatakan tidak dapat diterima melalui penetapan Ketua Pengadilan berdasarkan surat keterangan panitera.</a:t>
            </a:r>
            <a:endParaRPr lang="en-US"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646763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8" y="836712"/>
            <a:ext cx="10058400" cy="4536504"/>
          </a:xfrm>
        </p:spPr>
        <p:txBody>
          <a:bodyPr>
            <a:noAutofit/>
          </a:bodyPr>
          <a:lstStyle/>
          <a:p>
            <a:pPr lvl="0" algn="just" fontAlgn="base"/>
            <a:r>
              <a:rPr lang="id-ID" sz="2800" dirty="0">
                <a:latin typeface="Tahoma" panose="020B0604030504040204" pitchFamily="34" charset="0"/>
                <a:ea typeface="Tahoma" panose="020B0604030504040204" pitchFamily="34" charset="0"/>
                <a:cs typeface="Tahoma" panose="020B0604030504040204" pitchFamily="34" charset="0"/>
              </a:rPr>
              <a:t>Panitera menerima dan memeriksa kelengkapan berkas permohonan keberatan yang disertai dengan memori keberatan.</a:t>
            </a:r>
          </a:p>
          <a:p>
            <a:pPr lvl="0" algn="just" fontAlgn="base"/>
            <a:r>
              <a:rPr lang="id-ID" sz="2800" dirty="0">
                <a:latin typeface="Tahoma" panose="020B0604030504040204" pitchFamily="34" charset="0"/>
                <a:ea typeface="Tahoma" panose="020B0604030504040204" pitchFamily="34" charset="0"/>
                <a:cs typeface="Tahoma" panose="020B0604030504040204" pitchFamily="34" charset="0"/>
              </a:rPr>
              <a:t>Pemberitahuan keberatan serta memori keberatan disampaikan kepada termohon keberatan paling lama 3 (tiga) hari setelah diterima oleh pengadilan.</a:t>
            </a:r>
          </a:p>
          <a:p>
            <a:pPr algn="just"/>
            <a:r>
              <a:rPr lang="id-ID" sz="2800" dirty="0">
                <a:latin typeface="Tahoma" panose="020B0604030504040204" pitchFamily="34" charset="0"/>
                <a:ea typeface="Tahoma" panose="020B0604030504040204" pitchFamily="34" charset="0"/>
                <a:cs typeface="Tahoma" panose="020B0604030504040204" pitchFamily="34" charset="0"/>
              </a:rPr>
              <a:t>Kontra memori keberatan dapat diajukan kepada Ketua Pengadilan dengan mengisi blanko yang telah disediakan di kepaniteraan. Kontra memori keberatan disampaikan paling lambat 3 (tiga) hari setelah pemberitahuan keberatan.</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588139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7408" y="1196752"/>
            <a:ext cx="10058400" cy="3600400"/>
          </a:xfrm>
        </p:spPr>
        <p:txBody>
          <a:bodyPr>
            <a:normAutofit/>
          </a:bodyPr>
          <a:lstStyle/>
          <a:p>
            <a:pPr lvl="0" algn="just" fontAlgn="base"/>
            <a:r>
              <a:rPr lang="en-US" sz="2800" dirty="0" err="1">
                <a:latin typeface="Tahoma" panose="020B0604030504040204" pitchFamily="34" charset="0"/>
                <a:ea typeface="Tahoma" panose="020B0604030504040204" pitchFamily="34" charset="0"/>
                <a:cs typeface="Tahoma" panose="020B0604030504040204" pitchFamily="34" charset="0"/>
              </a:rPr>
              <a:t>Perkara</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diajukan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keberatan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tersebut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selanjutnya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diperiksa</a:t>
            </a:r>
            <a:r>
              <a:rPr lang="en-US" sz="2800" dirty="0">
                <a:latin typeface="Tahoma" panose="020B0604030504040204" pitchFamily="34" charset="0"/>
                <a:ea typeface="Tahoma" panose="020B0604030504040204" pitchFamily="34" charset="0"/>
                <a:cs typeface="Tahoma" panose="020B0604030504040204" pitchFamily="34" charset="0"/>
              </a:rPr>
              <a:t>  oleh </a:t>
            </a:r>
            <a:r>
              <a:rPr lang="en-US" sz="2800" dirty="0" err="1">
                <a:latin typeface="Tahoma" panose="020B0604030504040204" pitchFamily="34" charset="0"/>
                <a:ea typeface="Tahoma" panose="020B0604030504040204" pitchFamily="34" charset="0"/>
                <a:cs typeface="Tahoma" panose="020B0604030504040204" pitchFamily="34" charset="0"/>
              </a:rPr>
              <a:t>majelis</a:t>
            </a:r>
            <a:r>
              <a:rPr lang="en-US" sz="2800" dirty="0">
                <a:latin typeface="Tahoma" panose="020B0604030504040204" pitchFamily="34" charset="0"/>
                <a:ea typeface="Tahoma" panose="020B0604030504040204" pitchFamily="34" charset="0"/>
                <a:cs typeface="Tahoma" panose="020B0604030504040204" pitchFamily="34" charset="0"/>
              </a:rPr>
              <a:t> hakim (hakim yang </a:t>
            </a:r>
            <a:r>
              <a:rPr lang="en-US" sz="2800" dirty="0" err="1">
                <a:latin typeface="Tahoma" panose="020B0604030504040204" pitchFamily="34" charset="0"/>
                <a:ea typeface="Tahoma" panose="020B0604030504040204" pitchFamily="34" charset="0"/>
                <a:cs typeface="Tahoma" panose="020B0604030504040204" pitchFamily="34" charset="0"/>
              </a:rPr>
              <a:t>lebih</a:t>
            </a:r>
            <a:r>
              <a:rPr lang="en-US" sz="2800" dirty="0">
                <a:latin typeface="Tahoma" panose="020B0604030504040204" pitchFamily="34" charset="0"/>
                <a:ea typeface="Tahoma" panose="020B0604030504040204" pitchFamily="34" charset="0"/>
                <a:cs typeface="Tahoma" panose="020B0604030504040204" pitchFamily="34" charset="0"/>
              </a:rPr>
              <a:t> senior </a:t>
            </a:r>
            <a:r>
              <a:rPr lang="en-US" sz="2800" dirty="0" err="1">
                <a:latin typeface="Tahoma" panose="020B0604030504040204" pitchFamily="34" charset="0"/>
                <a:ea typeface="Tahoma" panose="020B0604030504040204" pitchFamily="34" charset="0"/>
                <a:cs typeface="Tahoma" panose="020B0604030504040204" pitchFamily="34" charset="0"/>
              </a:rPr>
              <a:t>dari</a:t>
            </a:r>
            <a:r>
              <a:rPr lang="en-US" sz="2800" dirty="0">
                <a:latin typeface="Tahoma" panose="020B0604030504040204" pitchFamily="34" charset="0"/>
                <a:ea typeface="Tahoma" panose="020B0604030504040204" pitchFamily="34" charset="0"/>
                <a:cs typeface="Tahoma" panose="020B0604030504040204" pitchFamily="34" charset="0"/>
              </a:rPr>
              <a:t> hakim </a:t>
            </a:r>
            <a:r>
              <a:rPr lang="en-US" sz="2800" dirty="0" err="1">
                <a:latin typeface="Tahoma" panose="020B0604030504040204" pitchFamily="34" charset="0"/>
                <a:ea typeface="Tahoma" panose="020B0604030504040204" pitchFamily="34" charset="0"/>
                <a:cs typeface="Tahoma" panose="020B0604030504040204" pitchFamily="34" charset="0"/>
              </a:rPr>
              <a:t>tunggal</a:t>
            </a:r>
            <a:r>
              <a:rPr lang="en-US" sz="2800" dirty="0">
                <a:latin typeface="Tahoma" panose="020B0604030504040204" pitchFamily="34" charset="0"/>
                <a:ea typeface="Tahoma" panose="020B0604030504040204" pitchFamily="34" charset="0"/>
                <a:cs typeface="Tahoma" panose="020B0604030504040204" pitchFamily="34" charset="0"/>
              </a:rPr>
              <a:t>) di </a:t>
            </a:r>
            <a:r>
              <a:rPr lang="en-US" sz="2800" dirty="0" err="1">
                <a:latin typeface="Tahoma" panose="020B0604030504040204" pitchFamily="34" charset="0"/>
                <a:ea typeface="Tahoma" panose="020B0604030504040204" pitchFamily="34" charset="0"/>
                <a:cs typeface="Tahoma" panose="020B0604030504040204" pitchFamily="34" charset="0"/>
              </a:rPr>
              <a:t>pengadilan</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sama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bukan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PengadilanTinggi</a:t>
            </a:r>
            <a:r>
              <a:rPr lang="en-US" sz="2800" dirty="0">
                <a:latin typeface="Tahoma" panose="020B0604030504040204" pitchFamily="34" charset="0"/>
                <a:ea typeface="Tahoma" panose="020B0604030504040204" pitchFamily="34" charset="0"/>
                <a:cs typeface="Tahoma" panose="020B0604030504040204" pitchFamily="34" charset="0"/>
              </a:rPr>
              <a:t>).</a:t>
            </a:r>
            <a:endParaRPr lang="id-ID" sz="2800" dirty="0">
              <a:latin typeface="Tahoma" panose="020B0604030504040204" pitchFamily="34" charset="0"/>
              <a:ea typeface="Tahoma" panose="020B0604030504040204" pitchFamily="34" charset="0"/>
              <a:cs typeface="Tahoma" panose="020B0604030504040204" pitchFamily="34" charset="0"/>
            </a:endParaRPr>
          </a:p>
          <a:p>
            <a:pPr lvl="0" algn="just" fontAlgn="base"/>
            <a:r>
              <a:rPr lang="id-ID" sz="2800" dirty="0">
                <a:latin typeface="Tahoma" panose="020B0604030504040204" pitchFamily="34" charset="0"/>
                <a:ea typeface="Tahoma" panose="020B0604030504040204" pitchFamily="34" charset="0"/>
                <a:cs typeface="Tahoma" panose="020B0604030504040204" pitchFamily="34" charset="0"/>
              </a:rPr>
              <a:t>Pemeriksaan keberatan tidak dilakukan pemeriksaan tambahan.</a:t>
            </a:r>
          </a:p>
          <a:p>
            <a:pPr algn="just"/>
            <a:r>
              <a:rPr lang="id-ID" sz="2800" dirty="0">
                <a:latin typeface="Tahoma" panose="020B0604030504040204" pitchFamily="34" charset="0"/>
                <a:ea typeface="Tahoma" panose="020B0604030504040204" pitchFamily="34" charset="0"/>
                <a:cs typeface="Tahoma" panose="020B0604030504040204" pitchFamily="34" charset="0"/>
              </a:rPr>
              <a:t>Putusan permohonan keberatan diucapkan paling lambat 7 (tujuh) hari setelah tanggal penetapan majelis hakim.</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7437718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403604"/>
            <a:ext cx="10058400" cy="4050792"/>
          </a:xfrm>
        </p:spPr>
        <p:txBody>
          <a:bodyPr>
            <a:normAutofit/>
          </a:bodyPr>
          <a:lstStyle/>
          <a:p>
            <a:pPr lvl="0" algn="just" fontAlgn="base"/>
            <a:r>
              <a:rPr lang="id-ID" sz="2800" dirty="0">
                <a:latin typeface="Tahoma" panose="020B0604030504040204" pitchFamily="34" charset="0"/>
                <a:ea typeface="Tahoma" panose="020B0604030504040204" pitchFamily="34" charset="0"/>
                <a:cs typeface="Tahoma" panose="020B0604030504040204" pitchFamily="34" charset="0"/>
              </a:rPr>
              <a:t>Pemberitahuan putusan keberatan disampaikan paling lambat 3 (tiga) hari setelah diucapkan dan putusan keberatan berkekuatan hukum tetap terhitung sejak disampaikan pemberitahuan.</a:t>
            </a:r>
          </a:p>
          <a:p>
            <a:pPr algn="just"/>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telah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berkekuatan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hukum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tetap</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dilaksanakan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secara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sukarela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Apabila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tidak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dipatuhi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secara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sukarela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maka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dilaksanakan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berdasarkan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ketentuan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hukum</a:t>
            </a:r>
            <a:r>
              <a:rPr lang="en-US" sz="2800" dirty="0">
                <a:latin typeface="Tahoma" panose="020B0604030504040204" pitchFamily="34" charset="0"/>
                <a:ea typeface="Tahoma" panose="020B0604030504040204" pitchFamily="34" charset="0"/>
                <a:cs typeface="Tahoma" panose="020B0604030504040204" pitchFamily="34" charset="0"/>
              </a:rPr>
              <a:t> acara </a:t>
            </a:r>
            <a:r>
              <a:rPr lang="en-US" sz="2800" dirty="0" err="1">
                <a:latin typeface="Tahoma" panose="020B0604030504040204" pitchFamily="34" charset="0"/>
                <a:ea typeface="Tahoma" panose="020B0604030504040204" pitchFamily="34" charset="0"/>
                <a:cs typeface="Tahoma" panose="020B0604030504040204" pitchFamily="34" charset="0"/>
              </a:rPr>
              <a:t>perdata</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berlaku</a:t>
            </a:r>
            <a:r>
              <a:rPr lang="id-ID" sz="2800" dirty="0">
                <a:latin typeface="Tahoma" panose="020B0604030504040204" pitchFamily="34" charset="0"/>
                <a:ea typeface="Tahoma" panose="020B0604030504040204" pitchFamily="34" charset="0"/>
                <a:cs typeface="Tahoma" panose="020B0604030504040204" pitchFamily="34" charset="0"/>
              </a:rPr>
              <a:t>.</a:t>
            </a:r>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6321019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783632" y="-1027544"/>
            <a:ext cx="9281160" cy="3520440"/>
          </a:xfrm>
        </p:spPr>
        <p:txBody>
          <a:bodyPr/>
          <a:lstStyle/>
          <a:p>
            <a:pPr algn="r"/>
            <a:r>
              <a:rPr lang="id-ID" sz="3200" dirty="0">
                <a:solidFill>
                  <a:srgbClr val="C00000"/>
                </a:solidFill>
                <a:latin typeface="Tahoma" panose="020B0604030504040204" pitchFamily="34" charset="0"/>
                <a:ea typeface="Tahoma" panose="020B0604030504040204" pitchFamily="34" charset="0"/>
                <a:cs typeface="Tahoma" panose="020B0604030504040204" pitchFamily="34" charset="0"/>
              </a:rPr>
              <a:t>UPAYA HUKUM LUAR BIASA</a:t>
            </a:r>
            <a:r>
              <a:rPr lang="id-ID" dirty="0">
                <a:solidFill>
                  <a:srgbClr val="C00000"/>
                </a:solidFill>
                <a:latin typeface="Tahoma" panose="020B0604030504040204" pitchFamily="34" charset="0"/>
                <a:ea typeface="Tahoma" panose="020B0604030504040204" pitchFamily="34" charset="0"/>
                <a:cs typeface="Tahoma" panose="020B0604030504040204" pitchFamily="34" charset="0"/>
              </a:rPr>
              <a:t> </a:t>
            </a:r>
          </a:p>
        </p:txBody>
      </p:sp>
      <p:sp>
        <p:nvSpPr>
          <p:cNvPr id="2" name="Text Placeholder 1"/>
          <p:cNvSpPr>
            <a:spLocks noGrp="1"/>
          </p:cNvSpPr>
          <p:nvPr>
            <p:ph type="body" idx="1"/>
          </p:nvPr>
        </p:nvSpPr>
        <p:spPr>
          <a:xfrm>
            <a:off x="2212972" y="2492896"/>
            <a:ext cx="7766055" cy="2357454"/>
          </a:xfrm>
        </p:spPr>
        <p:txBody>
          <a:bodyPr>
            <a:normAutofit/>
          </a:bodyPr>
          <a:lstStyle/>
          <a:p>
            <a:pPr marL="708025" lvl="1" indent="-436563">
              <a:buClr>
                <a:srgbClr val="002060"/>
              </a:buClr>
              <a:buSzPct val="100000"/>
              <a:buFont typeface="Wingdings" panose="05000000000000000000" pitchFamily="2" charset="2"/>
              <a:buChar char="Ø"/>
            </a:pPr>
            <a:r>
              <a:rPr lang="id-ID" sz="2400" b="1" dirty="0">
                <a:solidFill>
                  <a:schemeClr val="tx1"/>
                </a:solidFill>
                <a:latin typeface="Tahoma" panose="020B0604030504040204" pitchFamily="34" charset="0"/>
                <a:ea typeface="Tahoma" panose="020B0604030504040204" pitchFamily="34" charset="0"/>
                <a:cs typeface="Tahoma" panose="020B0604030504040204" pitchFamily="34" charset="0"/>
              </a:rPr>
              <a:t>PENINJAUAN KEMBALI</a:t>
            </a:r>
          </a:p>
          <a:p>
            <a:pPr marL="708025" lvl="1" indent="-436563">
              <a:buClr>
                <a:srgbClr val="002060"/>
              </a:buClr>
              <a:buSzPct val="100000"/>
              <a:buFont typeface="Wingdings" panose="05000000000000000000" pitchFamily="2" charset="2"/>
              <a:buChar char="Ø"/>
            </a:pPr>
            <a:r>
              <a:rPr lang="id-ID" sz="2400" b="1" dirty="0">
                <a:solidFill>
                  <a:schemeClr val="tx1"/>
                </a:solidFill>
                <a:latin typeface="Tahoma" panose="020B0604030504040204" pitchFamily="34" charset="0"/>
                <a:ea typeface="Tahoma" panose="020B0604030504040204" pitchFamily="34" charset="0"/>
                <a:cs typeface="Tahoma" panose="020B0604030504040204" pitchFamily="34" charset="0"/>
              </a:rPr>
              <a:t>KASASI DEMI KEPENTINGAN HUKUM</a:t>
            </a:r>
          </a:p>
          <a:p>
            <a:pPr marL="708025" lvl="1" indent="-436563">
              <a:buClr>
                <a:srgbClr val="002060"/>
              </a:buClr>
              <a:buSzPct val="100000"/>
              <a:buFont typeface="Wingdings" panose="05000000000000000000" pitchFamily="2" charset="2"/>
              <a:buChar char="Ø"/>
            </a:pPr>
            <a:r>
              <a:rPr lang="id-ID" sz="2400" b="1" dirty="0">
                <a:solidFill>
                  <a:schemeClr val="tx1"/>
                </a:solidFill>
                <a:latin typeface="Tahoma" panose="020B0604030504040204" pitchFamily="34" charset="0"/>
                <a:ea typeface="Tahoma" panose="020B0604030504040204" pitchFamily="34" charset="0"/>
                <a:cs typeface="Tahoma" panose="020B0604030504040204" pitchFamily="34" charset="0"/>
              </a:rPr>
              <a:t>PERLAWANAN PIHAK KETIGA (Derden Verzet)</a:t>
            </a:r>
          </a:p>
          <a:p>
            <a:pPr lvl="1">
              <a:buFont typeface="Arial" pitchFamily="34" charset="0"/>
              <a:buChar char="•"/>
            </a:pPr>
            <a:endParaRPr lang="id-ID" sz="2400" dirty="0">
              <a:latin typeface="Tahoma" panose="020B0604030504040204" pitchFamily="34" charset="0"/>
              <a:ea typeface="Tahoma" panose="020B0604030504040204" pitchFamily="34" charset="0"/>
              <a:cs typeface="Tahoma" panose="020B0604030504040204" pitchFamily="34" charset="0"/>
            </a:endParaRPr>
          </a:p>
          <a:p>
            <a:pPr marL="365760" lvl="1"/>
            <a:endParaRPr lang="id-ID" sz="2400" dirty="0">
              <a:latin typeface="Tahoma" panose="020B0604030504040204" pitchFamily="34" charset="0"/>
              <a:ea typeface="Tahoma" panose="020B0604030504040204" pitchFamily="34" charset="0"/>
              <a:cs typeface="Tahoma" panose="020B0604030504040204" pitchFamily="34" charset="0"/>
            </a:endParaRPr>
          </a:p>
          <a:p>
            <a:pPr lvl="1"/>
            <a:endParaRPr lang="id-ID"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5114673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6600" dirty="0">
                <a:latin typeface="Tahoma" panose="020B0604030504040204" pitchFamily="34" charset="0"/>
                <a:ea typeface="Tahoma" panose="020B0604030504040204" pitchFamily="34" charset="0"/>
                <a:cs typeface="Tahoma" panose="020B0604030504040204" pitchFamily="34" charset="0"/>
              </a:rPr>
              <a:t>PENINJAUAN KEMBALI</a:t>
            </a:r>
          </a:p>
        </p:txBody>
      </p:sp>
      <p:sp>
        <p:nvSpPr>
          <p:cNvPr id="2" name="Text Placeholder 1"/>
          <p:cNvSpPr>
            <a:spLocks noGrp="1"/>
          </p:cNvSpPr>
          <p:nvPr>
            <p:ph type="body" idx="1"/>
          </p:nvPr>
        </p:nvSpPr>
        <p:spPr/>
        <p:txBody>
          <a:bodyPr/>
          <a:lstStyle/>
          <a:p>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000" dirty="0">
                <a:latin typeface="Tahoma" panose="020B0604030504040204" pitchFamily="34" charset="0"/>
                <a:ea typeface="Tahoma" panose="020B0604030504040204" pitchFamily="34" charset="0"/>
                <a:cs typeface="Tahoma" panose="020B0604030504040204" pitchFamily="34" charset="0"/>
              </a:rPr>
              <a:t>PENINJAUAN KEMBALI (Bab IV Bag. Ke-4 UU MA)</a:t>
            </a:r>
          </a:p>
        </p:txBody>
      </p:sp>
      <p:sp>
        <p:nvSpPr>
          <p:cNvPr id="3" name="Content Placeholder 2"/>
          <p:cNvSpPr>
            <a:spLocks noGrp="1"/>
          </p:cNvSpPr>
          <p:nvPr>
            <p:ph idx="1"/>
          </p:nvPr>
        </p:nvSpPr>
        <p:spPr/>
        <p:txBody>
          <a:bodyPr>
            <a:normAutofit/>
          </a:bodyPr>
          <a:lstStyle/>
          <a:p>
            <a:pPr algn="just"/>
            <a:r>
              <a:rPr lang="id-ID" sz="2400" dirty="0">
                <a:latin typeface="Tahoma" panose="020B0604030504040204" pitchFamily="34" charset="0"/>
                <a:ea typeface="Tahoma" panose="020B0604030504040204" pitchFamily="34" charset="0"/>
                <a:cs typeface="Tahoma" panose="020B0604030504040204" pitchFamily="34" charset="0"/>
              </a:rPr>
              <a:t>Prinsip Umum PK</a:t>
            </a:r>
          </a:p>
          <a:p>
            <a:pPr lvl="1" algn="just">
              <a:buFont typeface="Courier New" pitchFamily="49" charset="0"/>
              <a:buChar char="o"/>
            </a:pPr>
            <a:r>
              <a:rPr lang="id-ID" sz="2400" dirty="0">
                <a:latin typeface="Tahoma" panose="020B0604030504040204" pitchFamily="34" charset="0"/>
                <a:ea typeface="Tahoma" panose="020B0604030504040204" pitchFamily="34" charset="0"/>
                <a:cs typeface="Tahoma" panose="020B0604030504040204" pitchFamily="34" charset="0"/>
              </a:rPr>
              <a:t>PK hanya dapat diajukan terhadap putusan yang telah berkekuatan hukum tetap</a:t>
            </a:r>
          </a:p>
          <a:p>
            <a:pPr lvl="1" algn="just">
              <a:buFont typeface="Courier New" pitchFamily="49" charset="0"/>
              <a:buChar char="o"/>
            </a:pPr>
            <a:r>
              <a:rPr lang="id-ID" sz="2400" dirty="0">
                <a:latin typeface="Tahoma" panose="020B0604030504040204" pitchFamily="34" charset="0"/>
                <a:ea typeface="Tahoma" panose="020B0604030504040204" pitchFamily="34" charset="0"/>
                <a:cs typeface="Tahoma" panose="020B0604030504040204" pitchFamily="34" charset="0"/>
              </a:rPr>
              <a:t>PK hanya dapat diajukan satu kali</a:t>
            </a:r>
          </a:p>
          <a:p>
            <a:pPr lvl="1" algn="just">
              <a:buFont typeface="Courier New" pitchFamily="49" charset="0"/>
              <a:buChar char="o"/>
            </a:pPr>
            <a:r>
              <a:rPr lang="id-ID" sz="2400" dirty="0">
                <a:latin typeface="Tahoma" panose="020B0604030504040204" pitchFamily="34" charset="0"/>
                <a:ea typeface="Tahoma" panose="020B0604030504040204" pitchFamily="34" charset="0"/>
                <a:cs typeface="Tahoma" panose="020B0604030504040204" pitchFamily="34" charset="0"/>
              </a:rPr>
              <a:t>Permohonan PK tidak menangguhkan atau menghentikan eksekusi</a:t>
            </a:r>
          </a:p>
          <a:p>
            <a:pPr lvl="1" algn="just">
              <a:buFont typeface="Courier New" pitchFamily="49" charset="0"/>
              <a:buChar char="o"/>
            </a:pPr>
            <a:r>
              <a:rPr lang="id-ID" sz="2400" dirty="0">
                <a:latin typeface="Tahoma" panose="020B0604030504040204" pitchFamily="34" charset="0"/>
                <a:ea typeface="Tahoma" panose="020B0604030504040204" pitchFamily="34" charset="0"/>
                <a:cs typeface="Tahoma" panose="020B0604030504040204" pitchFamily="34" charset="0"/>
              </a:rPr>
              <a:t>Permohonan PK dapat dicabut sebelum diputus</a:t>
            </a:r>
          </a:p>
          <a:p>
            <a:pPr lvl="1" algn="just">
              <a:buFont typeface="Courier New" pitchFamily="49" charset="0"/>
              <a:buChar char="o"/>
            </a:pPr>
            <a:r>
              <a:rPr lang="id-ID" sz="2400" dirty="0">
                <a:latin typeface="Tahoma" panose="020B0604030504040204" pitchFamily="34" charset="0"/>
                <a:ea typeface="Tahoma" panose="020B0604030504040204" pitchFamily="34" charset="0"/>
                <a:cs typeface="Tahoma" panose="020B0604030504040204" pitchFamily="34" charset="0"/>
              </a:rPr>
              <a:t>Putusan PK merupakan putusan tingkat pertama dan terakhir</a:t>
            </a:r>
          </a:p>
          <a:p>
            <a:pPr algn="just"/>
            <a:endParaRPr lang="id-ID" sz="24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br>
              <a:rPr lang="id-ID" sz="3000" dirty="0">
                <a:latin typeface="Tahoma" panose="020B0604030504040204" pitchFamily="34" charset="0"/>
                <a:ea typeface="Tahoma" panose="020B0604030504040204" pitchFamily="34" charset="0"/>
                <a:cs typeface="Tahoma" panose="020B0604030504040204" pitchFamily="34" charset="0"/>
              </a:rPr>
            </a:br>
            <a:r>
              <a:rPr lang="id-ID" sz="3000" dirty="0">
                <a:latin typeface="Tahoma" panose="020B0604030504040204" pitchFamily="34" charset="0"/>
                <a:ea typeface="Tahoma" panose="020B0604030504040204" pitchFamily="34" charset="0"/>
                <a:cs typeface="Tahoma" panose="020B0604030504040204" pitchFamily="34" charset="0"/>
              </a:rPr>
              <a:t>Alasan PK (Ps. 67 UU MA)</a:t>
            </a:r>
            <a:br>
              <a:rPr lang="id-ID" sz="3000" dirty="0">
                <a:latin typeface="Tahoma" panose="020B0604030504040204" pitchFamily="34" charset="0"/>
                <a:ea typeface="Tahoma" panose="020B0604030504040204" pitchFamily="34" charset="0"/>
                <a:cs typeface="Tahoma" panose="020B0604030504040204" pitchFamily="34" charset="0"/>
              </a:rPr>
            </a:br>
            <a:endParaRPr lang="id-ID" sz="3000"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1063752" y="2060566"/>
            <a:ext cx="10225136" cy="4786346"/>
          </a:xfrm>
        </p:spPr>
        <p:txBody>
          <a:bodyPr>
            <a:normAutofit/>
          </a:bodyPr>
          <a:lstStyle/>
          <a:p>
            <a:pPr marL="514350" indent="-514350">
              <a:buClr>
                <a:schemeClr val="tx1"/>
              </a:buClr>
              <a:buSzPct val="100000"/>
              <a:buFont typeface="+mj-lt"/>
              <a:buAutoNum type="alphaUcPeriod"/>
            </a:pPr>
            <a:r>
              <a:rPr lang="id-ID" sz="2400" dirty="0">
                <a:latin typeface="Tahoma" panose="020B0604030504040204" pitchFamily="34" charset="0"/>
                <a:ea typeface="Tahoma" panose="020B0604030504040204" pitchFamily="34" charset="0"/>
                <a:cs typeface="Tahoma" panose="020B0604030504040204" pitchFamily="34" charset="0"/>
              </a:rPr>
              <a:t>Putusan didasarkan pada suatu kebohongan atau tipu muslihat</a:t>
            </a:r>
          </a:p>
          <a:p>
            <a:pPr marL="514350" indent="-514350">
              <a:buClr>
                <a:schemeClr val="tx1"/>
              </a:buClr>
              <a:buSzPct val="100000"/>
              <a:buFont typeface="+mj-lt"/>
              <a:buAutoNum type="alphaUcPeriod"/>
            </a:pPr>
            <a:r>
              <a:rPr lang="id-ID" sz="2400" dirty="0">
                <a:latin typeface="Tahoma" panose="020B0604030504040204" pitchFamily="34" charset="0"/>
                <a:ea typeface="Tahoma" panose="020B0604030504040204" pitchFamily="34" charset="0"/>
                <a:cs typeface="Tahoma" panose="020B0604030504040204" pitchFamily="34" charset="0"/>
              </a:rPr>
              <a:t>Ditemukan surat-surat bukti yang sifatnya menentukan</a:t>
            </a:r>
          </a:p>
          <a:p>
            <a:pPr marL="514350" indent="-514350">
              <a:buClr>
                <a:schemeClr val="tx1"/>
              </a:buClr>
              <a:buSzPct val="100000"/>
              <a:buFont typeface="+mj-lt"/>
              <a:buAutoNum type="alphaUcPeriod"/>
            </a:pPr>
            <a:r>
              <a:rPr lang="id-ID" sz="2400" dirty="0">
                <a:latin typeface="Tahoma" panose="020B0604030504040204" pitchFamily="34" charset="0"/>
                <a:ea typeface="Tahoma" panose="020B0604030504040204" pitchFamily="34" charset="0"/>
                <a:cs typeface="Tahoma" panose="020B0604030504040204" pitchFamily="34" charset="0"/>
              </a:rPr>
              <a:t>Putusan mengabulkan sesuatu yang tidak dituntut atau lebih daripada yang dituntut</a:t>
            </a:r>
          </a:p>
          <a:p>
            <a:pPr marL="514350" indent="-514350">
              <a:buClr>
                <a:schemeClr val="tx1"/>
              </a:buClr>
              <a:buSzPct val="100000"/>
              <a:buFont typeface="+mj-lt"/>
              <a:buAutoNum type="alphaUcPeriod"/>
            </a:pPr>
            <a:r>
              <a:rPr lang="id-ID" sz="2400" dirty="0">
                <a:latin typeface="Tahoma" panose="020B0604030504040204" pitchFamily="34" charset="0"/>
                <a:ea typeface="Tahoma" panose="020B0604030504040204" pitchFamily="34" charset="0"/>
                <a:cs typeface="Tahoma" panose="020B0604030504040204" pitchFamily="34" charset="0"/>
              </a:rPr>
              <a:t>Terdapat suatu bagian dari tuntutan yang belum diputus</a:t>
            </a:r>
          </a:p>
          <a:p>
            <a:pPr marL="514350" indent="-514350">
              <a:buClr>
                <a:schemeClr val="tx1"/>
              </a:buClr>
              <a:buSzPct val="100000"/>
              <a:buFont typeface="+mj-lt"/>
              <a:buAutoNum type="alphaUcPeriod"/>
            </a:pPr>
            <a:r>
              <a:rPr lang="id-ID" sz="2400" dirty="0">
                <a:latin typeface="Tahoma" panose="020B0604030504040204" pitchFamily="34" charset="0"/>
                <a:ea typeface="Tahoma" panose="020B0604030504040204" pitchFamily="34" charset="0"/>
                <a:cs typeface="Tahoma" panose="020B0604030504040204" pitchFamily="34" charset="0"/>
              </a:rPr>
              <a:t>Terdapat putusan yang bertentangan satu sama lain</a:t>
            </a:r>
          </a:p>
          <a:p>
            <a:pPr marL="514350" indent="-514350">
              <a:buClr>
                <a:schemeClr val="tx1"/>
              </a:buClr>
              <a:buSzPct val="100000"/>
              <a:buFont typeface="+mj-lt"/>
              <a:buAutoNum type="alphaUcPeriod"/>
            </a:pPr>
            <a:r>
              <a:rPr lang="id-ID" sz="2400" dirty="0">
                <a:latin typeface="Tahoma" panose="020B0604030504040204" pitchFamily="34" charset="0"/>
                <a:ea typeface="Tahoma" panose="020B0604030504040204" pitchFamily="34" charset="0"/>
                <a:cs typeface="Tahoma" panose="020B0604030504040204" pitchFamily="34" charset="0"/>
              </a:rPr>
              <a:t>Terdapat kekhilafan hakim atau kekeliruan nyata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br>
              <a:rPr lang="id-ID" sz="3000" dirty="0">
                <a:latin typeface="Tahoma" panose="020B0604030504040204" pitchFamily="34" charset="0"/>
                <a:ea typeface="Tahoma" panose="020B0604030504040204" pitchFamily="34" charset="0"/>
                <a:cs typeface="Tahoma" panose="020B0604030504040204" pitchFamily="34" charset="0"/>
              </a:rPr>
            </a:br>
            <a:r>
              <a:rPr lang="id-ID" sz="3000" dirty="0">
                <a:latin typeface="Tahoma" panose="020B0604030504040204" pitchFamily="34" charset="0"/>
                <a:ea typeface="Tahoma" panose="020B0604030504040204" pitchFamily="34" charset="0"/>
                <a:cs typeface="Tahoma" panose="020B0604030504040204" pitchFamily="34" charset="0"/>
              </a:rPr>
              <a:t>Tenggang waktu pengajuan PK</a:t>
            </a:r>
            <a:br>
              <a:rPr lang="id-ID" sz="3000" dirty="0">
                <a:latin typeface="Tahoma" panose="020B0604030504040204" pitchFamily="34" charset="0"/>
                <a:ea typeface="Tahoma" panose="020B0604030504040204" pitchFamily="34" charset="0"/>
                <a:cs typeface="Tahoma" panose="020B0604030504040204" pitchFamily="34" charset="0"/>
              </a:rPr>
            </a:br>
            <a:endParaRPr lang="id-ID" sz="3000"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a:xfrm>
            <a:off x="1415480" y="1857364"/>
            <a:ext cx="9505056" cy="3757626"/>
          </a:xfrm>
        </p:spPr>
        <p:txBody>
          <a:bodyPr>
            <a:normAutofit/>
          </a:bodyPr>
          <a:lstStyle/>
          <a:p>
            <a:pPr>
              <a:buFont typeface="Wingdings" pitchFamily="2" charset="2"/>
              <a:buChar char="q"/>
            </a:pPr>
            <a:r>
              <a:rPr lang="id-ID" sz="2400" dirty="0">
                <a:latin typeface="Tahoma" panose="020B0604030504040204" pitchFamily="34" charset="0"/>
                <a:ea typeface="Tahoma" panose="020B0604030504040204" pitchFamily="34" charset="0"/>
                <a:cs typeface="Tahoma" panose="020B0604030504040204" pitchFamily="34" charset="0"/>
              </a:rPr>
              <a:t>180 hari sejak :</a:t>
            </a:r>
          </a:p>
          <a:p>
            <a:pPr lvl="1">
              <a:buFont typeface="Wingdings" pitchFamily="2" charset="2"/>
              <a:buChar char="Ø"/>
            </a:pPr>
            <a:r>
              <a:rPr lang="id-ID" sz="2400" dirty="0">
                <a:latin typeface="Tahoma" panose="020B0604030504040204" pitchFamily="34" charset="0"/>
                <a:ea typeface="Tahoma" panose="020B0604030504040204" pitchFamily="34" charset="0"/>
                <a:cs typeface="Tahoma" panose="020B0604030504040204" pitchFamily="34" charset="0"/>
              </a:rPr>
              <a:t>Diketahui kebohongan atau tipu muslihat </a:t>
            </a:r>
          </a:p>
          <a:p>
            <a:pPr lvl="1">
              <a:buNone/>
            </a:pPr>
            <a:r>
              <a:rPr lang="id-ID" sz="2400" dirty="0">
                <a:latin typeface="Tahoma" panose="020B0604030504040204" pitchFamily="34" charset="0"/>
                <a:ea typeface="Tahoma" panose="020B0604030504040204" pitchFamily="34" charset="0"/>
                <a:cs typeface="Tahoma" panose="020B0604030504040204" pitchFamily="34" charset="0"/>
              </a:rPr>
              <a:t>	(ps. 67 huruf a)</a:t>
            </a:r>
          </a:p>
          <a:p>
            <a:pPr lvl="1">
              <a:buFont typeface="Wingdings" pitchFamily="2" charset="2"/>
              <a:buChar char="Ø"/>
            </a:pPr>
            <a:r>
              <a:rPr lang="id-ID" sz="2400" dirty="0">
                <a:latin typeface="Tahoma" panose="020B0604030504040204" pitchFamily="34" charset="0"/>
                <a:ea typeface="Tahoma" panose="020B0604030504040204" pitchFamily="34" charset="0"/>
                <a:cs typeface="Tahoma" panose="020B0604030504040204" pitchFamily="34" charset="0"/>
              </a:rPr>
              <a:t>Ditemukan surat-surat bukti yang bersifat menentukan (ps. 67 huruf b)</a:t>
            </a:r>
          </a:p>
          <a:p>
            <a:pPr lvl="1">
              <a:buFont typeface="Wingdings" pitchFamily="2" charset="2"/>
              <a:buChar char="Ø"/>
            </a:pPr>
            <a:r>
              <a:rPr lang="id-ID" sz="2400" dirty="0">
                <a:latin typeface="Tahoma" panose="020B0604030504040204" pitchFamily="34" charset="0"/>
                <a:ea typeface="Tahoma" panose="020B0604030504040204" pitchFamily="34" charset="0"/>
                <a:cs typeface="Tahoma" panose="020B0604030504040204" pitchFamily="34" charset="0"/>
              </a:rPr>
              <a:t>Putusan berkekuatan hukum tetap (ps. 67 huruf c, d, f)</a:t>
            </a:r>
          </a:p>
          <a:p>
            <a:pPr lvl="1">
              <a:buFont typeface="Wingdings" pitchFamily="2" charset="2"/>
              <a:buChar char="Ø"/>
            </a:pPr>
            <a:r>
              <a:rPr lang="id-ID" sz="2400" dirty="0">
                <a:latin typeface="Tahoma" panose="020B0604030504040204" pitchFamily="34" charset="0"/>
                <a:ea typeface="Tahoma" panose="020B0604030504040204" pitchFamily="34" charset="0"/>
                <a:cs typeface="Tahoma" panose="020B0604030504040204" pitchFamily="34" charset="0"/>
              </a:rPr>
              <a:t>Tanggal putusan terakhir [yang berisi pertentangan] berkekuatan hukum tetap (ps. 67 huruf 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err="1">
                <a:latin typeface="Tahoma" panose="020B0604030504040204" pitchFamily="34" charset="0"/>
                <a:ea typeface="Tahoma" panose="020B0604030504040204" pitchFamily="34" charset="0"/>
                <a:cs typeface="Tahoma" panose="020B0604030504040204" pitchFamily="34" charset="0"/>
              </a:rPr>
              <a:t>Syarat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PK</a:t>
            </a:r>
          </a:p>
        </p:txBody>
      </p:sp>
      <p:sp>
        <p:nvSpPr>
          <p:cNvPr id="3" name="Content Placeholder 2"/>
          <p:cNvSpPr>
            <a:spLocks noGrp="1"/>
          </p:cNvSpPr>
          <p:nvPr>
            <p:ph idx="1"/>
          </p:nvPr>
        </p:nvSpPr>
        <p:spPr/>
        <p:txBody>
          <a:bodyPr>
            <a:normAutofit/>
          </a:bodyPr>
          <a:lstStyle/>
          <a:p>
            <a:pPr algn="just"/>
            <a:r>
              <a:rPr lang="en-US" sz="2400" dirty="0" err="1">
                <a:latin typeface="Tahoma" panose="020B0604030504040204" pitchFamily="34" charset="0"/>
                <a:ea typeface="Tahoma" panose="020B0604030504040204" pitchFamily="34" charset="0"/>
                <a:cs typeface="Tahoma" panose="020B0604030504040204" pitchFamily="34" charset="0"/>
              </a:rPr>
              <a:t>Diajukan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kepada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Mahkamah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Agung</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melalui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Ketua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Pengadilan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tingkat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pertama</a:t>
            </a:r>
            <a:r>
              <a:rPr lang="en-US" sz="2400" dirty="0">
                <a:latin typeface="Tahoma" panose="020B0604030504040204" pitchFamily="34" charset="0"/>
                <a:ea typeface="Tahoma" panose="020B0604030504040204" pitchFamily="34" charset="0"/>
                <a:cs typeface="Tahoma" panose="020B0604030504040204" pitchFamily="34" charset="0"/>
              </a:rPr>
              <a:t>.</a:t>
            </a:r>
          </a:p>
          <a:p>
            <a:pPr algn="just"/>
            <a:r>
              <a:rPr lang="en-US" sz="2400" dirty="0" err="1">
                <a:latin typeface="Tahoma" panose="020B0604030504040204" pitchFamily="34" charset="0"/>
                <a:ea typeface="Tahoma" panose="020B0604030504040204" pitchFamily="34" charset="0"/>
                <a:cs typeface="Tahoma" panose="020B0604030504040204" pitchFamily="34" charset="0"/>
              </a:rPr>
              <a:t>Membayar</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biaya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perkara</a:t>
            </a:r>
            <a:r>
              <a:rPr lang="en-US" sz="2400" dirty="0">
                <a:latin typeface="Tahoma" panose="020B0604030504040204" pitchFamily="34" charset="0"/>
                <a:ea typeface="Tahoma" panose="020B0604030504040204" pitchFamily="34" charset="0"/>
                <a:cs typeface="Tahoma" panose="020B0604030504040204" pitchFamily="34" charset="0"/>
              </a:rPr>
              <a:t>.</a:t>
            </a:r>
          </a:p>
          <a:p>
            <a:pPr algn="just"/>
            <a:r>
              <a:rPr lang="en-US" sz="2400" dirty="0" err="1">
                <a:latin typeface="Tahoma" panose="020B0604030504040204" pitchFamily="34" charset="0"/>
                <a:ea typeface="Tahoma" panose="020B0604030504040204" pitchFamily="34" charset="0"/>
                <a:cs typeface="Tahoma" panose="020B0604030504040204" pitchFamily="34" charset="0"/>
              </a:rPr>
              <a:t>Permohonan</a:t>
            </a:r>
            <a:r>
              <a:rPr lang="en-US" sz="2400" dirty="0">
                <a:latin typeface="Tahoma" panose="020B0604030504040204" pitchFamily="34" charset="0"/>
                <a:ea typeface="Tahoma" panose="020B0604030504040204" pitchFamily="34" charset="0"/>
                <a:cs typeface="Tahoma" panose="020B0604030504040204" pitchFamily="34" charset="0"/>
              </a:rPr>
              <a:t> PK </a:t>
            </a:r>
            <a:r>
              <a:rPr lang="en-US" sz="2400" dirty="0" err="1">
                <a:latin typeface="Tahoma" panose="020B0604030504040204" pitchFamily="34" charset="0"/>
                <a:ea typeface="Tahoma" panose="020B0604030504040204" pitchFamily="34" charset="0"/>
                <a:cs typeface="Tahoma" panose="020B0604030504040204" pitchFamily="34" charset="0"/>
              </a:rPr>
              <a:t>diajukan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secara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tertulis</a:t>
            </a:r>
            <a:r>
              <a:rPr lang="en-US" sz="2400" dirty="0">
                <a:latin typeface="Tahoma" panose="020B0604030504040204" pitchFamily="34" charset="0"/>
                <a:ea typeface="Tahoma" panose="020B0604030504040204" pitchFamily="34" charset="0"/>
                <a:cs typeface="Tahoma" panose="020B0604030504040204" pitchFamily="34" charset="0"/>
              </a:rPr>
              <a:t>.</a:t>
            </a:r>
          </a:p>
          <a:p>
            <a:pPr algn="just"/>
            <a:endParaRPr lang="en-US" sz="24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2800" dirty="0">
                <a:latin typeface="Tahoma" panose="020B0604030504040204" pitchFamily="34" charset="0"/>
                <a:ea typeface="Tahoma" panose="020B0604030504040204" pitchFamily="34" charset="0"/>
                <a:cs typeface="Tahoma" panose="020B0604030504040204" pitchFamily="34" charset="0"/>
              </a:rPr>
              <a:t>Yang Berhak Mengajukan Permohonan PK </a:t>
            </a:r>
            <a:br>
              <a:rPr lang="id-ID" sz="2800" dirty="0">
                <a:latin typeface="Tahoma" panose="020B0604030504040204" pitchFamily="34" charset="0"/>
                <a:ea typeface="Tahoma" panose="020B0604030504040204" pitchFamily="34" charset="0"/>
                <a:cs typeface="Tahoma" panose="020B0604030504040204" pitchFamily="34" charset="0"/>
              </a:rPr>
            </a:br>
            <a:r>
              <a:rPr lang="id-ID" sz="2800" dirty="0">
                <a:latin typeface="Tahoma" panose="020B0604030504040204" pitchFamily="34" charset="0"/>
                <a:ea typeface="Tahoma" panose="020B0604030504040204" pitchFamily="34" charset="0"/>
                <a:cs typeface="Tahoma" panose="020B0604030504040204" pitchFamily="34" charset="0"/>
              </a:rPr>
              <a:t>(ps. 68 ayat (1) UU MA)</a:t>
            </a:r>
          </a:p>
        </p:txBody>
      </p:sp>
      <p:sp>
        <p:nvSpPr>
          <p:cNvPr id="3" name="Content Placeholder 2"/>
          <p:cNvSpPr>
            <a:spLocks noGrp="1"/>
          </p:cNvSpPr>
          <p:nvPr>
            <p:ph idx="1"/>
          </p:nvPr>
        </p:nvSpPr>
        <p:spPr>
          <a:xfrm>
            <a:off x="1535573" y="2412361"/>
            <a:ext cx="9120854" cy="2376796"/>
          </a:xfrm>
        </p:spPr>
        <p:txBody>
          <a:bodyPr>
            <a:normAutofit lnSpcReduction="10000"/>
          </a:bodyPr>
          <a:lstStyle/>
          <a:p>
            <a:pPr algn="just">
              <a:buFont typeface="Wingdings" pitchFamily="2" charset="2"/>
              <a:buChar char="q"/>
            </a:pPr>
            <a:r>
              <a:rPr lang="id-ID" sz="2400" dirty="0">
                <a:latin typeface="Tahoma" panose="020B0604030504040204" pitchFamily="34" charset="0"/>
                <a:ea typeface="Tahoma" panose="020B0604030504040204" pitchFamily="34" charset="0"/>
                <a:cs typeface="Tahoma" panose="020B0604030504040204" pitchFamily="34" charset="0"/>
              </a:rPr>
              <a:t>Para pihak yang berperkara</a:t>
            </a:r>
          </a:p>
          <a:p>
            <a:pPr algn="just">
              <a:buFont typeface="Wingdings" pitchFamily="2" charset="2"/>
              <a:buChar char="q"/>
            </a:pPr>
            <a:r>
              <a:rPr lang="id-ID" sz="2400" dirty="0">
                <a:latin typeface="Tahoma" panose="020B0604030504040204" pitchFamily="34" charset="0"/>
                <a:ea typeface="Tahoma" panose="020B0604030504040204" pitchFamily="34" charset="0"/>
                <a:cs typeface="Tahoma" panose="020B0604030504040204" pitchFamily="34" charset="0"/>
              </a:rPr>
              <a:t>Wakil yang bertindak selaku kuasa berdasarkan ps. 1795 KUHPerdata jo ps. 123 HIR</a:t>
            </a:r>
          </a:p>
          <a:p>
            <a:pPr algn="just">
              <a:buFont typeface="Wingdings" pitchFamily="2" charset="2"/>
              <a:buChar char="q"/>
            </a:pPr>
            <a:r>
              <a:rPr lang="id-ID" sz="2400" dirty="0">
                <a:latin typeface="Tahoma" panose="020B0604030504040204" pitchFamily="34" charset="0"/>
                <a:ea typeface="Tahoma" panose="020B0604030504040204" pitchFamily="34" charset="0"/>
                <a:cs typeface="Tahoma" panose="020B0604030504040204" pitchFamily="34" charset="0"/>
              </a:rPr>
              <a:t>Ahli waris pemohon apabila pemohon meninggal dunia sebelum putusan PK dijatuhkan</a:t>
            </a:r>
          </a:p>
          <a:p>
            <a:pPr algn="just">
              <a:buNone/>
            </a:pPr>
            <a:r>
              <a:rPr lang="id-ID" sz="2400" dirty="0">
                <a:latin typeface="Tahoma" panose="020B0604030504040204" pitchFamily="34" charset="0"/>
                <a:ea typeface="Tahoma" panose="020B0604030504040204" pitchFamily="34" charset="0"/>
                <a:cs typeface="Tahoma" panose="020B0604030504040204" pitchFamily="34" charset="0"/>
              </a:rPr>
              <a:t> </a:t>
            </a:r>
          </a:p>
          <a:p>
            <a:pPr algn="just">
              <a:buFont typeface="Wingdings" pitchFamily="2" charset="2"/>
              <a:buChar char="q"/>
            </a:pPr>
            <a:endParaRPr lang="id-ID" sz="2400" dirty="0">
              <a:latin typeface="Tahoma" panose="020B0604030504040204" pitchFamily="34" charset="0"/>
              <a:ea typeface="Tahoma" panose="020B0604030504040204" pitchFamily="34" charset="0"/>
              <a:cs typeface="Tahoma" panose="020B0604030504040204" pitchFamily="34" charset="0"/>
            </a:endParaRPr>
          </a:p>
          <a:p>
            <a:pPr lvl="1" algn="just">
              <a:buFont typeface="Wingdings" pitchFamily="2" charset="2"/>
              <a:buChar char="Ø"/>
            </a:pPr>
            <a:endParaRPr lang="id-ID" sz="24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000" dirty="0">
                <a:latin typeface="Tahoma" panose="020B0604030504040204" pitchFamily="34" charset="0"/>
                <a:ea typeface="Tahoma" panose="020B0604030504040204" pitchFamily="34" charset="0"/>
                <a:cs typeface="Tahoma" panose="020B0604030504040204" pitchFamily="34" charset="0"/>
              </a:rPr>
              <a:t>Tata Cara </a:t>
            </a:r>
            <a:r>
              <a:rPr lang="en-US" sz="3000" dirty="0" err="1">
                <a:latin typeface="Tahoma" panose="020B0604030504040204" pitchFamily="34" charset="0"/>
                <a:ea typeface="Tahoma" panose="020B0604030504040204" pitchFamily="34" charset="0"/>
                <a:cs typeface="Tahoma" panose="020B0604030504040204" pitchFamily="34" charset="0"/>
              </a:rPr>
              <a:t>Pengajuan</a:t>
            </a:r>
            <a:r>
              <a:rPr lang="en-US" sz="3000" dirty="0">
                <a:latin typeface="Tahoma" panose="020B0604030504040204" pitchFamily="34" charset="0"/>
                <a:ea typeface="Tahoma" panose="020B0604030504040204" pitchFamily="34" charset="0"/>
                <a:cs typeface="Tahoma" panose="020B0604030504040204" pitchFamily="34" charset="0"/>
              </a:rPr>
              <a:t> PK</a:t>
            </a:r>
            <a:endParaRPr lang="id-ID" sz="3000" dirty="0">
              <a:latin typeface="Tahoma" panose="020B0604030504040204" pitchFamily="34" charset="0"/>
              <a:ea typeface="Tahoma" panose="020B0604030504040204" pitchFamily="34" charset="0"/>
              <a:cs typeface="Tahoma" panose="020B0604030504040204" pitchFamily="34" charset="0"/>
            </a:endParaRPr>
          </a:p>
        </p:txBody>
      </p:sp>
      <p:sp>
        <p:nvSpPr>
          <p:cNvPr id="3" name="Content Placeholder 2"/>
          <p:cNvSpPr>
            <a:spLocks noGrp="1"/>
          </p:cNvSpPr>
          <p:nvPr>
            <p:ph idx="1"/>
          </p:nvPr>
        </p:nvSpPr>
        <p:spPr/>
        <p:txBody>
          <a:bodyPr>
            <a:normAutofit/>
          </a:bodyPr>
          <a:lstStyle/>
          <a:p>
            <a:pPr algn="just"/>
            <a:r>
              <a:rPr lang="id-ID" sz="2400" dirty="0">
                <a:latin typeface="Tahoma" panose="020B0604030504040204" pitchFamily="34" charset="0"/>
                <a:ea typeface="Tahoma" panose="020B0604030504040204" pitchFamily="34" charset="0"/>
                <a:cs typeface="Tahoma" panose="020B0604030504040204" pitchFamily="34" charset="0"/>
              </a:rPr>
              <a:t>Permohonan PK diajukan kepada Mahkamah Agung melalui Ketua Pengadilan tingkat pertama (ps. 71 ayat (1) UU MA)</a:t>
            </a:r>
          </a:p>
          <a:p>
            <a:pPr algn="just"/>
            <a:r>
              <a:rPr lang="en-US" sz="2400" dirty="0" err="1">
                <a:latin typeface="Tahoma" panose="020B0604030504040204" pitchFamily="34" charset="0"/>
                <a:ea typeface="Tahoma" panose="020B0604030504040204" pitchFamily="34" charset="0"/>
                <a:cs typeface="Tahoma" panose="020B0604030504040204" pitchFamily="34" charset="0"/>
              </a:rPr>
              <a:t>Panitera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wajib</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mengirimkan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salinan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permohonan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kepada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pihak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lawan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selambat-lambatnya</a:t>
            </a:r>
            <a:r>
              <a:rPr lang="en-US" sz="2400" dirty="0">
                <a:latin typeface="Tahoma" panose="020B0604030504040204" pitchFamily="34" charset="0"/>
                <a:ea typeface="Tahoma" panose="020B0604030504040204" pitchFamily="34" charset="0"/>
                <a:cs typeface="Tahoma" panose="020B0604030504040204" pitchFamily="34" charset="0"/>
              </a:rPr>
              <a:t> 14 </a:t>
            </a:r>
            <a:r>
              <a:rPr lang="en-US" sz="2400" dirty="0" err="1">
                <a:latin typeface="Tahoma" panose="020B0604030504040204" pitchFamily="34" charset="0"/>
                <a:ea typeface="Tahoma" panose="020B0604030504040204" pitchFamily="34" charset="0"/>
                <a:cs typeface="Tahoma" panose="020B0604030504040204" pitchFamily="34" charset="0"/>
              </a:rPr>
              <a:t>hari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sejak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permohonan</a:t>
            </a:r>
            <a:r>
              <a:rPr lang="en-US" sz="2400" dirty="0">
                <a:latin typeface="Tahoma" panose="020B0604030504040204" pitchFamily="34" charset="0"/>
                <a:ea typeface="Tahoma" panose="020B0604030504040204" pitchFamily="34" charset="0"/>
                <a:cs typeface="Tahoma" panose="020B0604030504040204" pitchFamily="34" charset="0"/>
              </a:rPr>
              <a:t> PK </a:t>
            </a:r>
            <a:r>
              <a:rPr lang="en-US" sz="2400" dirty="0" err="1">
                <a:latin typeface="Tahoma" panose="020B0604030504040204" pitchFamily="34" charset="0"/>
                <a:ea typeface="Tahoma" panose="020B0604030504040204" pitchFamily="34" charset="0"/>
                <a:cs typeface="Tahoma" panose="020B0604030504040204" pitchFamily="34" charset="0"/>
              </a:rPr>
              <a:t>didaftarkan</a:t>
            </a:r>
            <a:endParaRPr lang="en-US" sz="2400" dirty="0">
              <a:latin typeface="Tahoma" panose="020B0604030504040204" pitchFamily="34" charset="0"/>
              <a:ea typeface="Tahoma" panose="020B0604030504040204" pitchFamily="34" charset="0"/>
              <a:cs typeface="Tahoma" panose="020B0604030504040204" pitchFamily="34" charset="0"/>
            </a:endParaRPr>
          </a:p>
          <a:p>
            <a:pPr algn="just"/>
            <a:endParaRPr lang="id-ID" sz="2400" dirty="0">
              <a:latin typeface="Tahoma" panose="020B0604030504040204" pitchFamily="34" charset="0"/>
              <a:ea typeface="Tahoma" panose="020B0604030504040204" pitchFamily="34" charset="0"/>
              <a:cs typeface="Tahoma" panose="020B0604030504040204" pitchFamily="34" charset="0"/>
            </a:endParaRPr>
          </a:p>
          <a:p>
            <a:pPr algn="just"/>
            <a:endParaRPr lang="id-ID" sz="2400" dirty="0">
              <a:latin typeface="Tahoma" panose="020B0604030504040204" pitchFamily="34" charset="0"/>
              <a:ea typeface="Tahoma" panose="020B0604030504040204" pitchFamily="34" charset="0"/>
              <a:cs typeface="Tahoma" panose="020B0604030504040204" pitchFamily="34" charset="0"/>
            </a:endParaRPr>
          </a:p>
          <a:p>
            <a:pPr algn="just"/>
            <a:endParaRPr lang="id-ID" sz="24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id-ID" sz="3000" dirty="0">
                <a:latin typeface="Tahoma" panose="020B0604030504040204" pitchFamily="34" charset="0"/>
                <a:ea typeface="Tahoma" panose="020B0604030504040204" pitchFamily="34" charset="0"/>
                <a:cs typeface="Tahoma" panose="020B0604030504040204" pitchFamily="34" charset="0"/>
              </a:rPr>
              <a:t>Peninjauan Kembali (lanjutan)</a:t>
            </a:r>
          </a:p>
        </p:txBody>
      </p:sp>
      <p:sp>
        <p:nvSpPr>
          <p:cNvPr id="3" name="Content Placeholder 2"/>
          <p:cNvSpPr>
            <a:spLocks noGrp="1"/>
          </p:cNvSpPr>
          <p:nvPr>
            <p:ph idx="1"/>
          </p:nvPr>
        </p:nvSpPr>
        <p:spPr/>
        <p:txBody>
          <a:bodyPr>
            <a:noAutofit/>
          </a:bodyPr>
          <a:lstStyle/>
          <a:p>
            <a:pPr algn="just"/>
            <a:r>
              <a:rPr lang="id-ID" sz="2400" dirty="0">
                <a:latin typeface="Tahoma" panose="020B0604030504040204" pitchFamily="34" charset="0"/>
                <a:ea typeface="Tahoma" panose="020B0604030504040204" pitchFamily="34" charset="0"/>
                <a:cs typeface="Tahoma" panose="020B0604030504040204" pitchFamily="34" charset="0"/>
              </a:rPr>
              <a:t>Pihak lawan berhak mengajukan jawaban atau Kontra Memori PK (ps. 72 ayat (1) UU MA) melalui Panitera PN tingkat pertama yang memeriksa perkara tersebut (ps. 72 ayat (3) UU MA)</a:t>
            </a:r>
          </a:p>
          <a:p>
            <a:pPr algn="just"/>
            <a:r>
              <a:rPr lang="en-US" sz="2400" dirty="0" err="1">
                <a:latin typeface="Tahoma" panose="020B0604030504040204" pitchFamily="34" charset="0"/>
                <a:ea typeface="Tahoma" panose="020B0604030504040204" pitchFamily="34" charset="0"/>
                <a:cs typeface="Tahoma" panose="020B0604030504040204" pitchFamily="34" charset="0"/>
              </a:rPr>
              <a:t>Jawaban</a:t>
            </a:r>
            <a:r>
              <a:rPr lang="en-US" sz="2400" dirty="0">
                <a:latin typeface="Tahoma" panose="020B0604030504040204" pitchFamily="34" charset="0"/>
                <a:ea typeface="Tahoma" panose="020B0604030504040204" pitchFamily="34" charset="0"/>
                <a:cs typeface="Tahoma" panose="020B0604030504040204" pitchFamily="34" charset="0"/>
              </a:rPr>
              <a:t> yang </a:t>
            </a:r>
            <a:r>
              <a:rPr lang="en-US" sz="2400" dirty="0" err="1">
                <a:latin typeface="Tahoma" panose="020B0604030504040204" pitchFamily="34" charset="0"/>
                <a:ea typeface="Tahoma" panose="020B0604030504040204" pitchFamily="34" charset="0"/>
                <a:cs typeface="Tahoma" panose="020B0604030504040204" pitchFamily="34" charset="0"/>
              </a:rPr>
              <a:t>diajukan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pihak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lawan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terbatas</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pada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alasan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pasal</a:t>
            </a:r>
            <a:r>
              <a:rPr lang="en-US" sz="2400" dirty="0">
                <a:latin typeface="Tahoma" panose="020B0604030504040204" pitchFamily="34" charset="0"/>
                <a:ea typeface="Tahoma" panose="020B0604030504040204" pitchFamily="34" charset="0"/>
                <a:cs typeface="Tahoma" panose="020B0604030504040204" pitchFamily="34" charset="0"/>
              </a:rPr>
              <a:t> 67 </a:t>
            </a:r>
            <a:r>
              <a:rPr lang="en-US" sz="2400" dirty="0" err="1">
                <a:latin typeface="Tahoma" panose="020B0604030504040204" pitchFamily="34" charset="0"/>
                <a:ea typeface="Tahoma" panose="020B0604030504040204" pitchFamily="34" charset="0"/>
                <a:cs typeface="Tahoma" panose="020B0604030504040204" pitchFamily="34" charset="0"/>
              </a:rPr>
              <a:t>huruf</a:t>
            </a:r>
            <a:r>
              <a:rPr lang="en-US" sz="2400" dirty="0">
                <a:latin typeface="Tahoma" panose="020B0604030504040204" pitchFamily="34" charset="0"/>
                <a:ea typeface="Tahoma" panose="020B0604030504040204" pitchFamily="34" charset="0"/>
                <a:cs typeface="Tahoma" panose="020B0604030504040204" pitchFamily="34" charset="0"/>
              </a:rPr>
              <a:t> a </a:t>
            </a:r>
            <a:r>
              <a:rPr lang="en-US" sz="2400" dirty="0" err="1">
                <a:latin typeface="Tahoma" panose="020B0604030504040204" pitchFamily="34" charset="0"/>
                <a:ea typeface="Tahoma" panose="020B0604030504040204" pitchFamily="34" charset="0"/>
                <a:cs typeface="Tahoma" panose="020B0604030504040204" pitchFamily="34" charset="0"/>
              </a:rPr>
              <a:t>atau</a:t>
            </a:r>
            <a:r>
              <a:rPr lang="en-US" sz="2400" dirty="0">
                <a:latin typeface="Tahoma" panose="020B0604030504040204" pitchFamily="34" charset="0"/>
                <a:ea typeface="Tahoma" panose="020B0604030504040204" pitchFamily="34" charset="0"/>
                <a:cs typeface="Tahoma" panose="020B0604030504040204" pitchFamily="34" charset="0"/>
              </a:rPr>
              <a:t> b UU </a:t>
            </a:r>
            <a:r>
              <a:rPr lang="en-US" sz="2400" dirty="0" err="1">
                <a:latin typeface="Tahoma" panose="020B0604030504040204" pitchFamily="34" charset="0"/>
                <a:ea typeface="Tahoma" panose="020B0604030504040204" pitchFamily="34" charset="0"/>
                <a:cs typeface="Tahoma" panose="020B0604030504040204" pitchFamily="34" charset="0"/>
              </a:rPr>
              <a:t>Mahkamah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Agung</a:t>
            </a:r>
            <a:r>
              <a:rPr lang="en-US" sz="2400" dirty="0">
                <a:latin typeface="Tahoma" panose="020B0604030504040204" pitchFamily="34" charset="0"/>
                <a:ea typeface="Tahoma" panose="020B0604030504040204" pitchFamily="34" charset="0"/>
                <a:cs typeface="Tahoma" panose="020B0604030504040204" pitchFamily="34" charset="0"/>
              </a:rPr>
              <a:t>.</a:t>
            </a:r>
          </a:p>
          <a:p>
            <a:pPr algn="just"/>
            <a:r>
              <a:rPr lang="id-ID" sz="2400" dirty="0">
                <a:latin typeface="Tahoma" panose="020B0604030504040204" pitchFamily="34" charset="0"/>
                <a:ea typeface="Tahoma" panose="020B0604030504040204" pitchFamily="34" charset="0"/>
                <a:cs typeface="Tahoma" panose="020B0604030504040204" pitchFamily="34" charset="0"/>
              </a:rPr>
              <a:t>Tenggang waktu mengajukan jawaban oleh pihak lawan 30 hari setelah pihak lawan menerima salinan permohonan PK (ps. 79 ayat (2) UU MA)</a:t>
            </a:r>
          </a:p>
          <a:p>
            <a:pPr algn="just"/>
            <a:r>
              <a:rPr lang="id-ID" sz="2400" dirty="0">
                <a:latin typeface="Tahoma" panose="020B0604030504040204" pitchFamily="34" charset="0"/>
                <a:ea typeface="Tahoma" panose="020B0604030504040204" pitchFamily="34" charset="0"/>
                <a:cs typeface="Tahoma" panose="020B0604030504040204" pitchFamily="34" charset="0"/>
              </a:rPr>
              <a:t>Apabila tenggang waktu pengajuan jawaban terlampaui, tidak ada kewajiban hukum bagi Majelis PK untuk memperhatikan dan menilainya.</a:t>
            </a:r>
          </a:p>
          <a:p>
            <a:pPr algn="just"/>
            <a:endParaRPr lang="id-ID" sz="2400" dirty="0">
              <a:latin typeface="Tahoma" panose="020B0604030504040204" pitchFamily="34" charset="0"/>
              <a:ea typeface="Tahoma" panose="020B0604030504040204" pitchFamily="34" charset="0"/>
              <a:cs typeface="Tahoma" panose="020B0604030504040204" pitchFamily="34" charset="0"/>
            </a:endParaRPr>
          </a:p>
          <a:p>
            <a:pPr algn="just"/>
            <a:endParaRPr lang="id-ID" sz="2400" dirty="0">
              <a:latin typeface="Tahoma" panose="020B0604030504040204" pitchFamily="34" charset="0"/>
              <a:ea typeface="Tahoma" panose="020B0604030504040204" pitchFamily="34" charset="0"/>
              <a:cs typeface="Tahoma" panose="020B0604030504040204" pitchFamily="34" charset="0"/>
            </a:endParaRPr>
          </a:p>
          <a:p>
            <a:pPr algn="just"/>
            <a:endParaRPr lang="id-ID" sz="24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9848" y="1412776"/>
            <a:ext cx="10058400" cy="3600400"/>
          </a:xfrm>
        </p:spPr>
        <p:txBody>
          <a:bodyPr>
            <a:normAutofit/>
          </a:bodyPr>
          <a:lstStyle/>
          <a:p>
            <a:pPr algn="just"/>
            <a:r>
              <a:rPr lang="en-US" sz="2800" dirty="0" err="1">
                <a:latin typeface="Tahoma" panose="020B0604030504040204" pitchFamily="34" charset="0"/>
                <a:ea typeface="Tahoma" panose="020B0604030504040204" pitchFamily="34" charset="0"/>
                <a:cs typeface="Tahoma" panose="020B0604030504040204" pitchFamily="34" charset="0"/>
              </a:rPr>
              <a:t>Jawaban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diserahkan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pengadilan</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memeriksa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memutus</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perkara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pada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tingkat</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pertama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didaftarkan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oleh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Panitera</a:t>
            </a:r>
            <a:r>
              <a:rPr lang="en-US" sz="2800" dirty="0">
                <a:latin typeface="Tahoma" panose="020B0604030504040204" pitchFamily="34" charset="0"/>
                <a:ea typeface="Tahoma" panose="020B0604030504040204" pitchFamily="34" charset="0"/>
                <a:cs typeface="Tahoma" panose="020B0604030504040204" pitchFamily="34" charset="0"/>
              </a:rPr>
              <a:t>.</a:t>
            </a:r>
          </a:p>
          <a:p>
            <a:pPr algn="just"/>
            <a:r>
              <a:rPr lang="en-US" sz="2800" dirty="0" err="1">
                <a:latin typeface="Tahoma" panose="020B0604030504040204" pitchFamily="34" charset="0"/>
                <a:ea typeface="Tahoma" panose="020B0604030504040204" pitchFamily="34" charset="0"/>
                <a:cs typeface="Tahoma" panose="020B0604030504040204" pitchFamily="34" charset="0"/>
              </a:rPr>
              <a:t>Panitera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mengirimkan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berkas</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perkara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Mahkamah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Agung</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selambat-lambatnya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dalam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waktu</a:t>
            </a:r>
            <a:r>
              <a:rPr lang="en-US" sz="2800" dirty="0">
                <a:latin typeface="Tahoma" panose="020B0604030504040204" pitchFamily="34" charset="0"/>
                <a:ea typeface="Tahoma" panose="020B0604030504040204" pitchFamily="34" charset="0"/>
                <a:cs typeface="Tahoma" panose="020B0604030504040204" pitchFamily="34" charset="0"/>
              </a:rPr>
              <a:t> 30 </a:t>
            </a:r>
            <a:r>
              <a:rPr lang="en-US" sz="2800" dirty="0" err="1">
                <a:latin typeface="Tahoma" panose="020B0604030504040204" pitchFamily="34" charset="0"/>
                <a:ea typeface="Tahoma" panose="020B0604030504040204" pitchFamily="34" charset="0"/>
                <a:cs typeface="Tahoma" panose="020B0604030504040204" pitchFamily="34" charset="0"/>
              </a:rPr>
              <a:t>hari</a:t>
            </a:r>
            <a:r>
              <a:rPr lang="en-US" sz="2800" dirty="0">
                <a:latin typeface="Tahoma" panose="020B0604030504040204" pitchFamily="34" charset="0"/>
                <a:ea typeface="Tahoma" panose="020B0604030504040204" pitchFamily="34" charset="0"/>
                <a:cs typeface="Tahoma" panose="020B0604030504040204" pitchFamily="34" charset="0"/>
              </a:rPr>
              <a:t> (Ps. 72 </a:t>
            </a:r>
            <a:r>
              <a:rPr lang="en-US" sz="2800" dirty="0" err="1">
                <a:latin typeface="Tahoma" panose="020B0604030504040204" pitchFamily="34" charset="0"/>
                <a:ea typeface="Tahoma" panose="020B0604030504040204" pitchFamily="34" charset="0"/>
                <a:cs typeface="Tahoma" panose="020B0604030504040204" pitchFamily="34" charset="0"/>
              </a:rPr>
              <a:t>ayat</a:t>
            </a:r>
            <a:r>
              <a:rPr lang="en-US" sz="2800" dirty="0">
                <a:latin typeface="Tahoma" panose="020B0604030504040204" pitchFamily="34" charset="0"/>
                <a:ea typeface="Tahoma" panose="020B0604030504040204" pitchFamily="34" charset="0"/>
                <a:cs typeface="Tahoma" panose="020B0604030504040204" pitchFamily="34" charset="0"/>
              </a:rPr>
              <a:t> (2) UU MA).</a:t>
            </a:r>
          </a:p>
          <a:p>
            <a:pPr algn="just"/>
            <a:r>
              <a:rPr lang="en-US" sz="2800" dirty="0" err="1">
                <a:latin typeface="Tahoma" panose="020B0604030504040204" pitchFamily="34" charset="0"/>
                <a:ea typeface="Tahoma" panose="020B0604030504040204" pitchFamily="34" charset="0"/>
                <a:cs typeface="Tahoma" panose="020B0604030504040204" pitchFamily="34" charset="0"/>
              </a:rPr>
              <a:t>Pemeriksaan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perkara</a:t>
            </a:r>
            <a:r>
              <a:rPr lang="en-US" sz="2800" dirty="0">
                <a:latin typeface="Tahoma" panose="020B0604030504040204" pitchFamily="34" charset="0"/>
                <a:ea typeface="Tahoma" panose="020B0604030504040204" pitchFamily="34" charset="0"/>
                <a:cs typeface="Tahoma" panose="020B0604030504040204" pitchFamily="34" charset="0"/>
              </a:rPr>
              <a:t> PK </a:t>
            </a:r>
            <a:r>
              <a:rPr lang="en-US" sz="2800" dirty="0" err="1">
                <a:latin typeface="Tahoma" panose="020B0604030504040204" pitchFamily="34" charset="0"/>
                <a:ea typeface="Tahoma" panose="020B0604030504040204" pitchFamily="34" charset="0"/>
                <a:cs typeface="Tahoma" panose="020B0604030504040204" pitchFamily="34" charset="0"/>
              </a:rPr>
              <a:t>diatur</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dalam</a:t>
            </a:r>
            <a:r>
              <a:rPr lang="en-US" sz="2800" dirty="0">
                <a:latin typeface="Tahoma" panose="020B0604030504040204" pitchFamily="34" charset="0"/>
                <a:ea typeface="Tahoma" panose="020B0604030504040204" pitchFamily="34" charset="0"/>
                <a:cs typeface="Tahoma" panose="020B0604030504040204" pitchFamily="34" charset="0"/>
              </a:rPr>
              <a:t> Ps. 73 UU MA.</a:t>
            </a:r>
          </a:p>
          <a:p>
            <a:pPr algn="just"/>
            <a:endParaRPr lang="en-US" sz="2800" dirty="0">
              <a:latin typeface="Tahoma" panose="020B0604030504040204" pitchFamily="34" charset="0"/>
              <a:ea typeface="Tahoma" panose="020B0604030504040204" pitchFamily="34" charset="0"/>
              <a:cs typeface="Tahoma" panose="020B0604030504040204" pitchFamily="34" charset="0"/>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latin typeface="Tahoma" panose="020B0604030504040204" pitchFamily="34" charset="0"/>
                <a:ea typeface="Tahoma" panose="020B0604030504040204" pitchFamily="34" charset="0"/>
                <a:cs typeface="Tahoma" panose="020B0604030504040204" pitchFamily="34" charset="0"/>
              </a:rPr>
              <a:t>Putusan</a:t>
            </a:r>
            <a:r>
              <a:rPr lang="en-US" dirty="0">
                <a:latin typeface="Tahoma" panose="020B0604030504040204" pitchFamily="34" charset="0"/>
                <a:ea typeface="Tahoma" panose="020B0604030504040204" pitchFamily="34" charset="0"/>
                <a:cs typeface="Tahoma" panose="020B0604030504040204" pitchFamily="34" charset="0"/>
              </a:rPr>
              <a:t> PK </a:t>
            </a:r>
          </a:p>
        </p:txBody>
      </p:sp>
      <p:sp>
        <p:nvSpPr>
          <p:cNvPr id="3" name="Content Placeholder 2"/>
          <p:cNvSpPr>
            <a:spLocks noGrp="1"/>
          </p:cNvSpPr>
          <p:nvPr>
            <p:ph idx="1"/>
          </p:nvPr>
        </p:nvSpPr>
        <p:spPr/>
        <p:txBody>
          <a:bodyPr>
            <a:normAutofit/>
          </a:bodyPr>
          <a:lstStyle/>
          <a:p>
            <a:pPr algn="just"/>
            <a:r>
              <a:rPr lang="en-US" sz="2800" dirty="0" err="1">
                <a:latin typeface="Tahoma" panose="020B0604030504040204" pitchFamily="34" charset="0"/>
                <a:ea typeface="Tahoma" panose="020B0604030504040204" pitchFamily="34" charset="0"/>
                <a:cs typeface="Tahoma" panose="020B0604030504040204" pitchFamily="34" charset="0"/>
              </a:rPr>
              <a:t>Diatur</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dalam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pasal</a:t>
            </a:r>
            <a:r>
              <a:rPr lang="en-US" sz="2800" dirty="0">
                <a:latin typeface="Tahoma" panose="020B0604030504040204" pitchFamily="34" charset="0"/>
                <a:ea typeface="Tahoma" panose="020B0604030504040204" pitchFamily="34" charset="0"/>
                <a:cs typeface="Tahoma" panose="020B0604030504040204" pitchFamily="34" charset="0"/>
              </a:rPr>
              <a:t> 74 UU MA.</a:t>
            </a:r>
          </a:p>
          <a:p>
            <a:pPr lvl="1" algn="just"/>
            <a:r>
              <a:rPr lang="en-US" sz="2800" dirty="0" err="1">
                <a:latin typeface="Tahoma" panose="020B0604030504040204" pitchFamily="34" charset="0"/>
                <a:ea typeface="Tahoma" panose="020B0604030504040204" pitchFamily="34" charset="0"/>
                <a:cs typeface="Tahoma" panose="020B0604030504040204" pitchFamily="34" charset="0"/>
              </a:rPr>
              <a:t>Mengabulkan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PK.</a:t>
            </a:r>
          </a:p>
          <a:p>
            <a:pPr lvl="1" algn="just"/>
            <a:r>
              <a:rPr lang="en-US" sz="2800" dirty="0" err="1">
                <a:latin typeface="Tahoma" panose="020B0604030504040204" pitchFamily="34" charset="0"/>
                <a:ea typeface="Tahoma" panose="020B0604030504040204" pitchFamily="34" charset="0"/>
                <a:cs typeface="Tahoma" panose="020B0604030504040204" pitchFamily="34" charset="0"/>
              </a:rPr>
              <a:t>Menolak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Permohonan</a:t>
            </a:r>
            <a:r>
              <a:rPr lang="en-US" sz="2800" dirty="0">
                <a:latin typeface="Tahoma" panose="020B0604030504040204" pitchFamily="34" charset="0"/>
                <a:ea typeface="Tahoma" panose="020B0604030504040204" pitchFamily="34" charset="0"/>
                <a:cs typeface="Tahoma" panose="020B0604030504040204" pitchFamily="34" charset="0"/>
              </a:rPr>
              <a:t> PK. </a:t>
            </a:r>
          </a:p>
          <a:p>
            <a:pPr algn="just"/>
            <a:r>
              <a:rPr lang="en-US" sz="2800" dirty="0" err="1">
                <a:latin typeface="Tahoma" panose="020B0604030504040204" pitchFamily="34" charset="0"/>
                <a:ea typeface="Tahoma" panose="020B0604030504040204" pitchFamily="34" charset="0"/>
                <a:cs typeface="Tahoma" panose="020B0604030504040204" pitchFamily="34" charset="0"/>
              </a:rPr>
              <a:t>Salinan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PK </a:t>
            </a:r>
            <a:r>
              <a:rPr lang="en-US" sz="2800" dirty="0" err="1">
                <a:latin typeface="Tahoma" panose="020B0604030504040204" pitchFamily="34" charset="0"/>
                <a:ea typeface="Tahoma" panose="020B0604030504040204" pitchFamily="34" charset="0"/>
                <a:cs typeface="Tahoma" panose="020B0604030504040204" pitchFamily="34" charset="0"/>
              </a:rPr>
              <a:t>dikirimkan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melalui</a:t>
            </a:r>
            <a:r>
              <a:rPr lang="en-US" sz="2800" dirty="0">
                <a:latin typeface="Tahoma" panose="020B0604030504040204" pitchFamily="34" charset="0"/>
                <a:ea typeface="Tahoma" panose="020B0604030504040204" pitchFamily="34" charset="0"/>
                <a:cs typeface="Tahoma" panose="020B0604030504040204" pitchFamily="34" charset="0"/>
              </a:rPr>
              <a:t> PN </a:t>
            </a:r>
            <a:r>
              <a:rPr lang="en-US" sz="2800" dirty="0" err="1">
                <a:latin typeface="Tahoma" panose="020B0604030504040204" pitchFamily="34" charset="0"/>
                <a:ea typeface="Tahoma" panose="020B0604030504040204" pitchFamily="34" charset="0"/>
                <a:cs typeface="Tahoma" panose="020B0604030504040204" pitchFamily="34" charset="0"/>
              </a:rPr>
              <a:t>selambat-lambatnya</a:t>
            </a:r>
            <a:r>
              <a:rPr lang="en-US" sz="2800" dirty="0">
                <a:latin typeface="Tahoma" panose="020B0604030504040204" pitchFamily="34" charset="0"/>
                <a:ea typeface="Tahoma" panose="020B0604030504040204" pitchFamily="34" charset="0"/>
                <a:cs typeface="Tahoma" panose="020B0604030504040204" pitchFamily="34" charset="0"/>
              </a:rPr>
              <a:t> 30 </a:t>
            </a:r>
            <a:r>
              <a:rPr lang="en-US" sz="2800" dirty="0" err="1">
                <a:latin typeface="Tahoma" panose="020B0604030504040204" pitchFamily="34" charset="0"/>
                <a:ea typeface="Tahoma" panose="020B0604030504040204" pitchFamily="34" charset="0"/>
                <a:cs typeface="Tahoma" panose="020B0604030504040204" pitchFamily="34" charset="0"/>
              </a:rPr>
              <a:t>hari</a:t>
            </a:r>
            <a:r>
              <a:rPr lang="en-US" sz="2800" dirty="0">
                <a:latin typeface="Tahoma" panose="020B0604030504040204" pitchFamily="34" charset="0"/>
                <a:ea typeface="Tahoma" panose="020B0604030504040204" pitchFamily="34" charset="0"/>
                <a:cs typeface="Tahoma" panose="020B0604030504040204" pitchFamily="34" charset="0"/>
              </a:rPr>
              <a:t> (ps. 75 UU MA).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d-ID" dirty="0">
                <a:latin typeface="Tahoma" panose="020B0604030504040204" pitchFamily="34" charset="0"/>
                <a:ea typeface="Tahoma" panose="020B0604030504040204" pitchFamily="34" charset="0"/>
                <a:cs typeface="Tahoma" panose="020B0604030504040204" pitchFamily="34" charset="0"/>
              </a:rPr>
              <a:t>PK terhadap PK</a:t>
            </a:r>
          </a:p>
        </p:txBody>
      </p:sp>
      <p:sp>
        <p:nvSpPr>
          <p:cNvPr id="3" name="Content Placeholder 2"/>
          <p:cNvSpPr>
            <a:spLocks noGrp="1"/>
          </p:cNvSpPr>
          <p:nvPr>
            <p:ph idx="1"/>
          </p:nvPr>
        </p:nvSpPr>
        <p:spPr/>
        <p:txBody>
          <a:bodyPr>
            <a:normAutofit/>
          </a:bodyPr>
          <a:lstStyle/>
          <a:p>
            <a:pPr algn="just"/>
            <a:r>
              <a:rPr lang="id-ID" sz="2400" dirty="0">
                <a:latin typeface="Tahoma" panose="020B0604030504040204" pitchFamily="34" charset="0"/>
                <a:ea typeface="Tahoma" panose="020B0604030504040204" pitchFamily="34" charset="0"/>
                <a:cs typeface="Tahoma" panose="020B0604030504040204" pitchFamily="34" charset="0"/>
              </a:rPr>
              <a:t>Pada prinsipya permohonan PK hanya dapat dilakukan satu kali saja berdasarkan Pasal 66 ayat (1) UU MA, namun demikian berdasarkan SEMA No. 10/2009 </a:t>
            </a:r>
            <a:r>
              <a:rPr lang="id-ID" sz="2400" dirty="0" err="1">
                <a:latin typeface="Tahoma" panose="020B0604030504040204" pitchFamily="34" charset="0"/>
                <a:ea typeface="Tahoma" panose="020B0604030504040204" pitchFamily="34" charset="0"/>
                <a:cs typeface="Tahoma" panose="020B0604030504040204" pitchFamily="34" charset="0"/>
              </a:rPr>
              <a:t>jo</a:t>
            </a:r>
            <a:r>
              <a:rPr lang="id-ID" sz="2400" dirty="0">
                <a:latin typeface="Tahoma" panose="020B0604030504040204" pitchFamily="34" charset="0"/>
                <a:ea typeface="Tahoma" panose="020B0604030504040204" pitchFamily="34" charset="0"/>
                <a:cs typeface="Tahoma" panose="020B0604030504040204" pitchFamily="34" charset="0"/>
              </a:rPr>
              <a:t> SEMA No. 4/2016 diatur bahwa :</a:t>
            </a:r>
          </a:p>
          <a:p>
            <a:pPr marL="628650" indent="-357188" algn="just">
              <a:buClr>
                <a:schemeClr val="tx1"/>
              </a:buClr>
              <a:buSzPct val="100000"/>
              <a:buFont typeface="+mj-lt"/>
              <a:buAutoNum type="alphaLcPeriod"/>
            </a:pPr>
            <a:r>
              <a:rPr lang="en-US" sz="2400" dirty="0" err="1">
                <a:latin typeface="Tahoma" panose="020B0604030504040204" pitchFamily="34" charset="0"/>
                <a:ea typeface="Tahoma" panose="020B0604030504040204" pitchFamily="34" charset="0"/>
                <a:cs typeface="Tahoma" panose="020B0604030504040204" pitchFamily="34" charset="0"/>
              </a:rPr>
              <a:t>Apabila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diajukan</a:t>
            </a:r>
            <a:r>
              <a:rPr lang="en-US" sz="2400" dirty="0">
                <a:latin typeface="Tahoma" panose="020B0604030504040204" pitchFamily="34" charset="0"/>
                <a:ea typeface="Tahoma" panose="020B0604030504040204" pitchFamily="34" charset="0"/>
                <a:cs typeface="Tahoma" panose="020B0604030504040204" pitchFamily="34" charset="0"/>
              </a:rPr>
              <a:t> PK </a:t>
            </a:r>
            <a:r>
              <a:rPr lang="en-US" sz="2400" dirty="0" err="1">
                <a:latin typeface="Tahoma" panose="020B0604030504040204" pitchFamily="34" charset="0"/>
                <a:ea typeface="Tahoma" panose="020B0604030504040204" pitchFamily="34" charset="0"/>
                <a:cs typeface="Tahoma" panose="020B0604030504040204" pitchFamily="34" charset="0"/>
              </a:rPr>
              <a:t>terhadap</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a:t>
            </a:r>
            <a:r>
              <a:rPr lang="id-ID" sz="2400" dirty="0">
                <a:latin typeface="Tahoma" panose="020B0604030504040204" pitchFamily="34" charset="0"/>
                <a:ea typeface="Tahoma" panose="020B0604030504040204" pitchFamily="34" charset="0"/>
                <a:cs typeface="Tahoma" panose="020B0604030504040204" pitchFamily="34" charset="0"/>
              </a:rPr>
              <a:t>r</a:t>
            </a:r>
            <a:r>
              <a:rPr lang="en-US" sz="2400" dirty="0" err="1">
                <a:latin typeface="Tahoma" panose="020B0604030504040204" pitchFamily="34" charset="0"/>
                <a:ea typeface="Tahoma" panose="020B0604030504040204" pitchFamily="34" charset="0"/>
                <a:cs typeface="Tahoma" panose="020B0604030504040204" pitchFamily="34" charset="0"/>
              </a:rPr>
              <a:t>kara</a:t>
            </a:r>
            <a:r>
              <a:rPr lang="en-US" sz="2400" dirty="0">
                <a:latin typeface="Tahoma" panose="020B0604030504040204" pitchFamily="34" charset="0"/>
                <a:ea typeface="Tahoma" panose="020B0604030504040204" pitchFamily="34" charset="0"/>
                <a:cs typeface="Tahoma" panose="020B0604030504040204" pitchFamily="34" charset="0"/>
              </a:rPr>
              <a:t> yang </a:t>
            </a:r>
            <a:r>
              <a:rPr lang="en-US" sz="2400" dirty="0" err="1">
                <a:latin typeface="Tahoma" panose="020B0604030504040204" pitchFamily="34" charset="0"/>
                <a:ea typeface="Tahoma" panose="020B0604030504040204" pitchFamily="34" charset="0"/>
                <a:cs typeface="Tahoma" panose="020B0604030504040204" pitchFamily="34" charset="0"/>
              </a:rPr>
              <a:t>sama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lebih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dari</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satu</a:t>
            </a:r>
            <a:r>
              <a:rPr lang="en-US" sz="2400" dirty="0">
                <a:latin typeface="Tahoma" panose="020B0604030504040204" pitchFamily="34" charset="0"/>
                <a:ea typeface="Tahoma" panose="020B0604030504040204" pitchFamily="34" charset="0"/>
                <a:cs typeface="Tahoma" panose="020B0604030504040204" pitchFamily="34" charset="0"/>
              </a:rPr>
              <a:t> kali, </a:t>
            </a:r>
            <a:r>
              <a:rPr lang="en-US" sz="2400" dirty="0" err="1">
                <a:latin typeface="Tahoma" panose="020B0604030504040204" pitchFamily="34" charset="0"/>
                <a:ea typeface="Tahoma" panose="020B0604030504040204" pitchFamily="34" charset="0"/>
                <a:cs typeface="Tahoma" panose="020B0604030504040204" pitchFamily="34" charset="0"/>
              </a:rPr>
              <a:t>maka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Ketua</a:t>
            </a:r>
            <a:r>
              <a:rPr lang="en-US" sz="2400" dirty="0">
                <a:latin typeface="Tahoma" panose="020B0604030504040204" pitchFamily="34" charset="0"/>
                <a:ea typeface="Tahoma" panose="020B0604030504040204" pitchFamily="34" charset="0"/>
                <a:cs typeface="Tahoma" panose="020B0604030504040204" pitchFamily="34" charset="0"/>
              </a:rPr>
              <a:t> PN </a:t>
            </a:r>
            <a:r>
              <a:rPr lang="en-US" sz="2400" dirty="0" err="1">
                <a:latin typeface="Tahoma" panose="020B0604030504040204" pitchFamily="34" charset="0"/>
                <a:ea typeface="Tahoma" panose="020B0604030504040204" pitchFamily="34" charset="0"/>
                <a:cs typeface="Tahoma" panose="020B0604030504040204" pitchFamily="34" charset="0"/>
              </a:rPr>
              <a:t>dengan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penetapan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menyatakan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permohonan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tidak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diterima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berkasnya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tidak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dikirim</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ke</a:t>
            </a:r>
            <a:r>
              <a:rPr lang="en-US" sz="2400" dirty="0">
                <a:latin typeface="Tahoma" panose="020B0604030504040204" pitchFamily="34" charset="0"/>
                <a:ea typeface="Tahoma" panose="020B0604030504040204" pitchFamily="34" charset="0"/>
                <a:cs typeface="Tahoma" panose="020B0604030504040204" pitchFamily="34" charset="0"/>
              </a:rPr>
              <a:t> MA</a:t>
            </a:r>
            <a:endParaRPr lang="id-ID" sz="2400" dirty="0">
              <a:latin typeface="Tahoma" panose="020B0604030504040204" pitchFamily="34" charset="0"/>
              <a:ea typeface="Tahoma" panose="020B0604030504040204" pitchFamily="34" charset="0"/>
              <a:cs typeface="Tahoma" panose="020B0604030504040204" pitchFamily="34" charset="0"/>
            </a:endParaRPr>
          </a:p>
          <a:p>
            <a:pPr marL="628650" indent="-357188" algn="just">
              <a:buClr>
                <a:schemeClr val="tx1"/>
              </a:buClr>
              <a:buSzPct val="100000"/>
              <a:buFont typeface="+mj-lt"/>
              <a:buAutoNum type="alphaLcPeriod"/>
            </a:pPr>
            <a:r>
              <a:rPr lang="en-US" sz="2400" dirty="0" err="1">
                <a:latin typeface="Tahoma" panose="020B0604030504040204" pitchFamily="34" charset="0"/>
                <a:ea typeface="Tahoma" panose="020B0604030504040204" pitchFamily="34" charset="0"/>
                <a:cs typeface="Tahoma" panose="020B0604030504040204" pitchFamily="34" charset="0"/>
              </a:rPr>
              <a:t>Apabila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terhadap</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satu</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obyek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perkara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terdapat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dua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atau</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lebih</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putusan</a:t>
            </a:r>
            <a:r>
              <a:rPr lang="en-US" sz="2400" dirty="0">
                <a:latin typeface="Tahoma" panose="020B0604030504040204" pitchFamily="34" charset="0"/>
                <a:ea typeface="Tahoma" panose="020B0604030504040204" pitchFamily="34" charset="0"/>
                <a:cs typeface="Tahoma" panose="020B0604030504040204" pitchFamily="34" charset="0"/>
              </a:rPr>
              <a:t> PK yang </a:t>
            </a:r>
            <a:r>
              <a:rPr lang="en-US" sz="2400" dirty="0" err="1">
                <a:latin typeface="Tahoma" panose="020B0604030504040204" pitchFamily="34" charset="0"/>
                <a:ea typeface="Tahoma" panose="020B0604030504040204" pitchFamily="34" charset="0"/>
                <a:cs typeface="Tahoma" panose="020B0604030504040204" pitchFamily="34" charset="0"/>
              </a:rPr>
              <a:t>saling</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bertentangan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baik</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dalam</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perkara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perdata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maupun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pidana</a:t>
            </a:r>
            <a:r>
              <a:rPr lang="en-US" sz="2400" dirty="0">
                <a:latin typeface="Tahoma" panose="020B0604030504040204" pitchFamily="34" charset="0"/>
                <a:ea typeface="Tahoma" panose="020B0604030504040204" pitchFamily="34" charset="0"/>
                <a:cs typeface="Tahoma" panose="020B0604030504040204" pitchFamily="34" charset="0"/>
              </a:rPr>
              <a:t> dan </a:t>
            </a:r>
            <a:r>
              <a:rPr lang="en-US" sz="2400" dirty="0" err="1">
                <a:latin typeface="Tahoma" panose="020B0604030504040204" pitchFamily="34" charset="0"/>
                <a:ea typeface="Tahoma" panose="020B0604030504040204" pitchFamily="34" charset="0"/>
                <a:cs typeface="Tahoma" panose="020B0604030504040204" pitchFamily="34" charset="0"/>
              </a:rPr>
              <a:t>diantaranya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ada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yg</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diajukan</a:t>
            </a:r>
            <a:r>
              <a:rPr lang="en-US" sz="2400" dirty="0">
                <a:latin typeface="Tahoma" panose="020B0604030504040204" pitchFamily="34" charset="0"/>
                <a:ea typeface="Tahoma" panose="020B0604030504040204" pitchFamily="34" charset="0"/>
                <a:cs typeface="Tahoma" panose="020B0604030504040204" pitchFamily="34" charset="0"/>
              </a:rPr>
              <a:t> PK, </a:t>
            </a:r>
            <a:r>
              <a:rPr lang="en-US" sz="2400" dirty="0" err="1">
                <a:latin typeface="Tahoma" panose="020B0604030504040204" pitchFamily="34" charset="0"/>
                <a:ea typeface="Tahoma" panose="020B0604030504040204" pitchFamily="34" charset="0"/>
                <a:cs typeface="Tahoma" panose="020B0604030504040204" pitchFamily="34" charset="0"/>
              </a:rPr>
              <a:t>maka</a:t>
            </a:r>
            <a:r>
              <a:rPr lang="en-US" sz="2400" dirty="0">
                <a:latin typeface="Tahoma" panose="020B0604030504040204" pitchFamily="34" charset="0"/>
                <a:ea typeface="Tahoma" panose="020B0604030504040204" pitchFamily="34" charset="0"/>
                <a:cs typeface="Tahoma" panose="020B0604030504040204" pitchFamily="34" charset="0"/>
              </a:rPr>
              <a:t> PK </a:t>
            </a:r>
            <a:r>
              <a:rPr lang="en-US" sz="2400" dirty="0" err="1">
                <a:latin typeface="Tahoma" panose="020B0604030504040204" pitchFamily="34" charset="0"/>
                <a:ea typeface="Tahoma" panose="020B0604030504040204" pitchFamily="34" charset="0"/>
                <a:cs typeface="Tahoma" panose="020B0604030504040204" pitchFamily="34" charset="0"/>
              </a:rPr>
              <a:t>tsb</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dapat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diterima</a:t>
            </a:r>
            <a:r>
              <a:rPr lang="en-US" sz="2400" dirty="0">
                <a:latin typeface="Tahoma" panose="020B0604030504040204" pitchFamily="34" charset="0"/>
                <a:ea typeface="Tahoma" panose="020B0604030504040204" pitchFamily="34" charset="0"/>
                <a:cs typeface="Tahoma" panose="020B0604030504040204" pitchFamily="34" charset="0"/>
              </a:rPr>
              <a:t>.</a:t>
            </a:r>
            <a:endParaRPr lang="id-ID"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195233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id-ID" dirty="0">
                <a:solidFill>
                  <a:srgbClr val="C00000"/>
                </a:solidFill>
                <a:latin typeface="Tahoma" panose="020B0604030504040204" pitchFamily="34" charset="0"/>
                <a:ea typeface="Tahoma" panose="020B0604030504040204" pitchFamily="34" charset="0"/>
                <a:cs typeface="Tahoma" panose="020B0604030504040204" pitchFamily="34" charset="0"/>
              </a:rPr>
              <a:t>SEMA NO. 04 TAHUN 2016</a:t>
            </a:r>
          </a:p>
        </p:txBody>
      </p:sp>
      <p:sp>
        <p:nvSpPr>
          <p:cNvPr id="3" name="Content Placeholder 2"/>
          <p:cNvSpPr>
            <a:spLocks noGrp="1"/>
          </p:cNvSpPr>
          <p:nvPr>
            <p:ph idx="1"/>
          </p:nvPr>
        </p:nvSpPr>
        <p:spPr/>
        <p:txBody>
          <a:bodyPr>
            <a:normAutofit/>
          </a:bodyPr>
          <a:lstStyle/>
          <a:p>
            <a:pPr algn="just"/>
            <a:endParaRPr lang="id-ID" sz="2400" dirty="0">
              <a:latin typeface="Tahoma" panose="020B0604030504040204" pitchFamily="34" charset="0"/>
              <a:ea typeface="Tahoma" panose="020B0604030504040204" pitchFamily="34" charset="0"/>
              <a:cs typeface="Tahoma" panose="020B0604030504040204" pitchFamily="34" charset="0"/>
            </a:endParaRPr>
          </a:p>
          <a:p>
            <a:pPr algn="just"/>
            <a:r>
              <a:rPr lang="id-ID" sz="2400" dirty="0">
                <a:latin typeface="Tahoma" panose="020B0604030504040204" pitchFamily="34" charset="0"/>
                <a:ea typeface="Tahoma" panose="020B0604030504040204" pitchFamily="34" charset="0"/>
                <a:cs typeface="Tahoma" panose="020B0604030504040204" pitchFamily="34" charset="0"/>
              </a:rPr>
              <a:t>Ketentuan terhadap angka 2 Surat Edaran Mahkamah Agung Nomor 10 Tahun 2009 tanggal 12 Juni 2009 dilengkapi sebagai berikut: “Demi keadilan, permohonan peninjauan kembali kedua terhadap dua putusan yang berkekuatan hukum tetap, yang saling bertentangan satu dengan yang lain dan salah satu diantaranya adalah putusan peninjauan kembali, dapat diterima secara formil walaupun kedua putusan tersebut pada tingkat peradilan yang berbeda, termasuk putusan pidana, agama dan tata usaha negara”. </a:t>
            </a:r>
          </a:p>
          <a:p>
            <a:pPr marL="0" indent="0" algn="just">
              <a:buNone/>
            </a:pPr>
            <a:endParaRPr lang="id-ID"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5056473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id-ID" dirty="0">
                <a:solidFill>
                  <a:srgbClr val="C00000"/>
                </a:solidFill>
                <a:latin typeface="Tahoma" panose="020B0604030504040204" pitchFamily="34" charset="0"/>
                <a:ea typeface="Tahoma" panose="020B0604030504040204" pitchFamily="34" charset="0"/>
                <a:cs typeface="Tahoma" panose="020B0604030504040204" pitchFamily="34" charset="0"/>
              </a:rPr>
              <a:t>SEMA NO. 03 TAHUN 2018</a:t>
            </a:r>
          </a:p>
        </p:txBody>
      </p:sp>
      <p:sp>
        <p:nvSpPr>
          <p:cNvPr id="3" name="Content Placeholder 2"/>
          <p:cNvSpPr>
            <a:spLocks noGrp="1"/>
          </p:cNvSpPr>
          <p:nvPr>
            <p:ph idx="1"/>
          </p:nvPr>
        </p:nvSpPr>
        <p:spPr/>
        <p:txBody>
          <a:bodyPr>
            <a:normAutofit/>
          </a:bodyPr>
          <a:lstStyle/>
          <a:p>
            <a:pPr algn="just"/>
            <a:endParaRPr lang="id-ID" sz="2400" dirty="0">
              <a:latin typeface="Tahoma" panose="020B0604030504040204" pitchFamily="34" charset="0"/>
              <a:ea typeface="Tahoma" panose="020B0604030504040204" pitchFamily="34" charset="0"/>
              <a:cs typeface="Tahoma" panose="020B0604030504040204" pitchFamily="34" charset="0"/>
            </a:endParaRPr>
          </a:p>
          <a:p>
            <a:pPr algn="just"/>
            <a:r>
              <a:rPr lang="id-ID" sz="2400" dirty="0">
                <a:latin typeface="Tahoma" panose="020B0604030504040204" pitchFamily="34" charset="0"/>
                <a:ea typeface="Tahoma" panose="020B0604030504040204" pitchFamily="34" charset="0"/>
                <a:cs typeface="Tahoma" panose="020B0604030504040204" pitchFamily="34" charset="0"/>
              </a:rPr>
              <a:t>Terhadap permohonan PK, kewenangan Ketua PN hanya sebatas aspek formal permohonan PK (masih tenggang waktu pengajuan PK atau tidak), sedangkan aspek subtansi sepenuhnya kewenangan Majelis Hakim Agung MA.  </a:t>
            </a:r>
          </a:p>
          <a:p>
            <a:pPr algn="just"/>
            <a:r>
              <a:rPr lang="id-ID" sz="2400" dirty="0">
                <a:latin typeface="Tahoma" panose="020B0604030504040204" pitchFamily="34" charset="0"/>
                <a:ea typeface="Tahoma" panose="020B0604030504040204" pitchFamily="34" charset="0"/>
                <a:cs typeface="Tahoma" panose="020B0604030504040204" pitchFamily="34" charset="0"/>
              </a:rPr>
              <a:t>Permohonan PK pada prinsipnya hanya dapat diajukan 1 (satu) kali sebagaimana Pasal 66 ayat (1) UU MA, kecuali ada dua putusan yang saling bertentangan, baik perkara perdata, pidana, agama dan tata usaha negara”. </a:t>
            </a:r>
          </a:p>
          <a:p>
            <a:pPr marL="0" indent="0" algn="just">
              <a:buNone/>
            </a:pPr>
            <a:endParaRPr lang="id-ID"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99102772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95600" y="1600200"/>
            <a:ext cx="7772400" cy="1540768"/>
          </a:xfrm>
        </p:spPr>
        <p:txBody>
          <a:bodyPr>
            <a:noAutofit/>
          </a:bodyPr>
          <a:lstStyle/>
          <a:p>
            <a:r>
              <a:rPr lang="id-ID" sz="4800" dirty="0">
                <a:latin typeface="Tahoma" panose="020B0604030504040204" pitchFamily="34" charset="0"/>
                <a:ea typeface="Tahoma" panose="020B0604030504040204" pitchFamily="34" charset="0"/>
                <a:cs typeface="Tahoma" panose="020B0604030504040204" pitchFamily="34" charset="0"/>
              </a:rPr>
              <a:t>KASASI DEMI KEPENTINGAN HUKUM</a:t>
            </a:r>
            <a:endParaRPr lang="en-US" sz="16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29283953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1628800"/>
            <a:ext cx="10058400" cy="2952328"/>
          </a:xfrm>
        </p:spPr>
        <p:txBody>
          <a:bodyPr>
            <a:normAutofit lnSpcReduction="10000"/>
          </a:bodyPr>
          <a:lstStyle/>
          <a:p>
            <a:pPr algn="just"/>
            <a:r>
              <a:rPr lang="id-ID" sz="2400" dirty="0">
                <a:latin typeface="Tahoma" panose="020B0604030504040204" pitchFamily="34" charset="0"/>
                <a:ea typeface="Tahoma" panose="020B0604030504040204" pitchFamily="34" charset="0"/>
                <a:cs typeface="Tahoma" panose="020B0604030504040204" pitchFamily="34" charset="0"/>
              </a:rPr>
              <a:t>Tentang Pengajuan Kasasi Demi Hukum :</a:t>
            </a:r>
          </a:p>
          <a:p>
            <a:pPr lvl="1" algn="just">
              <a:buFont typeface="Arial" pitchFamily="34" charset="0"/>
              <a:buChar char="•"/>
            </a:pPr>
            <a:r>
              <a:rPr lang="id-ID" sz="2400" dirty="0">
                <a:latin typeface="Tahoma" panose="020B0604030504040204" pitchFamily="34" charset="0"/>
                <a:ea typeface="Tahoma" panose="020B0604030504040204" pitchFamily="34" charset="0"/>
                <a:cs typeface="Tahoma" panose="020B0604030504040204" pitchFamily="34" charset="0"/>
              </a:rPr>
              <a:t>Diajukan oleh Jaksa Agung karena jabatannya (ex officio)</a:t>
            </a:r>
          </a:p>
          <a:p>
            <a:pPr lvl="1" algn="just">
              <a:buFont typeface="Arial" pitchFamily="34" charset="0"/>
              <a:buChar char="•"/>
            </a:pPr>
            <a:r>
              <a:rPr lang="id-ID" sz="2400" dirty="0">
                <a:latin typeface="Tahoma" panose="020B0604030504040204" pitchFamily="34" charset="0"/>
                <a:ea typeface="Tahoma" panose="020B0604030504040204" pitchFamily="34" charset="0"/>
                <a:cs typeface="Tahoma" panose="020B0604030504040204" pitchFamily="34" charset="0"/>
              </a:rPr>
              <a:t>Permohonan Kasasi diajukan demi kepentingan hukum</a:t>
            </a:r>
          </a:p>
          <a:p>
            <a:pPr lvl="1" algn="just">
              <a:buFont typeface="Arial" pitchFamily="34" charset="0"/>
              <a:buChar char="•"/>
            </a:pPr>
            <a:r>
              <a:rPr lang="id-ID" sz="2400" dirty="0">
                <a:latin typeface="Tahoma" panose="020B0604030504040204" pitchFamily="34" charset="0"/>
                <a:ea typeface="Tahoma" panose="020B0604030504040204" pitchFamily="34" charset="0"/>
                <a:cs typeface="Tahoma" panose="020B0604030504040204" pitchFamily="34" charset="0"/>
              </a:rPr>
              <a:t>Diajukan terhadap perkara perdata atau perkara TUN yang diperiksa dan diputus oleh Pengadilan Tingkat Banding di lingkungan Peradilan Umum, dan Peradilan Tata Usaha Negara</a:t>
            </a:r>
            <a:endParaRPr lang="en-US" sz="2400" dirty="0">
              <a:latin typeface="Tahoma" panose="020B0604030504040204" pitchFamily="34" charset="0"/>
              <a:ea typeface="Tahoma" panose="020B0604030504040204" pitchFamily="34" charset="0"/>
              <a:cs typeface="Tahoma" panose="020B0604030504040204" pitchFamily="34" charset="0"/>
            </a:endParaRPr>
          </a:p>
          <a:p>
            <a:pPr lvl="1" algn="just">
              <a:buFont typeface="Arial" pitchFamily="34" charset="0"/>
              <a:buChar char="•"/>
            </a:pPr>
            <a:r>
              <a:rPr lang="en-US" sz="2400" dirty="0" err="1">
                <a:latin typeface="Tahoma" panose="020B0604030504040204" pitchFamily="34" charset="0"/>
                <a:ea typeface="Tahoma" panose="020B0604030504040204" pitchFamily="34" charset="0"/>
                <a:cs typeface="Tahoma" panose="020B0604030504040204" pitchFamily="34" charset="0"/>
              </a:rPr>
              <a:t>Diajukan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terhadap</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putusan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pengadilan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tingkat</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pertama</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maupun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terhadap</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putusan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pengadilan</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dirty="0" err="1">
                <a:latin typeface="Tahoma" panose="020B0604030504040204" pitchFamily="34" charset="0"/>
                <a:ea typeface="Tahoma" panose="020B0604030504040204" pitchFamily="34" charset="0"/>
                <a:cs typeface="Tahoma" panose="020B0604030504040204" pitchFamily="34" charset="0"/>
              </a:rPr>
              <a:t>tingkat</a:t>
            </a:r>
            <a:r>
              <a:rPr lang="en-US" sz="2400" dirty="0">
                <a:latin typeface="Tahoma" panose="020B0604030504040204" pitchFamily="34" charset="0"/>
                <a:ea typeface="Tahoma" panose="020B0604030504040204" pitchFamily="34" charset="0"/>
                <a:cs typeface="Tahoma" panose="020B0604030504040204" pitchFamily="34" charset="0"/>
              </a:rPr>
              <a:t> banding</a:t>
            </a:r>
            <a:endParaRPr lang="id-ID" sz="2400" dirty="0">
              <a:latin typeface="Tahoma" panose="020B0604030504040204" pitchFamily="34" charset="0"/>
              <a:ea typeface="Tahoma" panose="020B0604030504040204" pitchFamily="34" charset="0"/>
              <a:cs typeface="Tahoma" panose="020B0604030504040204" pitchFamily="34" charset="0"/>
            </a:endParaRPr>
          </a:p>
          <a:p>
            <a:pPr lvl="1" algn="just">
              <a:buNone/>
            </a:pPr>
            <a:endParaRPr lang="id-ID" sz="2400" dirty="0">
              <a:latin typeface="Tahoma" panose="020B0604030504040204" pitchFamily="34" charset="0"/>
              <a:ea typeface="Tahoma" panose="020B0604030504040204" pitchFamily="34" charset="0"/>
              <a:cs typeface="Tahoma" panose="020B0604030504040204" pitchFamily="34" charset="0"/>
            </a:endParaRPr>
          </a:p>
          <a:p>
            <a:pPr lvl="1" algn="just">
              <a:buFont typeface="Arial" pitchFamily="34" charset="0"/>
              <a:buChar char="•"/>
            </a:pPr>
            <a:endParaRPr lang="id-ID" sz="24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29415428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1772816"/>
            <a:ext cx="10058400" cy="2880320"/>
          </a:xfrm>
        </p:spPr>
        <p:txBody>
          <a:bodyPr>
            <a:normAutofit lnSpcReduction="10000"/>
          </a:bodyPr>
          <a:lstStyle/>
          <a:p>
            <a:pPr lvl="1" algn="just">
              <a:buFont typeface="Arial" pitchFamily="34" charset="0"/>
              <a:buChar char="•"/>
            </a:pPr>
            <a:r>
              <a:rPr lang="id-ID" sz="2800" dirty="0">
                <a:latin typeface="Tahoma" panose="020B0604030504040204" pitchFamily="34" charset="0"/>
                <a:ea typeface="Tahoma" panose="020B0604030504040204" pitchFamily="34" charset="0"/>
                <a:cs typeface="Tahoma" panose="020B0604030504040204" pitchFamily="34" charset="0"/>
              </a:rPr>
              <a:t>Hanya dapat diajukan satu kali</a:t>
            </a:r>
          </a:p>
          <a:p>
            <a:pPr lvl="1" algn="just">
              <a:buFont typeface="Arial" pitchFamily="34" charset="0"/>
              <a:buChar char="•"/>
            </a:pPr>
            <a:r>
              <a:rPr lang="id-ID" sz="2800" dirty="0">
                <a:latin typeface="Tahoma" panose="020B0604030504040204" pitchFamily="34" charset="0"/>
                <a:ea typeface="Tahoma" panose="020B0604030504040204" pitchFamily="34" charset="0"/>
                <a:cs typeface="Tahoma" panose="020B0604030504040204" pitchFamily="34" charset="0"/>
              </a:rPr>
              <a:t>Putusan Kasasi Demi Kepentingan Hukum tidak boleh merugikan pihak yang berperkara</a:t>
            </a:r>
            <a:r>
              <a:rPr lang="en-US" sz="2800" dirty="0">
                <a:latin typeface="Tahoma" panose="020B0604030504040204" pitchFamily="34" charset="0"/>
                <a:ea typeface="Tahoma" panose="020B0604030504040204" pitchFamily="34" charset="0"/>
                <a:cs typeface="Tahoma" panose="020B0604030504040204" pitchFamily="34" charset="0"/>
              </a:rPr>
              <a:t> :</a:t>
            </a:r>
          </a:p>
          <a:p>
            <a:pPr lvl="2" algn="just">
              <a:buFont typeface="Wingdings" pitchFamily="2" charset="2"/>
              <a:buChar char="ü"/>
            </a:pPr>
            <a:r>
              <a:rPr lang="en-US" sz="2800" dirty="0" err="1">
                <a:latin typeface="Tahoma" panose="020B0604030504040204" pitchFamily="34" charset="0"/>
                <a:ea typeface="Tahoma" panose="020B0604030504040204" pitchFamily="34" charset="0"/>
                <a:cs typeface="Tahoma" panose="020B0604030504040204" pitchFamily="34" charset="0"/>
              </a:rPr>
              <a:t>Tidak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boleh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menunda</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pelaksanaan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atau</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eksekusi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di</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kasasi</a:t>
            </a:r>
            <a:r>
              <a:rPr lang="en-US" sz="2800" dirty="0">
                <a:latin typeface="Tahoma" panose="020B0604030504040204" pitchFamily="34" charset="0"/>
                <a:ea typeface="Tahoma" panose="020B0604030504040204" pitchFamily="34" charset="0"/>
                <a:cs typeface="Tahoma" panose="020B0604030504040204" pitchFamily="34" charset="0"/>
              </a:rPr>
              <a:t> ;</a:t>
            </a:r>
          </a:p>
          <a:p>
            <a:pPr lvl="2" algn="just">
              <a:buFont typeface="Wingdings" pitchFamily="2" charset="2"/>
              <a:buChar char="ü"/>
            </a:pPr>
            <a:r>
              <a:rPr lang="en-US" sz="2800" dirty="0" err="1">
                <a:latin typeface="Tahoma" panose="020B0604030504040204" pitchFamily="34" charset="0"/>
                <a:ea typeface="Tahoma" panose="020B0604030504040204" pitchFamily="34" charset="0"/>
                <a:cs typeface="Tahoma" panose="020B0604030504040204" pitchFamily="34" charset="0"/>
              </a:rPr>
              <a:t>Tidak</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boleh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mengubah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putusan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pengadilan</a:t>
            </a:r>
            <a:r>
              <a:rPr lang="en-US" sz="2800" dirty="0">
                <a:latin typeface="Tahoma" panose="020B0604030504040204" pitchFamily="34" charset="0"/>
                <a:ea typeface="Tahoma" panose="020B0604030504040204" pitchFamily="34" charset="0"/>
                <a:cs typeface="Tahoma" panose="020B0604030504040204" pitchFamily="34" charset="0"/>
              </a:rPr>
              <a:t> yang </a:t>
            </a:r>
            <a:r>
              <a:rPr lang="en-US" sz="2800" dirty="0" err="1">
                <a:latin typeface="Tahoma" panose="020B0604030504040204" pitchFamily="34" charset="0"/>
                <a:ea typeface="Tahoma" panose="020B0604030504040204" pitchFamily="34" charset="0"/>
                <a:cs typeface="Tahoma" panose="020B0604030504040204" pitchFamily="34" charset="0"/>
              </a:rPr>
              <a:t>telah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memperoleh</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kekuatan</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hukum</a:t>
            </a:r>
            <a:r>
              <a:rPr lang="en-US" sz="2800" dirty="0">
                <a:latin typeface="Tahoma" panose="020B0604030504040204" pitchFamily="34" charset="0"/>
                <a:ea typeface="Tahoma" panose="020B0604030504040204" pitchFamily="34" charset="0"/>
                <a:cs typeface="Tahoma" panose="020B0604030504040204" pitchFamily="34" charset="0"/>
              </a:rPr>
              <a:t> </a:t>
            </a:r>
            <a:r>
              <a:rPr lang="en-US" sz="2800" dirty="0" err="1">
                <a:latin typeface="Tahoma" panose="020B0604030504040204" pitchFamily="34" charset="0"/>
                <a:ea typeface="Tahoma" panose="020B0604030504040204" pitchFamily="34" charset="0"/>
                <a:cs typeface="Tahoma" panose="020B0604030504040204" pitchFamily="34" charset="0"/>
              </a:rPr>
              <a:t>tetap</a:t>
            </a:r>
            <a:r>
              <a:rPr lang="en-US" sz="2800" dirty="0">
                <a:latin typeface="Tahoma" panose="020B0604030504040204" pitchFamily="34" charset="0"/>
                <a:ea typeface="Tahoma" panose="020B0604030504040204" pitchFamily="34" charset="0"/>
                <a:cs typeface="Tahoma" panose="020B0604030504040204" pitchFamily="34" charset="0"/>
              </a:rPr>
              <a:t>.</a:t>
            </a:r>
            <a:endParaRPr lang="id-ID"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660337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71664" y="2348880"/>
            <a:ext cx="7772400" cy="964704"/>
          </a:xfrm>
        </p:spPr>
        <p:txBody>
          <a:bodyPr>
            <a:noAutofit/>
          </a:bodyPr>
          <a:lstStyle/>
          <a:p>
            <a:r>
              <a:rPr lang="id-ID" sz="3600" dirty="0">
                <a:solidFill>
                  <a:srgbClr val="C00000"/>
                </a:solidFill>
                <a:latin typeface="Tahoma" panose="020B0604030504040204" pitchFamily="34" charset="0"/>
                <a:ea typeface="Tahoma" panose="020B0604030504040204" pitchFamily="34" charset="0"/>
                <a:cs typeface="Tahoma" panose="020B0604030504040204" pitchFamily="34" charset="0"/>
              </a:rPr>
              <a:t>PERLAWANAN PIHAK KETIGA</a:t>
            </a:r>
            <a:br>
              <a:rPr lang="id-ID" sz="3600" dirty="0">
                <a:solidFill>
                  <a:srgbClr val="C00000"/>
                </a:solidFill>
                <a:latin typeface="Tahoma" panose="020B0604030504040204" pitchFamily="34" charset="0"/>
                <a:ea typeface="Tahoma" panose="020B0604030504040204" pitchFamily="34" charset="0"/>
                <a:cs typeface="Tahoma" panose="020B0604030504040204" pitchFamily="34" charset="0"/>
              </a:rPr>
            </a:br>
            <a:r>
              <a:rPr lang="id-ID" sz="3600" dirty="0">
                <a:solidFill>
                  <a:srgbClr val="C00000"/>
                </a:solidFill>
                <a:latin typeface="Tahoma" panose="020B0604030504040204" pitchFamily="34" charset="0"/>
                <a:ea typeface="Tahoma" panose="020B0604030504040204" pitchFamily="34" charset="0"/>
                <a:cs typeface="Tahoma" panose="020B0604030504040204" pitchFamily="34" charset="0"/>
              </a:rPr>
              <a:t>(derden verzet)</a:t>
            </a:r>
            <a:endParaRPr lang="en-US" sz="3600" dirty="0">
              <a:solidFill>
                <a:srgbClr val="C00000"/>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4232145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1424" y="1196752"/>
            <a:ext cx="10058400" cy="4050792"/>
          </a:xfrm>
        </p:spPr>
        <p:txBody>
          <a:bodyPr>
            <a:normAutofit/>
          </a:bodyPr>
          <a:lstStyle/>
          <a:p>
            <a:pPr marL="85725" lvl="1" indent="0" algn="just">
              <a:buNone/>
            </a:pPr>
            <a:r>
              <a:rPr lang="id-ID" sz="2800" dirty="0">
                <a:latin typeface="Tahoma" panose="020B0604030504040204" pitchFamily="34" charset="0"/>
                <a:ea typeface="Tahoma" panose="020B0604030504040204" pitchFamily="34" charset="0"/>
                <a:cs typeface="Tahoma" panose="020B0604030504040204" pitchFamily="34" charset="0"/>
              </a:rPr>
              <a:t>Pasal 195 ayat (6) HIR/ pasal 206 ayat (6) RBg yang menentukan : </a:t>
            </a:r>
          </a:p>
          <a:p>
            <a:pPr marL="85725" lvl="1" indent="0" algn="just">
              <a:buNone/>
            </a:pPr>
            <a:r>
              <a:rPr lang="id-ID" sz="2800" dirty="0">
                <a:latin typeface="Tahoma" panose="020B0604030504040204" pitchFamily="34" charset="0"/>
                <a:ea typeface="Tahoma" panose="020B0604030504040204" pitchFamily="34" charset="0"/>
                <a:cs typeface="Tahoma" panose="020B0604030504040204" pitchFamily="34" charset="0"/>
              </a:rPr>
              <a:t>“Perlawanan (</a:t>
            </a:r>
            <a:r>
              <a:rPr lang="id-ID" sz="2800" i="1" dirty="0">
                <a:latin typeface="Tahoma" panose="020B0604030504040204" pitchFamily="34" charset="0"/>
                <a:ea typeface="Tahoma" panose="020B0604030504040204" pitchFamily="34" charset="0"/>
                <a:cs typeface="Tahoma" panose="020B0604030504040204" pitchFamily="34" charset="0"/>
              </a:rPr>
              <a:t>verzet</a:t>
            </a:r>
            <a:r>
              <a:rPr lang="id-ID" sz="2800" dirty="0">
                <a:latin typeface="Tahoma" panose="020B0604030504040204" pitchFamily="34" charset="0"/>
                <a:ea typeface="Tahoma" panose="020B0604030504040204" pitchFamily="34" charset="0"/>
                <a:cs typeface="Tahoma" panose="020B0604030504040204" pitchFamily="34" charset="0"/>
              </a:rPr>
              <a:t>) terhadap pelaksanaan putusan, juga dari pihak ketiga berdasarkan dalil tentang adanya hak miliknya atas benda-benda yang disita itu, sama halnya dengan semua sengketa tentang upaya-upaya paksaan yang diperintahkan untuk ditetapkan, diajukan kepada dan diadili oleh Pengadilan Negeri yang mempunyai wilayah hukum dalam mana tindakan-tindakan pelaksanaan tersebut dijalankan “</a:t>
            </a:r>
          </a:p>
        </p:txBody>
      </p:sp>
    </p:spTree>
    <p:extLst>
      <p:ext uri="{BB962C8B-B14F-4D97-AF65-F5344CB8AC3E}">
        <p14:creationId xmlns:p14="http://schemas.microsoft.com/office/powerpoint/2010/main" val="101266679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542925" lvl="1" indent="-457200">
              <a:buFont typeface="Wingdings" panose="05000000000000000000" pitchFamily="2" charset="2"/>
              <a:buChar char="q"/>
            </a:pPr>
            <a:r>
              <a:rPr lang="id-ID" sz="2800" dirty="0">
                <a:latin typeface="Tahoma" panose="020B0604030504040204" pitchFamily="34" charset="0"/>
                <a:ea typeface="Tahoma" panose="020B0604030504040204" pitchFamily="34" charset="0"/>
                <a:cs typeface="Tahoma" panose="020B0604030504040204" pitchFamily="34" charset="0"/>
              </a:rPr>
              <a:t>Pasal 378 Rv, </a:t>
            </a:r>
          </a:p>
          <a:p>
            <a:pPr marL="542925" lvl="1" indent="0">
              <a:buNone/>
            </a:pPr>
            <a:r>
              <a:rPr lang="id-ID" sz="2800" dirty="0">
                <a:latin typeface="Tahoma" panose="020B0604030504040204" pitchFamily="34" charset="0"/>
                <a:ea typeface="Tahoma" panose="020B0604030504040204" pitchFamily="34" charset="0"/>
                <a:cs typeface="Tahoma" panose="020B0604030504040204" pitchFamily="34" charset="0"/>
              </a:rPr>
              <a:t>“Pihak-pihak ketiga berhak melakukan perlawanan terhadap suatu putusan yang merugikan hak-hak mereka ..........”.</a:t>
            </a:r>
          </a:p>
          <a:p>
            <a:pPr marL="542925" lvl="1" indent="0">
              <a:buNone/>
            </a:pPr>
            <a:endParaRPr lang="id-ID" sz="2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00819339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63452" y="1124744"/>
            <a:ext cx="9865096" cy="3672408"/>
          </a:xfrm>
        </p:spPr>
        <p:txBody>
          <a:bodyPr>
            <a:normAutofit fontScale="92500" lnSpcReduction="10000"/>
          </a:bodyPr>
          <a:lstStyle/>
          <a:p>
            <a:pPr algn="just"/>
            <a:r>
              <a:rPr lang="id-ID" sz="2400" dirty="0">
                <a:latin typeface="Tahoma" panose="020B0604030504040204" pitchFamily="34" charset="0"/>
                <a:ea typeface="Tahoma" panose="020B0604030504040204" pitchFamily="34" charset="0"/>
                <a:cs typeface="Tahoma" panose="020B0604030504040204" pitchFamily="34" charset="0"/>
              </a:rPr>
              <a:t>Putusan MARI Nomor 697K/Sip/1974 yang menyatakan : “</a:t>
            </a:r>
            <a:r>
              <a:rPr lang="id-ID" sz="2400" i="1" dirty="0">
                <a:latin typeface="Tahoma" panose="020B0604030504040204" pitchFamily="34" charset="0"/>
                <a:ea typeface="Tahoma" panose="020B0604030504040204" pitchFamily="34" charset="0"/>
                <a:cs typeface="Tahoma" panose="020B0604030504040204" pitchFamily="34" charset="0"/>
              </a:rPr>
              <a:t>sesuai dengan tata tertib beracara formalitas pengajuan Derden Verzet terhadap eksekusi harus diajukan sebelum executorial verkoop dilaksanakan, kalau eksekusi sudah selesai, upaya untuk membatalkan eksekusi mesti melalui gugatan biasa </a:t>
            </a:r>
            <a:r>
              <a:rPr lang="id-ID" sz="2400" dirty="0">
                <a:latin typeface="Tahoma" panose="020B0604030504040204" pitchFamily="34" charset="0"/>
                <a:ea typeface="Tahoma" panose="020B0604030504040204" pitchFamily="34" charset="0"/>
                <a:cs typeface="Tahoma" panose="020B0604030504040204" pitchFamily="34" charset="0"/>
              </a:rPr>
              <a:t>“.</a:t>
            </a:r>
          </a:p>
          <a:p>
            <a:pPr algn="just"/>
            <a:r>
              <a:rPr lang="id-ID" sz="2400" dirty="0">
                <a:latin typeface="Tahoma" panose="020B0604030504040204" pitchFamily="34" charset="0"/>
                <a:ea typeface="Tahoma" panose="020B0604030504040204" pitchFamily="34" charset="0"/>
                <a:cs typeface="Tahoma" panose="020B0604030504040204" pitchFamily="34" charset="0"/>
              </a:rPr>
              <a:t>Jika perlawanan diajukan sesudah putusan atau penetapan pengadilan yang dilawan dijalankan, maka upaya yang dapat dilakukan adalah mengajukan gugatan biasa.</a:t>
            </a:r>
          </a:p>
          <a:p>
            <a:pPr algn="just"/>
            <a:r>
              <a:rPr lang="id-ID" sz="2400" dirty="0">
                <a:latin typeface="Tahoma" panose="020B0604030504040204" pitchFamily="34" charset="0"/>
                <a:ea typeface="Tahoma" panose="020B0604030504040204" pitchFamily="34" charset="0"/>
                <a:cs typeface="Tahoma" panose="020B0604030504040204" pitchFamily="34" charset="0"/>
              </a:rPr>
              <a:t>Khusus mengenai perlawanan terhadap penetapan pengadilan tentang sita jaminan ( conservatoir beslag ), dapat diajukan selama proses pemeriksaan masih berlanjut, mulai dari tingkat pertama, tingkat banding dan tingkat kasasi </a:t>
            </a:r>
          </a:p>
        </p:txBody>
      </p:sp>
    </p:spTree>
    <p:extLst>
      <p:ext uri="{BB962C8B-B14F-4D97-AF65-F5344CB8AC3E}">
        <p14:creationId xmlns:p14="http://schemas.microsoft.com/office/powerpoint/2010/main" val="119878929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66800" y="1700808"/>
            <a:ext cx="10058400" cy="2664296"/>
          </a:xfrm>
        </p:spPr>
        <p:txBody>
          <a:bodyPr>
            <a:normAutofit/>
          </a:bodyPr>
          <a:lstStyle/>
          <a:p>
            <a:pPr algn="just"/>
            <a:r>
              <a:rPr lang="id-ID" sz="2800" dirty="0">
                <a:latin typeface="Tahoma" panose="020B0604030504040204" pitchFamily="34" charset="0"/>
                <a:ea typeface="Tahoma" panose="020B0604030504040204" pitchFamily="34" charset="0"/>
                <a:cs typeface="Tahoma" panose="020B0604030504040204" pitchFamily="34" charset="0"/>
              </a:rPr>
              <a:t>Jika perlawanan dikabulkan, maka eksekusi ditunda sampai putusan terhadap perlawanan memperoleh kekuatan hukum tetap.</a:t>
            </a:r>
          </a:p>
          <a:p>
            <a:pPr algn="just"/>
            <a:r>
              <a:rPr lang="id-ID" sz="2800" dirty="0">
                <a:latin typeface="Tahoma" panose="020B0604030504040204" pitchFamily="34" charset="0"/>
                <a:ea typeface="Tahoma" panose="020B0604030504040204" pitchFamily="34" charset="0"/>
                <a:cs typeface="Tahoma" panose="020B0604030504040204" pitchFamily="34" charset="0"/>
              </a:rPr>
              <a:t>Tetapi sebaliknya jika perlawanan tidak dikabulkan atau ditolak, maka jika putusan sudah memperoleh kekuatan hukum tetap, eksekusi dijalankan.</a:t>
            </a:r>
          </a:p>
        </p:txBody>
      </p:sp>
    </p:spTree>
    <p:extLst>
      <p:ext uri="{BB962C8B-B14F-4D97-AF65-F5344CB8AC3E}">
        <p14:creationId xmlns:p14="http://schemas.microsoft.com/office/powerpoint/2010/main" val="37355197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416" y="246212"/>
            <a:ext cx="10058400" cy="1609344"/>
          </a:xfrm>
          <a:solidFill>
            <a:schemeClr val="bg1"/>
          </a:solidFill>
        </p:spPr>
        <p:txBody>
          <a:bodyPr/>
          <a:lstStyle/>
          <a:p>
            <a:pPr algn="ctr"/>
            <a:r>
              <a:rPr lang="id-ID" b="1" dirty="0">
                <a:solidFill>
                  <a:srgbClr val="C00000"/>
                </a:solidFill>
                <a:latin typeface="Tahoma" panose="020B0604030504040204" pitchFamily="34" charset="0"/>
                <a:ea typeface="Tahoma" panose="020B0604030504040204" pitchFamily="34" charset="0"/>
                <a:cs typeface="Tahoma" panose="020B0604030504040204" pitchFamily="34" charset="0"/>
              </a:rPr>
              <a:t>SEMA No. 03 Tahun 2018</a:t>
            </a:r>
          </a:p>
        </p:txBody>
      </p:sp>
      <p:sp>
        <p:nvSpPr>
          <p:cNvPr id="3" name="Content Placeholder 2"/>
          <p:cNvSpPr>
            <a:spLocks noGrp="1"/>
          </p:cNvSpPr>
          <p:nvPr>
            <p:ph idx="1"/>
          </p:nvPr>
        </p:nvSpPr>
        <p:spPr>
          <a:xfrm>
            <a:off x="983432" y="1600200"/>
            <a:ext cx="10058400" cy="4997152"/>
          </a:xfrm>
        </p:spPr>
        <p:txBody>
          <a:bodyPr>
            <a:normAutofit/>
          </a:bodyPr>
          <a:lstStyle/>
          <a:p>
            <a:pPr marL="0" indent="0" algn="just">
              <a:buSzPct val="100000"/>
              <a:buNone/>
            </a:pPr>
            <a:r>
              <a:rPr lang="id-ID" dirty="0">
                <a:latin typeface="Tahoma" panose="020B0604030504040204" pitchFamily="34" charset="0"/>
                <a:ea typeface="Tahoma" panose="020B0604030504040204" pitchFamily="34" charset="0"/>
                <a:cs typeface="Tahoma" panose="020B0604030504040204" pitchFamily="34" charset="0"/>
              </a:rPr>
              <a:t>Perkara bantahan (</a:t>
            </a:r>
            <a:r>
              <a:rPr lang="id-ID" i="1" dirty="0">
                <a:latin typeface="Tahoma" panose="020B0604030504040204" pitchFamily="34" charset="0"/>
                <a:ea typeface="Tahoma" panose="020B0604030504040204" pitchFamily="34" charset="0"/>
                <a:cs typeface="Tahoma" panose="020B0604030504040204" pitchFamily="34" charset="0"/>
              </a:rPr>
              <a:t>derden verzet</a:t>
            </a:r>
            <a:r>
              <a:rPr lang="id-ID" dirty="0">
                <a:latin typeface="Tahoma" panose="020B0604030504040204" pitchFamily="34" charset="0"/>
                <a:ea typeface="Tahoma" panose="020B0604030504040204" pitchFamily="34" charset="0"/>
                <a:cs typeface="Tahoma" panose="020B0604030504040204" pitchFamily="34" charset="0"/>
              </a:rPr>
              <a:t>) atas sengketa tanah dapat diajukan dengan ketentuan sbb : </a:t>
            </a:r>
          </a:p>
          <a:p>
            <a:pPr marL="514350" indent="-514350" algn="just">
              <a:buClr>
                <a:schemeClr val="tx1"/>
              </a:buClr>
              <a:buSzPct val="100000"/>
              <a:buFont typeface="+mj-lt"/>
              <a:buAutoNum type="alphaLcPeriod"/>
            </a:pPr>
            <a:r>
              <a:rPr lang="id-ID" dirty="0">
                <a:latin typeface="Tahoma" panose="020B0604030504040204" pitchFamily="34" charset="0"/>
                <a:ea typeface="Tahoma" panose="020B0604030504040204" pitchFamily="34" charset="0"/>
                <a:cs typeface="Tahoma" panose="020B0604030504040204" pitchFamily="34" charset="0"/>
              </a:rPr>
              <a:t>Ditujukan </a:t>
            </a:r>
            <a:r>
              <a:rPr lang="id-ID" dirty="0" err="1">
                <a:latin typeface="Tahoma" panose="020B0604030504040204" pitchFamily="34" charset="0"/>
                <a:ea typeface="Tahoma" panose="020B0604030504040204" pitchFamily="34" charset="0"/>
                <a:cs typeface="Tahoma" panose="020B0604030504040204" pitchFamily="34" charset="0"/>
              </a:rPr>
              <a:t>thdp</a:t>
            </a:r>
            <a:r>
              <a:rPr lang="id-ID" dirty="0">
                <a:latin typeface="Tahoma" panose="020B0604030504040204" pitchFamily="34" charset="0"/>
                <a:ea typeface="Tahoma" panose="020B0604030504040204" pitchFamily="34" charset="0"/>
                <a:cs typeface="Tahoma" panose="020B0604030504040204" pitchFamily="34" charset="0"/>
              </a:rPr>
              <a:t> sah/tidaknya penetapan sita / BA sita atau penetapan eksekusi atau penetapan lelang.</a:t>
            </a:r>
          </a:p>
          <a:p>
            <a:pPr marL="514350" indent="-514350" algn="just">
              <a:buClr>
                <a:schemeClr val="tx1"/>
              </a:buClr>
              <a:buSzPct val="100000"/>
              <a:buFont typeface="+mj-lt"/>
              <a:buAutoNum type="alphaLcPeriod"/>
            </a:pPr>
            <a:r>
              <a:rPr lang="id-ID" dirty="0">
                <a:latin typeface="Tahoma" panose="020B0604030504040204" pitchFamily="34" charset="0"/>
                <a:ea typeface="Tahoma" panose="020B0604030504040204" pitchFamily="34" charset="0"/>
                <a:cs typeface="Tahoma" panose="020B0604030504040204" pitchFamily="34" charset="0"/>
              </a:rPr>
              <a:t>Diajukan berdasarkan Pasal 195 ayat (6) jo. Pasal 208 HIR krn alasan “kepemilikan” (ex. HGB, HGU,dll), ttg kepemilikan itu Majelis Hakim cukup memeprtimbangkan dlm pertimbangan hukum, tidak dicantumkan dlm amar karena yg disengketan bukan mengenai sah tidaknya “kepemilikan”.</a:t>
            </a:r>
          </a:p>
          <a:p>
            <a:pPr marL="514350" indent="-514350" algn="just">
              <a:buClr>
                <a:schemeClr val="tx1"/>
              </a:buClr>
              <a:buSzPct val="100000"/>
              <a:buFont typeface="+mj-lt"/>
              <a:buAutoNum type="alphaLcPeriod"/>
            </a:pPr>
            <a:r>
              <a:rPr lang="id-ID" dirty="0">
                <a:latin typeface="Tahoma" panose="020B0604030504040204" pitchFamily="34" charset="0"/>
                <a:ea typeface="Tahoma" panose="020B0604030504040204" pitchFamily="34" charset="0"/>
                <a:cs typeface="Tahoma" panose="020B0604030504040204" pitchFamily="34" charset="0"/>
              </a:rPr>
              <a:t>Diajukan oleh Pihak Ketiga, kecuali ditentukan lain oleh UU.</a:t>
            </a:r>
          </a:p>
          <a:p>
            <a:pPr marL="514350" indent="-514350" algn="just">
              <a:buClr>
                <a:schemeClr val="tx1"/>
              </a:buClr>
              <a:buSzPct val="100000"/>
              <a:buFont typeface="+mj-lt"/>
              <a:buAutoNum type="alphaLcPeriod"/>
            </a:pPr>
            <a:r>
              <a:rPr lang="id-ID" dirty="0">
                <a:latin typeface="Tahoma" panose="020B0604030504040204" pitchFamily="34" charset="0"/>
                <a:ea typeface="Tahoma" panose="020B0604030504040204" pitchFamily="34" charset="0"/>
                <a:cs typeface="Tahoma" panose="020B0604030504040204" pitchFamily="34" charset="0"/>
              </a:rPr>
              <a:t>Semua pihak dalam perkara asal/perkara yang dibantah harus ikut dalam perkara bantahan.</a:t>
            </a:r>
          </a:p>
          <a:p>
            <a:pPr marL="514350" indent="-514350" algn="just">
              <a:buClr>
                <a:schemeClr val="tx1"/>
              </a:buClr>
              <a:buSzPct val="100000"/>
              <a:buFont typeface="+mj-lt"/>
              <a:buAutoNum type="alphaLcPeriod"/>
            </a:pPr>
            <a:r>
              <a:rPr lang="id-ID" dirty="0">
                <a:latin typeface="Tahoma" panose="020B0604030504040204" pitchFamily="34" charset="0"/>
                <a:ea typeface="Tahoma" panose="020B0604030504040204" pitchFamily="34" charset="0"/>
                <a:cs typeface="Tahoma" panose="020B0604030504040204" pitchFamily="34" charset="0"/>
              </a:rPr>
              <a:t>Terhadap penyitaan yang sudah dilaksanakan harus disertai dengan perintah pengangkatan sita apabila bantahan dikabulkan. </a:t>
            </a:r>
          </a:p>
        </p:txBody>
      </p:sp>
    </p:spTree>
    <p:extLst>
      <p:ext uri="{BB962C8B-B14F-4D97-AF65-F5344CB8AC3E}">
        <p14:creationId xmlns:p14="http://schemas.microsoft.com/office/powerpoint/2010/main" val="143300115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05200" y="2590800"/>
            <a:ext cx="5334000" cy="1524000"/>
          </a:xfrm>
        </p:spPr>
        <p:txBody>
          <a:bodyPr>
            <a:noAutofit/>
          </a:bodyPr>
          <a:lstStyle/>
          <a:p>
            <a:pPr algn="ctr"/>
            <a:r>
              <a:rPr lang="en-US" sz="4000" b="1" dirty="0">
                <a:solidFill>
                  <a:srgbClr val="FF0000"/>
                </a:solidFill>
                <a:effectLst>
                  <a:outerShdw blurRad="38100" dist="38100" dir="2700000" algn="tl">
                    <a:srgbClr val="000000">
                      <a:alpha val="43137"/>
                    </a:srgbClr>
                  </a:outerShdw>
                </a:effectLst>
              </a:rPr>
              <a:t>SEKIAN</a:t>
            </a:r>
            <a:br>
              <a:rPr lang="en-US" sz="4000" b="1" dirty="0">
                <a:solidFill>
                  <a:srgbClr val="FF0000"/>
                </a:solidFill>
                <a:effectLst>
                  <a:outerShdw blurRad="38100" dist="38100" dir="2700000" algn="tl">
                    <a:srgbClr val="000000">
                      <a:alpha val="43137"/>
                    </a:srgbClr>
                  </a:outerShdw>
                </a:effectLst>
              </a:rPr>
            </a:br>
            <a:r>
              <a:rPr lang="en-US" sz="4000" b="1" dirty="0">
                <a:solidFill>
                  <a:srgbClr val="FF0000"/>
                </a:solidFill>
                <a:effectLst>
                  <a:outerShdw blurRad="38100" dist="38100" dir="2700000" algn="tl">
                    <a:srgbClr val="000000">
                      <a:alpha val="43137"/>
                    </a:srgbClr>
                  </a:outerShdw>
                </a:effectLst>
              </a:rPr>
              <a:t> &amp;</a:t>
            </a:r>
            <a:br>
              <a:rPr lang="en-US" sz="4000" b="1" dirty="0">
                <a:solidFill>
                  <a:srgbClr val="FF0000"/>
                </a:solidFill>
                <a:effectLst>
                  <a:outerShdw blurRad="38100" dist="38100" dir="2700000" algn="tl">
                    <a:srgbClr val="000000">
                      <a:alpha val="43137"/>
                    </a:srgbClr>
                  </a:outerShdw>
                </a:effectLst>
              </a:rPr>
            </a:br>
            <a:r>
              <a:rPr lang="en-US" sz="4000" b="1" dirty="0">
                <a:solidFill>
                  <a:srgbClr val="FF0000"/>
                </a:solidFill>
                <a:effectLst>
                  <a:outerShdw blurRad="38100" dist="38100" dir="2700000" algn="tl">
                    <a:srgbClr val="000000">
                      <a:alpha val="43137"/>
                    </a:srgbClr>
                  </a:outerShdw>
                </a:effectLst>
              </a:rPr>
              <a:t> </a:t>
            </a:r>
          </a:p>
        </p:txBody>
      </p:sp>
      <p:pic>
        <p:nvPicPr>
          <p:cNvPr id="11" name="Content Placeholder 5" descr="LOGO KEJAKSAAN 1.jpg"/>
          <p:cNvPicPr>
            <a:picLocks noGrp="1" noChangeAspect="1"/>
          </p:cNvPicPr>
          <p:nvPr>
            <p:ph sz="half" idx="1"/>
          </p:nvPr>
        </p:nvPicPr>
        <p:blipFill>
          <a:blip r:embed="rId2"/>
          <a:stretch>
            <a:fillRect/>
          </a:stretch>
        </p:blipFill>
        <p:spPr>
          <a:xfrm>
            <a:off x="5257800" y="457201"/>
            <a:ext cx="1594512" cy="1645017"/>
          </a:xfrm>
          <a:scene3d>
            <a:camera prst="orthographicFront"/>
            <a:lightRig rig="threePt" dir="t"/>
          </a:scene3d>
          <a:sp3d>
            <a:bevelT prst="convex"/>
          </a:sp3d>
        </p:spPr>
      </p:pic>
      <p:pic>
        <p:nvPicPr>
          <p:cNvPr id="9" name="Content Placeholder 8" descr="JABAT TANGAN.jpg"/>
          <p:cNvPicPr>
            <a:picLocks noGrp="1" noChangeAspect="1"/>
          </p:cNvPicPr>
          <p:nvPr>
            <p:ph sz="half" idx="2"/>
          </p:nvPr>
        </p:nvPicPr>
        <p:blipFill>
          <a:blip r:embed="rId3"/>
          <a:stretch>
            <a:fillRect/>
          </a:stretch>
        </p:blipFill>
        <p:spPr>
          <a:xfrm>
            <a:off x="4727848" y="4643281"/>
            <a:ext cx="3276600" cy="1600200"/>
          </a:xfrm>
        </p:spPr>
      </p:pic>
      <p:pic>
        <p:nvPicPr>
          <p:cNvPr id="3076" name="Picture 4" descr="https://encrypted-tbn0.gstatic.com/images?q=tbn:ANd9GcSwvoUKM3HbW7tdWn-k4yI9Sm1894ygtRNXBwHxAsGsLZC1BHwgtgg-iq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5681" y="3755154"/>
            <a:ext cx="5400599" cy="523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7958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
  <TotalTime>5273</TotalTime>
  <Words>4320</Words>
  <Application>Microsoft Office PowerPoint</Application>
  <PresentationFormat>Widescreen</PresentationFormat>
  <Paragraphs>333</Paragraphs>
  <Slides>75</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75</vt:i4>
      </vt:variant>
    </vt:vector>
  </HeadingPairs>
  <TitlesOfParts>
    <vt:vector size="84" baseType="lpstr">
      <vt:lpstr>Arial</vt:lpstr>
      <vt:lpstr>Calibri</vt:lpstr>
      <vt:lpstr>Courier New</vt:lpstr>
      <vt:lpstr>Rockwell</vt:lpstr>
      <vt:lpstr>Rockwell Condensed</vt:lpstr>
      <vt:lpstr>Rockwell Extra Bold</vt:lpstr>
      <vt:lpstr>Tahoma</vt:lpstr>
      <vt:lpstr>Wingdings</vt:lpstr>
      <vt:lpstr>Wood Type</vt:lpstr>
      <vt:lpstr>UPAYA HUKUM PERDATA</vt:lpstr>
      <vt:lpstr>UPAYA HUKUM BIASA</vt:lpstr>
      <vt:lpstr>PERLAWANAN (Verzet)</vt:lpstr>
      <vt:lpstr>PERLAWANAN (Verzet)</vt:lpstr>
      <vt:lpstr>PERLAWANAN (Verzet)</vt:lpstr>
      <vt:lpstr>Perlawanan (Lanjutan)</vt:lpstr>
      <vt:lpstr>Perlawanan (Lanjutan)</vt:lpstr>
      <vt:lpstr>Putusan Perlawanan</vt:lpstr>
      <vt:lpstr>Putusan Perlawanan</vt:lpstr>
      <vt:lpstr>B A N D I N G</vt:lpstr>
      <vt:lpstr>BANDING</vt:lpstr>
      <vt:lpstr>Banding (Lanjutan)</vt:lpstr>
      <vt:lpstr>Banding (Lanjutan)</vt:lpstr>
      <vt:lpstr>Banding (Lanjutan)</vt:lpstr>
      <vt:lpstr>Banding (Lanjutan)</vt:lpstr>
      <vt:lpstr>Banding (Lanjutan)</vt:lpstr>
      <vt:lpstr>Banding (lanjutan)</vt:lpstr>
      <vt:lpstr>Banding (lanjutan)</vt:lpstr>
      <vt:lpstr>Banding (lanjutan)</vt:lpstr>
      <vt:lpstr>Banding (lanjutan)</vt:lpstr>
      <vt:lpstr>Banding (lanjutan)</vt:lpstr>
      <vt:lpstr>Banding (lanjutan)</vt:lpstr>
      <vt:lpstr>Banding (lanjutan)</vt:lpstr>
      <vt:lpstr>Banding (lanjutan)</vt:lpstr>
      <vt:lpstr>Putusan Banding</vt:lpstr>
      <vt:lpstr>K A S A S I</vt:lpstr>
      <vt:lpstr>DASAR HUKUM KEWENANGAN KASASI</vt:lpstr>
      <vt:lpstr>Dasar Hukum Kewenangan Kasasi (lanjutan)</vt:lpstr>
      <vt:lpstr>Dasar Hukum Kewenangan Kasasi (lanjutan)</vt:lpstr>
      <vt:lpstr>PRINSIP UMUM [ps. 28 ayat (1) huruf a, 43 ayat (1), 44 ayat (1) UUMA</vt:lpstr>
      <vt:lpstr>PUTUSAN YANG DAPAT DI KASASI</vt:lpstr>
      <vt:lpstr>TATA CARA PERMOHONAN KASASI (UU No. 14/1985 sdu UU No. 5/2004) </vt:lpstr>
      <vt:lpstr>Tata Cara Permohonan Kasasi (lanjutan)</vt:lpstr>
      <vt:lpstr>Tata Cara Permohonan Kasasi (lanjutan)</vt:lpstr>
      <vt:lpstr>Tata Cara Permohonan Kasasi (lanjutan)</vt:lpstr>
      <vt:lpstr>Kasasi (lanjutan)</vt:lpstr>
      <vt:lpstr>Kasasi (lanjutan)</vt:lpstr>
      <vt:lpstr>Kasasi (lanjutan)</vt:lpstr>
      <vt:lpstr>Alasan Permohonan Kasasi (Ps. 30 ayat (1) UU MA)</vt:lpstr>
      <vt:lpstr>A. Alasan Kasasi Tidak berwenang</vt:lpstr>
      <vt:lpstr>B. Alasan Kasasi Salah Menerapkan Hukum </vt:lpstr>
      <vt:lpstr>C. Lalai Memenuhi Syarat Yang Diwajibkan Peraturan   Perundang-undangan </vt:lpstr>
      <vt:lpstr>(lanjutan)</vt:lpstr>
      <vt:lpstr>Alasan Kasasi yang Tidak Tunduk Pada Pemeriksaan Kasasi</vt:lpstr>
      <vt:lpstr>(lanjutan)</vt:lpstr>
      <vt:lpstr>KASASI atas PENETAPAN</vt:lpstr>
      <vt:lpstr>KEBERATAN (GUGATAN SEDERHANA)</vt:lpstr>
      <vt:lpstr>KeberATAN</vt:lpstr>
      <vt:lpstr>PowerPoint Presentation</vt:lpstr>
      <vt:lpstr>PowerPoint Presentation</vt:lpstr>
      <vt:lpstr>PowerPoint Presentation</vt:lpstr>
      <vt:lpstr>UPAYA HUKUM LUAR BIASA </vt:lpstr>
      <vt:lpstr>PENINJAUAN KEMBALI</vt:lpstr>
      <vt:lpstr>PENINJAUAN KEMBALI (Bab IV Bag. Ke-4 UU MA)</vt:lpstr>
      <vt:lpstr> Alasan PK (Ps. 67 UU MA) </vt:lpstr>
      <vt:lpstr> Tenggang waktu pengajuan PK </vt:lpstr>
      <vt:lpstr>Syarat Permohonan PK</vt:lpstr>
      <vt:lpstr>Yang Berhak Mengajukan Permohonan PK  (ps. 68 ayat (1) UU MA)</vt:lpstr>
      <vt:lpstr>Tata Cara Pengajuan PK</vt:lpstr>
      <vt:lpstr>Peninjauan Kembali (lanjutan)</vt:lpstr>
      <vt:lpstr>PowerPoint Presentation</vt:lpstr>
      <vt:lpstr>Putusan PK </vt:lpstr>
      <vt:lpstr>PK terhadap PK</vt:lpstr>
      <vt:lpstr>SEMA NO. 04 TAHUN 2016</vt:lpstr>
      <vt:lpstr>SEMA NO. 03 TAHUN 2018</vt:lpstr>
      <vt:lpstr>KASASI DEMI KEPENTINGAN HUKUM</vt:lpstr>
      <vt:lpstr>PowerPoint Presentation</vt:lpstr>
      <vt:lpstr>PowerPoint Presentation</vt:lpstr>
      <vt:lpstr>PERLAWANAN PIHAK KETIGA (derden verzet)</vt:lpstr>
      <vt:lpstr>PowerPoint Presentation</vt:lpstr>
      <vt:lpstr>PowerPoint Presentation</vt:lpstr>
      <vt:lpstr>PowerPoint Presentation</vt:lpstr>
      <vt:lpstr>PowerPoint Presentation</vt:lpstr>
      <vt:lpstr>SEMA No. 03 Tahun 2018</vt:lpstr>
      <vt:lpstr>SEKIAN  &amp;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UPAYA HUKUM</dc:title>
  <dc:creator>Cahyaning</dc:creator>
  <cp:lastModifiedBy>Wikan Sinatrio</cp:lastModifiedBy>
  <cp:revision>85</cp:revision>
  <dcterms:created xsi:type="dcterms:W3CDTF">2008-06-04T21:48:36Z</dcterms:created>
  <dcterms:modified xsi:type="dcterms:W3CDTF">2026-05-20T22:54:08Z</dcterms:modified>
</cp:coreProperties>
</file>