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x="18288000" cy="10287000"/>
  <p:notesSz cx="6858000" cy="9144000"/>
  <p:embeddedFontLst>
    <p:embeddedFont>
      <p:font typeface="Helvetica World Bold" charset="1" panose="020B0800040000020004"/>
      <p:regular r:id="rId28"/>
    </p:embeddedFont>
    <p:embeddedFont>
      <p:font typeface="Helvetica World" charset="1" panose="020B0500040000020004"/>
      <p:regular r:id="rId29"/>
    </p:embeddedFont>
    <p:embeddedFont>
      <p:font typeface="TT Hoves Bold" charset="1" panose="02000003020000060003"/>
      <p:regular r:id="rId30"/>
    </p:embeddedFont>
    <p:embeddedFont>
      <p:font typeface="Helvetica World Italics" charset="1" panose="020B0500040000090004"/>
      <p:regular r:id="rId31"/>
    </p:embeddedFont>
    <p:embeddedFont>
      <p:font typeface="Inter Bold" charset="1" panose="020B0802030000000004"/>
      <p:regular r:id="rId32"/>
    </p:embeddedFont>
    <p:embeddedFont>
      <p:font typeface="TT Hoves" charset="1" panose="02000003020000060003"/>
      <p:regular r:id="rId33"/>
    </p:embeddedFont>
    <p:embeddedFont>
      <p:font typeface="TT Hoves Italics" charset="1" panose="02000003020000060003"/>
      <p:regular r:id="rId34"/>
    </p:embeddedFont>
    <p:embeddedFont>
      <p:font typeface="Touvlo" charset="1" panose="020B0604030403020204"/>
      <p:regular r:id="rId35"/>
    </p:embeddedFont>
    <p:embeddedFont>
      <p:font typeface="Work Sans" charset="1" panose="00000000000000000000"/>
      <p:regular r:id="rId36"/>
    </p:embeddedFont>
    <p:embeddedFont>
      <p:font typeface="Garet Bold" charset="1" panose="00000000000000000000"/>
      <p:regular r:id="rId37"/>
    </p:embeddedFont>
    <p:embeddedFont>
      <p:font typeface="Garet" charset="1" panose="00000000000000000000"/>
      <p:regular r:id="rId38"/>
    </p:embeddedFont>
    <p:embeddedFont>
      <p:font typeface="Touvlo Bold" charset="1" panose="020B0804030403020204"/>
      <p:regular r:id="rId39"/>
    </p:embeddedFont>
    <p:embeddedFont>
      <p:font typeface="Work Sans Italics" charset="1" panose="00000000000000000000"/>
      <p:regular r:id="rId40"/>
    </p:embeddedFont>
    <p:embeddedFont>
      <p:font typeface="Garet Ultra-Bold" charset="1" panose="00000000000000000000"/>
      <p:regular r:id="rId41"/>
    </p:embeddedFont>
    <p:embeddedFont>
      <p:font typeface="Garet Italics" charset="1" panose="00000000000000000000"/>
      <p:regular r:id="rId42"/>
    </p:embeddedFont>
    <p:embeddedFont>
      <p:font typeface="Montserrat Medium" charset="1" panose="00000600000000000000"/>
      <p:regular r:id="rId43"/>
    </p:embeddedFont>
    <p:embeddedFont>
      <p:font typeface="Montserrat Semi-Bold" charset="1" panose="00000700000000000000"/>
      <p:regular r:id="rId44"/>
    </p:embeddedFont>
    <p:embeddedFont>
      <p:font typeface="Akzidenz-Grotesk Bold" charset="1" panose="02000803050000020004"/>
      <p:regular r:id="rId45"/>
    </p:embeddedFont>
    <p:embeddedFont>
      <p:font typeface="Akzidenz-Grotesk" charset="1" panose="02000503030000020003"/>
      <p:regular r:id="rId46"/>
    </p:embeddedFont>
    <p:embeddedFont>
      <p:font typeface="Poppins Bold" charset="1" panose="00000800000000000000"/>
      <p:regular r:id="rId47"/>
    </p:embeddedFont>
    <p:embeddedFont>
      <p:font typeface="Poppins" charset="1" panose="00000500000000000000"/>
      <p:regular r:id="rId48"/>
    </p:embeddedFont>
    <p:embeddedFont>
      <p:font typeface="HK Grotesk Bold" charset="1" panose="00000800000000000000"/>
      <p:regular r:id="rId49"/>
    </p:embeddedFont>
    <p:embeddedFont>
      <p:font typeface="HK Grotesk" charset="1" panose="00000500000000000000"/>
      <p:regular r:id="rId50"/>
    </p:embeddedFont>
    <p:embeddedFont>
      <p:font typeface="Montserrat Ultra-Bold" charset="1" panose="00000900000000000000"/>
      <p:regular r:id="rId51"/>
    </p:embeddedFont>
    <p:embeddedFont>
      <p:font typeface="Canva Sans Bold" charset="1" panose="020B0803030501040103"/>
      <p:regular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33" Target="fonts/font33.fntdata" Type="http://schemas.openxmlformats.org/officeDocument/2006/relationships/font"/><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40" Target="fonts/font40.fntdata" Type="http://schemas.openxmlformats.org/officeDocument/2006/relationships/font"/><Relationship Id="rId41" Target="fonts/font41.fntdata" Type="http://schemas.openxmlformats.org/officeDocument/2006/relationships/font"/><Relationship Id="rId42" Target="fonts/font42.fntdata" Type="http://schemas.openxmlformats.org/officeDocument/2006/relationships/font"/><Relationship Id="rId43" Target="fonts/font43.fntdata" Type="http://schemas.openxmlformats.org/officeDocument/2006/relationships/font"/><Relationship Id="rId44" Target="fonts/font44.fntdata" Type="http://schemas.openxmlformats.org/officeDocument/2006/relationships/font"/><Relationship Id="rId45" Target="fonts/font45.fntdata" Type="http://schemas.openxmlformats.org/officeDocument/2006/relationships/font"/><Relationship Id="rId46" Target="fonts/font46.fntdata" Type="http://schemas.openxmlformats.org/officeDocument/2006/relationships/font"/><Relationship Id="rId47" Target="fonts/font47.fntdata" Type="http://schemas.openxmlformats.org/officeDocument/2006/relationships/font"/><Relationship Id="rId48" Target="fonts/font48.fntdata" Type="http://schemas.openxmlformats.org/officeDocument/2006/relationships/font"/><Relationship Id="rId49" Target="fonts/font49.fntdata" Type="http://schemas.openxmlformats.org/officeDocument/2006/relationships/font"/><Relationship Id="rId5" Target="tableStyles.xml" Type="http://schemas.openxmlformats.org/officeDocument/2006/relationships/tableStyles"/><Relationship Id="rId50" Target="fonts/font50.fntdata" Type="http://schemas.openxmlformats.org/officeDocument/2006/relationships/font"/><Relationship Id="rId51" Target="fonts/font51.fntdata" Type="http://schemas.openxmlformats.org/officeDocument/2006/relationships/font"/><Relationship Id="rId52" Target="fonts/font52.fntdata" Type="http://schemas.openxmlformats.org/officeDocument/2006/relationships/font"/><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6.png" Type="http://schemas.openxmlformats.org/officeDocument/2006/relationships/image"/><Relationship Id="rId11" Target="../media/image17.svg" Type="http://schemas.openxmlformats.org/officeDocument/2006/relationships/image"/><Relationship Id="rId12" Target="../media/image6.png" Type="http://schemas.openxmlformats.org/officeDocument/2006/relationships/image"/><Relationship Id="rId2" Target="../media/image8.png" Type="http://schemas.openxmlformats.org/officeDocument/2006/relationships/image"/><Relationship Id="rId3" Target="../media/image9.svg" Type="http://schemas.openxmlformats.org/officeDocument/2006/relationships/image"/><Relationship Id="rId4" Target="../media/image10.png" Type="http://schemas.openxmlformats.org/officeDocument/2006/relationships/image"/><Relationship Id="rId5" Target="../media/image11.svg" Type="http://schemas.openxmlformats.org/officeDocument/2006/relationships/image"/><Relationship Id="rId6" Target="../media/image12.png" Type="http://schemas.openxmlformats.org/officeDocument/2006/relationships/image"/><Relationship Id="rId7" Target="../media/image13.svg" Type="http://schemas.openxmlformats.org/officeDocument/2006/relationships/image"/><Relationship Id="rId8" Target="../media/image14.png" Type="http://schemas.openxmlformats.org/officeDocument/2006/relationships/image"/><Relationship Id="rId9" Target="../media/image15.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4.png" Type="http://schemas.openxmlformats.org/officeDocument/2006/relationships/image"/><Relationship Id="rId11" Target="../media/image25.svg" Type="http://schemas.openxmlformats.org/officeDocument/2006/relationships/image"/><Relationship Id="rId12" Target="../media/image26.png" Type="http://schemas.openxmlformats.org/officeDocument/2006/relationships/image"/><Relationship Id="rId13" Target="../media/image27.svg" Type="http://schemas.openxmlformats.org/officeDocument/2006/relationships/image"/><Relationship Id="rId14" Target="../media/image6.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18.png" Type="http://schemas.openxmlformats.org/officeDocument/2006/relationships/image"/><Relationship Id="rId5" Target="../media/image19.sv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2.png" Type="http://schemas.openxmlformats.org/officeDocument/2006/relationships/image"/><Relationship Id="rId9" Target="../media/image23.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0.png" Type="http://schemas.openxmlformats.org/officeDocument/2006/relationships/image"/><Relationship Id="rId11" Target="../media/image31.svg" Type="http://schemas.openxmlformats.org/officeDocument/2006/relationships/image"/><Relationship Id="rId12" Target="../media/image32.png" Type="http://schemas.openxmlformats.org/officeDocument/2006/relationships/image"/><Relationship Id="rId13" Target="../media/image33.svg" Type="http://schemas.openxmlformats.org/officeDocument/2006/relationships/image"/><Relationship Id="rId14" Target="../media/image6.pn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18.png" Type="http://schemas.openxmlformats.org/officeDocument/2006/relationships/image"/><Relationship Id="rId5" Target="../media/image19.svg" Type="http://schemas.openxmlformats.org/officeDocument/2006/relationships/image"/><Relationship Id="rId6" Target="../media/image4.png" Type="http://schemas.openxmlformats.org/officeDocument/2006/relationships/image"/><Relationship Id="rId7" Target="../media/image5.svg" Type="http://schemas.openxmlformats.org/officeDocument/2006/relationships/image"/><Relationship Id="rId8" Target="../media/image28.png" Type="http://schemas.openxmlformats.org/officeDocument/2006/relationships/image"/><Relationship Id="rId9" Target="../media/image29.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png" Type="http://schemas.openxmlformats.org/officeDocument/2006/relationships/image"/><Relationship Id="rId11" Target="../media/image13.svg" Type="http://schemas.openxmlformats.org/officeDocument/2006/relationships/image"/><Relationship Id="rId12" Target="../media/image6.png" Type="http://schemas.openxmlformats.org/officeDocument/2006/relationships/image"/><Relationship Id="rId2" Target="../media/image8.png" Type="http://schemas.openxmlformats.org/officeDocument/2006/relationships/image"/><Relationship Id="rId3" Target="../media/image9.svg" Type="http://schemas.openxmlformats.org/officeDocument/2006/relationships/image"/><Relationship Id="rId4" Target="../media/image14.png" Type="http://schemas.openxmlformats.org/officeDocument/2006/relationships/image"/><Relationship Id="rId5" Target="../media/image15.svg" Type="http://schemas.openxmlformats.org/officeDocument/2006/relationships/image"/><Relationship Id="rId6" Target="../media/image10.png" Type="http://schemas.openxmlformats.org/officeDocument/2006/relationships/image"/><Relationship Id="rId7" Target="../media/image11.svg" Type="http://schemas.openxmlformats.org/officeDocument/2006/relationships/image"/><Relationship Id="rId8" Target="../media/image34.png" Type="http://schemas.openxmlformats.org/officeDocument/2006/relationships/image"/><Relationship Id="rId9" Target="../media/image35.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5.svg" Type="http://schemas.openxmlformats.org/officeDocument/2006/relationships/image"/><Relationship Id="rId11" Target="../media/image34.png" Type="http://schemas.openxmlformats.org/officeDocument/2006/relationships/image"/><Relationship Id="rId12" Target="../media/image35.svg" Type="http://schemas.openxmlformats.org/officeDocument/2006/relationships/image"/><Relationship Id="rId2" Target="../media/image36.png" Type="http://schemas.openxmlformats.org/officeDocument/2006/relationships/image"/><Relationship Id="rId3" Target="../media/image37.svg" Type="http://schemas.openxmlformats.org/officeDocument/2006/relationships/image"/><Relationship Id="rId4" Target="../media/image38.png" Type="http://schemas.openxmlformats.org/officeDocument/2006/relationships/image"/><Relationship Id="rId5" Target="../media/image39.svg" Type="http://schemas.openxmlformats.org/officeDocument/2006/relationships/image"/><Relationship Id="rId6" Target="../media/image4.png" Type="http://schemas.openxmlformats.org/officeDocument/2006/relationships/image"/><Relationship Id="rId7" Target="../media/image5.svg" Type="http://schemas.openxmlformats.org/officeDocument/2006/relationships/image"/><Relationship Id="rId8" Target="../media/image6.png" Type="http://schemas.openxmlformats.org/officeDocument/2006/relationships/image"/><Relationship Id="rId9" Target="../media/image14.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2.png" Type="http://schemas.openxmlformats.org/officeDocument/2006/relationships/image"/><Relationship Id="rId11" Target="../media/image13.svg" Type="http://schemas.openxmlformats.org/officeDocument/2006/relationships/image"/><Relationship Id="rId12" Target="../media/image6.png" Type="http://schemas.openxmlformats.org/officeDocument/2006/relationships/image"/><Relationship Id="rId2" Target="../media/image40.png" Type="http://schemas.openxmlformats.org/officeDocument/2006/relationships/image"/><Relationship Id="rId3" Target="../media/image41.svg" Type="http://schemas.openxmlformats.org/officeDocument/2006/relationships/image"/><Relationship Id="rId4" Target="../media/image14.png" Type="http://schemas.openxmlformats.org/officeDocument/2006/relationships/image"/><Relationship Id="rId5" Target="../media/image15.svg" Type="http://schemas.openxmlformats.org/officeDocument/2006/relationships/image"/><Relationship Id="rId6" Target="../media/image42.png" Type="http://schemas.openxmlformats.org/officeDocument/2006/relationships/image"/><Relationship Id="rId7" Target="../media/image43.svg" Type="http://schemas.openxmlformats.org/officeDocument/2006/relationships/image"/><Relationship Id="rId8" Target="../media/image34.png" Type="http://schemas.openxmlformats.org/officeDocument/2006/relationships/image"/><Relationship Id="rId9" Target="../media/image35.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1.svg" Type="http://schemas.openxmlformats.org/officeDocument/2006/relationships/image"/><Relationship Id="rId2" Target="../media/image44.png" Type="http://schemas.openxmlformats.org/officeDocument/2006/relationships/image"/><Relationship Id="rId3" Target="../media/image45.svg" Type="http://schemas.openxmlformats.org/officeDocument/2006/relationships/image"/><Relationship Id="rId4" Target="../media/image46.png" Type="http://schemas.openxmlformats.org/officeDocument/2006/relationships/image"/><Relationship Id="rId5" Target="../media/image47.svg" Type="http://schemas.openxmlformats.org/officeDocument/2006/relationships/image"/><Relationship Id="rId6" Target="../media/image48.png" Type="http://schemas.openxmlformats.org/officeDocument/2006/relationships/image"/><Relationship Id="rId7" Target="../media/image49.svg" Type="http://schemas.openxmlformats.org/officeDocument/2006/relationships/image"/><Relationship Id="rId8" Target="../media/image6.png" Type="http://schemas.openxmlformats.org/officeDocument/2006/relationships/image"/><Relationship Id="rId9" Target="../media/image50.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2.png" Type="http://schemas.openxmlformats.org/officeDocument/2006/relationships/image"/><Relationship Id="rId3" Target="../media/image53.svg" Type="http://schemas.openxmlformats.org/officeDocument/2006/relationships/image"/><Relationship Id="rId4" Target="../media/image54.png" Type="http://schemas.openxmlformats.org/officeDocument/2006/relationships/image"/><Relationship Id="rId5" Target="../media/image6.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2.png" Type="http://schemas.openxmlformats.org/officeDocument/2006/relationships/image"/><Relationship Id="rId3" Target="../media/image53.svg" Type="http://schemas.openxmlformats.org/officeDocument/2006/relationships/image"/><Relationship Id="rId4" Target="../media/image6.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63.png" Type="http://schemas.openxmlformats.org/officeDocument/2006/relationships/image"/><Relationship Id="rId11" Target="../media/image64.svg" Type="http://schemas.openxmlformats.org/officeDocument/2006/relationships/image"/><Relationship Id="rId12" Target="../media/image65.png" Type="http://schemas.openxmlformats.org/officeDocument/2006/relationships/image"/><Relationship Id="rId13" Target="../media/image66.svg" Type="http://schemas.openxmlformats.org/officeDocument/2006/relationships/image"/><Relationship Id="rId14" Target="../media/image67.png" Type="http://schemas.openxmlformats.org/officeDocument/2006/relationships/image"/><Relationship Id="rId15" Target="../media/image68.svg" Type="http://schemas.openxmlformats.org/officeDocument/2006/relationships/image"/><Relationship Id="rId16" Target="../media/image6.png" Type="http://schemas.openxmlformats.org/officeDocument/2006/relationships/image"/><Relationship Id="rId17" Target="../media/image69.png" Type="http://schemas.openxmlformats.org/officeDocument/2006/relationships/image"/><Relationship Id="rId18" Target="../media/image70.svg" Type="http://schemas.openxmlformats.org/officeDocument/2006/relationships/image"/><Relationship Id="rId2" Target="../media/image55.png" Type="http://schemas.openxmlformats.org/officeDocument/2006/relationships/image"/><Relationship Id="rId3" Target="../media/image56.svg" Type="http://schemas.openxmlformats.org/officeDocument/2006/relationships/image"/><Relationship Id="rId4" Target="../media/image57.png" Type="http://schemas.openxmlformats.org/officeDocument/2006/relationships/image"/><Relationship Id="rId5" Target="../media/image58.svg" Type="http://schemas.openxmlformats.org/officeDocument/2006/relationships/image"/><Relationship Id="rId6" Target="../media/image59.png" Type="http://schemas.openxmlformats.org/officeDocument/2006/relationships/image"/><Relationship Id="rId7" Target="../media/image60.svg" Type="http://schemas.openxmlformats.org/officeDocument/2006/relationships/image"/><Relationship Id="rId8" Target="../media/image61.png" Type="http://schemas.openxmlformats.org/officeDocument/2006/relationships/image"/><Relationship Id="rId9" Target="../media/image62.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2.png" Type="http://schemas.openxmlformats.org/officeDocument/2006/relationships/image"/><Relationship Id="rId3" Target="../media/image53.svg" Type="http://schemas.openxmlformats.org/officeDocument/2006/relationships/image"/><Relationship Id="rId4" Target="../media/image54.png" Type="http://schemas.openxmlformats.org/officeDocument/2006/relationships/image"/><Relationship Id="rId5" Target="../media/image6.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6.png" Type="http://schemas.openxmlformats.org/officeDocument/2006/relationships/image"/><Relationship Id="rId11" Target="../media/image77.svg" Type="http://schemas.openxmlformats.org/officeDocument/2006/relationships/image"/><Relationship Id="rId2" Target="../media/image52.png" Type="http://schemas.openxmlformats.org/officeDocument/2006/relationships/image"/><Relationship Id="rId3" Target="../media/image53.svg" Type="http://schemas.openxmlformats.org/officeDocument/2006/relationships/image"/><Relationship Id="rId4" Target="../media/image71.png" Type="http://schemas.openxmlformats.org/officeDocument/2006/relationships/image"/><Relationship Id="rId5" Target="../media/image6.png" Type="http://schemas.openxmlformats.org/officeDocument/2006/relationships/image"/><Relationship Id="rId6" Target="../media/image72.png" Type="http://schemas.openxmlformats.org/officeDocument/2006/relationships/image"/><Relationship Id="rId7" Target="../media/image73.svg" Type="http://schemas.openxmlformats.org/officeDocument/2006/relationships/image"/><Relationship Id="rId8" Target="../media/image74.png" Type="http://schemas.openxmlformats.org/officeDocument/2006/relationships/image"/><Relationship Id="rId9" Target="../media/image75.sv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1.svg" Type="http://schemas.openxmlformats.org/officeDocument/2006/relationships/image"/><Relationship Id="rId2" Target="../media/image44.png" Type="http://schemas.openxmlformats.org/officeDocument/2006/relationships/image"/><Relationship Id="rId3" Target="../media/image45.svg" Type="http://schemas.openxmlformats.org/officeDocument/2006/relationships/image"/><Relationship Id="rId4" Target="../media/image46.png" Type="http://schemas.openxmlformats.org/officeDocument/2006/relationships/image"/><Relationship Id="rId5" Target="../media/image47.svg" Type="http://schemas.openxmlformats.org/officeDocument/2006/relationships/image"/><Relationship Id="rId6" Target="../media/image48.png" Type="http://schemas.openxmlformats.org/officeDocument/2006/relationships/image"/><Relationship Id="rId7" Target="../media/image49.svg" Type="http://schemas.openxmlformats.org/officeDocument/2006/relationships/image"/><Relationship Id="rId8" Target="../media/image6.png" Type="http://schemas.openxmlformats.org/officeDocument/2006/relationships/image"/><Relationship Id="rId9" Target="../media/image50.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6.png" Type="http://schemas.openxmlformats.org/officeDocument/2006/relationships/image"/><Relationship Id="rId11" Target="../media/image87.svg" Type="http://schemas.openxmlformats.org/officeDocument/2006/relationships/image"/><Relationship Id="rId12" Target="../media/image65.png" Type="http://schemas.openxmlformats.org/officeDocument/2006/relationships/image"/><Relationship Id="rId13" Target="../media/image66.svg" Type="http://schemas.openxmlformats.org/officeDocument/2006/relationships/image"/><Relationship Id="rId14" Target="../media/image67.png" Type="http://schemas.openxmlformats.org/officeDocument/2006/relationships/image"/><Relationship Id="rId15" Target="../media/image68.svg" Type="http://schemas.openxmlformats.org/officeDocument/2006/relationships/image"/><Relationship Id="rId16" Target="../media/image6.png" Type="http://schemas.openxmlformats.org/officeDocument/2006/relationships/image"/><Relationship Id="rId2" Target="../media/image78.png" Type="http://schemas.openxmlformats.org/officeDocument/2006/relationships/image"/><Relationship Id="rId3" Target="../media/image79.svg" Type="http://schemas.openxmlformats.org/officeDocument/2006/relationships/image"/><Relationship Id="rId4" Target="../media/image80.png" Type="http://schemas.openxmlformats.org/officeDocument/2006/relationships/image"/><Relationship Id="rId5" Target="../media/image81.svg" Type="http://schemas.openxmlformats.org/officeDocument/2006/relationships/image"/><Relationship Id="rId6" Target="../media/image82.png" Type="http://schemas.openxmlformats.org/officeDocument/2006/relationships/image"/><Relationship Id="rId7" Target="../media/image83.svg" Type="http://schemas.openxmlformats.org/officeDocument/2006/relationships/image"/><Relationship Id="rId8" Target="../media/image84.png" Type="http://schemas.openxmlformats.org/officeDocument/2006/relationships/image"/><Relationship Id="rId9" Target="../media/image85.sv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8.png" Type="http://schemas.openxmlformats.org/officeDocument/2006/relationships/image"/><Relationship Id="rId3" Target="../media/image89.svg" Type="http://schemas.openxmlformats.org/officeDocument/2006/relationships/image"/><Relationship Id="rId4" Target="../media/image90.png" Type="http://schemas.openxmlformats.org/officeDocument/2006/relationships/image"/><Relationship Id="rId5" Target="../media/image91.svg" Type="http://schemas.openxmlformats.org/officeDocument/2006/relationships/image"/><Relationship Id="rId6" Target="../media/image6.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2.png" Type="http://schemas.openxmlformats.org/officeDocument/2006/relationships/image"/><Relationship Id="rId3" Target="../media/image93.svg" Type="http://schemas.openxmlformats.org/officeDocument/2006/relationships/image"/><Relationship Id="rId4" Target="../media/image6.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4.jpeg" Type="http://schemas.openxmlformats.org/officeDocument/2006/relationships/image"/><Relationship Id="rId3" Target="../media/image95.png" Type="http://schemas.openxmlformats.org/officeDocument/2006/relationships/image"/><Relationship Id="rId4" Target="../media/image96.svg" Type="http://schemas.openxmlformats.org/officeDocument/2006/relationships/image"/><Relationship Id="rId5" Target="../media/image97.png" Type="http://schemas.openxmlformats.org/officeDocument/2006/relationships/image"/><Relationship Id="rId6" Target="../media/image98.svg" Type="http://schemas.openxmlformats.org/officeDocument/2006/relationships/image"/><Relationship Id="rId7" Target="../media/image99.png" Type="http://schemas.openxmlformats.org/officeDocument/2006/relationships/image"/><Relationship Id="rId8" Target="../media/image100.svg" Type="http://schemas.openxmlformats.org/officeDocument/2006/relationships/image"/><Relationship Id="rId9" Target="../media/image6.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4.jpeg" Type="http://schemas.openxmlformats.org/officeDocument/2006/relationships/image"/><Relationship Id="rId3" Target="../media/image95.png" Type="http://schemas.openxmlformats.org/officeDocument/2006/relationships/image"/><Relationship Id="rId4" Target="../media/image96.svg" Type="http://schemas.openxmlformats.org/officeDocument/2006/relationships/image"/><Relationship Id="rId5" Target="../media/image97.png" Type="http://schemas.openxmlformats.org/officeDocument/2006/relationships/image"/><Relationship Id="rId6" Target="../media/image98.svg" Type="http://schemas.openxmlformats.org/officeDocument/2006/relationships/image"/><Relationship Id="rId7" Target="../media/image99.png" Type="http://schemas.openxmlformats.org/officeDocument/2006/relationships/image"/><Relationship Id="rId8" Target="../media/image100.svg" Type="http://schemas.openxmlformats.org/officeDocument/2006/relationships/image"/><Relationship Id="rId9" Target="../media/image6.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4.jpeg" Type="http://schemas.openxmlformats.org/officeDocument/2006/relationships/image"/><Relationship Id="rId3" Target="../media/image101.png" Type="http://schemas.openxmlformats.org/officeDocument/2006/relationships/image"/><Relationship Id="rId4" Target="../media/image102.svg" Type="http://schemas.openxmlformats.org/officeDocument/2006/relationships/image"/><Relationship Id="rId5" Target="../media/image97.png" Type="http://schemas.openxmlformats.org/officeDocument/2006/relationships/image"/><Relationship Id="rId6" Target="../media/image98.svg" Type="http://schemas.openxmlformats.org/officeDocument/2006/relationships/image"/><Relationship Id="rId7" Target="../media/image103.png" Type="http://schemas.openxmlformats.org/officeDocument/2006/relationships/image"/><Relationship Id="rId8" Target="../media/image104.svg" Type="http://schemas.openxmlformats.org/officeDocument/2006/relationships/image"/><Relationship Id="rId9" Target="../media/image6.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5.png" Type="http://schemas.openxmlformats.org/officeDocument/2006/relationships/image"/><Relationship Id="rId3" Target="../media/image106.png" Type="http://schemas.openxmlformats.org/officeDocument/2006/relationships/image"/><Relationship Id="rId4" Target="../media/image107.svg" Type="http://schemas.openxmlformats.org/officeDocument/2006/relationships/image"/><Relationship Id="rId5" Target="../media/image108.png" Type="http://schemas.openxmlformats.org/officeDocument/2006/relationships/image"/><Relationship Id="rId6" Target="../media/image109.svg" Type="http://schemas.openxmlformats.org/officeDocument/2006/relationships/image"/><Relationship Id="rId7" Target="../media/image110.png" Type="http://schemas.openxmlformats.org/officeDocument/2006/relationships/image"/><Relationship Id="rId8" Target="../media/image111.svg" Type="http://schemas.openxmlformats.org/officeDocument/2006/relationships/image"/><Relationship Id="rId9" Target="../media/image6.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2.png" Type="http://schemas.openxmlformats.org/officeDocument/2006/relationships/image"/><Relationship Id="rId3" Target="../media/image113.svg" Type="http://schemas.openxmlformats.org/officeDocument/2006/relationships/image"/><Relationship Id="rId4" Target="../media/image6.png" Type="http://schemas.openxmlformats.org/officeDocument/2006/relationships/image"/><Relationship Id="rId5" Target="../media/image114.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9195806"/>
            <a:ext cx="10045711" cy="1191875"/>
            <a:chOff x="0" y="0"/>
            <a:chExt cx="6116943" cy="725746"/>
          </a:xfrm>
        </p:grpSpPr>
        <p:sp>
          <p:nvSpPr>
            <p:cNvPr name="Freeform 3" id="3"/>
            <p:cNvSpPr/>
            <p:nvPr/>
          </p:nvSpPr>
          <p:spPr>
            <a:xfrm flipH="false" flipV="false" rot="0">
              <a:off x="0" y="0"/>
              <a:ext cx="6116943" cy="725746"/>
            </a:xfrm>
            <a:custGeom>
              <a:avLst/>
              <a:gdLst/>
              <a:ahLst/>
              <a:cxnLst/>
              <a:rect r="r" b="b" t="t" l="l"/>
              <a:pathLst>
                <a:path h="725746" w="6116943">
                  <a:moveTo>
                    <a:pt x="0" y="0"/>
                  </a:moveTo>
                  <a:lnTo>
                    <a:pt x="6116943" y="0"/>
                  </a:lnTo>
                  <a:lnTo>
                    <a:pt x="6116943" y="725746"/>
                  </a:lnTo>
                  <a:lnTo>
                    <a:pt x="0" y="725746"/>
                  </a:lnTo>
                  <a:close/>
                </a:path>
              </a:pathLst>
            </a:custGeom>
            <a:solidFill>
              <a:srgbClr val="105C35"/>
            </a:solidFill>
          </p:spPr>
        </p:sp>
        <p:sp>
          <p:nvSpPr>
            <p:cNvPr name="TextBox 4" id="4"/>
            <p:cNvSpPr txBox="true"/>
            <p:nvPr/>
          </p:nvSpPr>
          <p:spPr>
            <a:xfrm>
              <a:off x="0" y="-38100"/>
              <a:ext cx="6116943" cy="763846"/>
            </a:xfrm>
            <a:prstGeom prst="rect">
              <a:avLst/>
            </a:prstGeom>
          </p:spPr>
          <p:txBody>
            <a:bodyPr anchor="ctr" rtlCol="false" tIns="30175" lIns="30175" bIns="30175" rIns="30175"/>
            <a:lstStyle/>
            <a:p>
              <a:pPr algn="ctr">
                <a:lnSpc>
                  <a:spcPts val="2659"/>
                </a:lnSpc>
              </a:pPr>
            </a:p>
          </p:txBody>
        </p:sp>
      </p:grpSp>
      <p:sp>
        <p:nvSpPr>
          <p:cNvPr name="Freeform 5" id="5"/>
          <p:cNvSpPr/>
          <p:nvPr/>
        </p:nvSpPr>
        <p:spPr>
          <a:xfrm flipH="false" flipV="false" rot="0">
            <a:off x="-220694" y="7330266"/>
            <a:ext cx="3357497" cy="3139260"/>
          </a:xfrm>
          <a:custGeom>
            <a:avLst/>
            <a:gdLst/>
            <a:ahLst/>
            <a:cxnLst/>
            <a:rect r="r" b="b" t="t" l="l"/>
            <a:pathLst>
              <a:path h="3139260" w="3357497">
                <a:moveTo>
                  <a:pt x="0" y="0"/>
                </a:moveTo>
                <a:lnTo>
                  <a:pt x="3357497" y="0"/>
                </a:lnTo>
                <a:lnTo>
                  <a:pt x="3357497" y="3139260"/>
                </a:lnTo>
                <a:lnTo>
                  <a:pt x="0" y="3139260"/>
                </a:lnTo>
                <a:lnTo>
                  <a:pt x="0" y="0"/>
                </a:lnTo>
                <a:close/>
              </a:path>
            </a:pathLst>
          </a:custGeom>
          <a:blipFill>
            <a:blip r:embed="rId2">
              <a:alphaModFix amt="16000"/>
              <a:extLst>
                <a:ext uri="{96DAC541-7B7A-43D3-8B79-37D633B846F1}">
                  <asvg:svgBlip xmlns:asvg="http://schemas.microsoft.com/office/drawing/2016/SVG/main" r:embed="rId3"/>
                </a:ext>
              </a:extLst>
            </a:blip>
            <a:stretch>
              <a:fillRect l="0" t="0" r="0" b="0"/>
            </a:stretch>
          </a:blipFill>
        </p:spPr>
      </p:sp>
      <p:grpSp>
        <p:nvGrpSpPr>
          <p:cNvPr name="Group 6" id="6"/>
          <p:cNvGrpSpPr/>
          <p:nvPr/>
        </p:nvGrpSpPr>
        <p:grpSpPr>
          <a:xfrm rot="0">
            <a:off x="592829" y="5957620"/>
            <a:ext cx="5464986" cy="903944"/>
            <a:chOff x="0" y="0"/>
            <a:chExt cx="3327690" cy="550421"/>
          </a:xfrm>
        </p:grpSpPr>
        <p:sp>
          <p:nvSpPr>
            <p:cNvPr name="Freeform 7" id="7"/>
            <p:cNvSpPr/>
            <p:nvPr/>
          </p:nvSpPr>
          <p:spPr>
            <a:xfrm flipH="false" flipV="false" rot="0">
              <a:off x="0" y="0"/>
              <a:ext cx="3327690" cy="550421"/>
            </a:xfrm>
            <a:custGeom>
              <a:avLst/>
              <a:gdLst/>
              <a:ahLst/>
              <a:cxnLst/>
              <a:rect r="r" b="b" t="t" l="l"/>
              <a:pathLst>
                <a:path h="550421" w="3327690">
                  <a:moveTo>
                    <a:pt x="0" y="0"/>
                  </a:moveTo>
                  <a:lnTo>
                    <a:pt x="3327690" y="0"/>
                  </a:lnTo>
                  <a:lnTo>
                    <a:pt x="3327690" y="550421"/>
                  </a:lnTo>
                  <a:lnTo>
                    <a:pt x="0" y="550421"/>
                  </a:lnTo>
                  <a:close/>
                </a:path>
              </a:pathLst>
            </a:custGeom>
            <a:solidFill>
              <a:srgbClr val="00AAE5"/>
            </a:solidFill>
          </p:spPr>
        </p:sp>
        <p:sp>
          <p:nvSpPr>
            <p:cNvPr name="TextBox 8" id="8"/>
            <p:cNvSpPr txBox="true"/>
            <p:nvPr/>
          </p:nvSpPr>
          <p:spPr>
            <a:xfrm>
              <a:off x="0" y="-38100"/>
              <a:ext cx="3327690" cy="588521"/>
            </a:xfrm>
            <a:prstGeom prst="rect">
              <a:avLst/>
            </a:prstGeom>
          </p:spPr>
          <p:txBody>
            <a:bodyPr anchor="ctr" rtlCol="false" tIns="30175" lIns="30175" bIns="30175" rIns="30175"/>
            <a:lstStyle/>
            <a:p>
              <a:pPr algn="ctr">
                <a:lnSpc>
                  <a:spcPts val="2659"/>
                </a:lnSpc>
              </a:pPr>
            </a:p>
          </p:txBody>
        </p:sp>
      </p:grpSp>
      <p:grpSp>
        <p:nvGrpSpPr>
          <p:cNvPr name="Group 9" id="9"/>
          <p:cNvGrpSpPr/>
          <p:nvPr/>
        </p:nvGrpSpPr>
        <p:grpSpPr>
          <a:xfrm rot="0">
            <a:off x="11801778" y="1378466"/>
            <a:ext cx="4889393" cy="6571205"/>
            <a:chOff x="0" y="0"/>
            <a:chExt cx="1094209" cy="1470586"/>
          </a:xfrm>
        </p:grpSpPr>
        <p:sp>
          <p:nvSpPr>
            <p:cNvPr name="Freeform 10" id="10"/>
            <p:cNvSpPr/>
            <p:nvPr/>
          </p:nvSpPr>
          <p:spPr>
            <a:xfrm flipH="false" flipV="false" rot="0">
              <a:off x="0" y="0"/>
              <a:ext cx="1094209" cy="1470586"/>
            </a:xfrm>
            <a:custGeom>
              <a:avLst/>
              <a:gdLst/>
              <a:ahLst/>
              <a:cxnLst/>
              <a:rect r="r" b="b" t="t" l="l"/>
              <a:pathLst>
                <a:path h="1470586" w="1094209">
                  <a:moveTo>
                    <a:pt x="107672" y="0"/>
                  </a:moveTo>
                  <a:lnTo>
                    <a:pt x="986538" y="0"/>
                  </a:lnTo>
                  <a:cubicBezTo>
                    <a:pt x="1046003" y="0"/>
                    <a:pt x="1094209" y="48206"/>
                    <a:pt x="1094209" y="107672"/>
                  </a:cubicBezTo>
                  <a:lnTo>
                    <a:pt x="1094209" y="1362914"/>
                  </a:lnTo>
                  <a:cubicBezTo>
                    <a:pt x="1094209" y="1422380"/>
                    <a:pt x="1046003" y="1470586"/>
                    <a:pt x="986538" y="1470586"/>
                  </a:cubicBezTo>
                  <a:lnTo>
                    <a:pt x="107672" y="1470586"/>
                  </a:lnTo>
                  <a:cubicBezTo>
                    <a:pt x="48206" y="1470586"/>
                    <a:pt x="0" y="1422380"/>
                    <a:pt x="0" y="1362914"/>
                  </a:cubicBezTo>
                  <a:lnTo>
                    <a:pt x="0" y="107672"/>
                  </a:lnTo>
                  <a:cubicBezTo>
                    <a:pt x="0" y="48206"/>
                    <a:pt x="48206" y="0"/>
                    <a:pt x="107672" y="0"/>
                  </a:cubicBezTo>
                  <a:close/>
                </a:path>
              </a:pathLst>
            </a:custGeom>
            <a:blipFill>
              <a:blip r:embed="rId4"/>
              <a:stretch>
                <a:fillRect l="0" t="-5315" r="0" b="-5315"/>
              </a:stretch>
            </a:blipFill>
          </p:spPr>
        </p:sp>
      </p:grpSp>
      <p:sp>
        <p:nvSpPr>
          <p:cNvPr name="Freeform 11" id="11"/>
          <p:cNvSpPr/>
          <p:nvPr/>
        </p:nvSpPr>
        <p:spPr>
          <a:xfrm flipH="false" flipV="false" rot="0">
            <a:off x="4574834" y="2322656"/>
            <a:ext cx="654275" cy="1189592"/>
          </a:xfrm>
          <a:custGeom>
            <a:avLst/>
            <a:gdLst/>
            <a:ahLst/>
            <a:cxnLst/>
            <a:rect r="r" b="b" t="t" l="l"/>
            <a:pathLst>
              <a:path h="1189592" w="654275">
                <a:moveTo>
                  <a:pt x="0" y="0"/>
                </a:moveTo>
                <a:lnTo>
                  <a:pt x="654275" y="0"/>
                </a:lnTo>
                <a:lnTo>
                  <a:pt x="654275" y="1189591"/>
                </a:lnTo>
                <a:lnTo>
                  <a:pt x="0" y="1189591"/>
                </a:lnTo>
                <a:lnTo>
                  <a:pt x="0" y="0"/>
                </a:lnTo>
                <a:close/>
              </a:path>
            </a:pathLst>
          </a:custGeom>
          <a:blipFill>
            <a:blip r:embed="rId5">
              <a:alphaModFix amt="18000"/>
              <a:extLst>
                <a:ext uri="{96DAC541-7B7A-43D3-8B79-37D633B846F1}">
                  <asvg:svgBlip xmlns:asvg="http://schemas.microsoft.com/office/drawing/2016/SVG/main" r:embed="rId6"/>
                </a:ext>
              </a:extLst>
            </a:blip>
            <a:stretch>
              <a:fillRect l="0" t="0" r="0" b="0"/>
            </a:stretch>
          </a:blipFill>
        </p:spPr>
      </p:sp>
      <p:sp>
        <p:nvSpPr>
          <p:cNvPr name="Freeform 12" id="12"/>
          <p:cNvSpPr/>
          <p:nvPr/>
        </p:nvSpPr>
        <p:spPr>
          <a:xfrm flipH="false" flipV="false" rot="0">
            <a:off x="296312" y="614181"/>
            <a:ext cx="1464776" cy="1528571"/>
          </a:xfrm>
          <a:custGeom>
            <a:avLst/>
            <a:gdLst/>
            <a:ahLst/>
            <a:cxnLst/>
            <a:rect r="r" b="b" t="t" l="l"/>
            <a:pathLst>
              <a:path h="1528571" w="1464776">
                <a:moveTo>
                  <a:pt x="0" y="0"/>
                </a:moveTo>
                <a:lnTo>
                  <a:pt x="1464776" y="0"/>
                </a:lnTo>
                <a:lnTo>
                  <a:pt x="1464776" y="1528571"/>
                </a:lnTo>
                <a:lnTo>
                  <a:pt x="0" y="1528571"/>
                </a:lnTo>
                <a:lnTo>
                  <a:pt x="0" y="0"/>
                </a:lnTo>
                <a:close/>
              </a:path>
            </a:pathLst>
          </a:custGeom>
          <a:blipFill>
            <a:blip r:embed="rId7"/>
            <a:stretch>
              <a:fillRect l="0" t="0" r="0" b="0"/>
            </a:stretch>
          </a:blipFill>
        </p:spPr>
      </p:sp>
      <p:sp>
        <p:nvSpPr>
          <p:cNvPr name="Freeform 13" id="13"/>
          <p:cNvSpPr/>
          <p:nvPr/>
        </p:nvSpPr>
        <p:spPr>
          <a:xfrm flipH="false" flipV="false" rot="0">
            <a:off x="10387791" y="7949671"/>
            <a:ext cx="7717368" cy="1332495"/>
          </a:xfrm>
          <a:custGeom>
            <a:avLst/>
            <a:gdLst/>
            <a:ahLst/>
            <a:cxnLst/>
            <a:rect r="r" b="b" t="t" l="l"/>
            <a:pathLst>
              <a:path h="1332495" w="7717368">
                <a:moveTo>
                  <a:pt x="0" y="0"/>
                </a:moveTo>
                <a:lnTo>
                  <a:pt x="7717368" y="0"/>
                </a:lnTo>
                <a:lnTo>
                  <a:pt x="7717368" y="1332495"/>
                </a:lnTo>
                <a:lnTo>
                  <a:pt x="0" y="1332495"/>
                </a:lnTo>
                <a:lnTo>
                  <a:pt x="0" y="0"/>
                </a:lnTo>
                <a:close/>
              </a:path>
            </a:pathLst>
          </a:custGeom>
          <a:blipFill>
            <a:blip r:embed="rId8"/>
            <a:stretch>
              <a:fillRect l="0" t="0" r="0" b="0"/>
            </a:stretch>
          </a:blipFill>
        </p:spPr>
      </p:sp>
      <p:sp>
        <p:nvSpPr>
          <p:cNvPr name="TextBox 14" id="14"/>
          <p:cNvSpPr txBox="true"/>
          <p:nvPr/>
        </p:nvSpPr>
        <p:spPr>
          <a:xfrm rot="0">
            <a:off x="527944" y="2590427"/>
            <a:ext cx="7648604" cy="739775"/>
          </a:xfrm>
          <a:prstGeom prst="rect">
            <a:avLst/>
          </a:prstGeom>
        </p:spPr>
        <p:txBody>
          <a:bodyPr anchor="t" rtlCol="false" tIns="0" lIns="0" bIns="0" rIns="0">
            <a:spAutoFit/>
          </a:bodyPr>
          <a:lstStyle/>
          <a:p>
            <a:pPr algn="l">
              <a:lnSpc>
                <a:spcPts val="5000"/>
              </a:lnSpc>
            </a:pPr>
            <a:r>
              <a:rPr lang="en-US" sz="5000" b="true">
                <a:solidFill>
                  <a:srgbClr val="204071"/>
                </a:solidFill>
                <a:latin typeface="Helvetica World Bold"/>
                <a:ea typeface="Helvetica World Bold"/>
                <a:cs typeface="Helvetica World Bold"/>
                <a:sym typeface="Helvetica World Bold"/>
              </a:rPr>
              <a:t>PEMBUATAN</a:t>
            </a:r>
          </a:p>
        </p:txBody>
      </p:sp>
      <p:sp>
        <p:nvSpPr>
          <p:cNvPr name="TextBox 15" id="15"/>
          <p:cNvSpPr txBox="true"/>
          <p:nvPr/>
        </p:nvSpPr>
        <p:spPr>
          <a:xfrm rot="0">
            <a:off x="527944" y="6122551"/>
            <a:ext cx="5451314" cy="494655"/>
          </a:xfrm>
          <a:prstGeom prst="rect">
            <a:avLst/>
          </a:prstGeom>
        </p:spPr>
        <p:txBody>
          <a:bodyPr anchor="t" rtlCol="false" tIns="0" lIns="0" bIns="0" rIns="0">
            <a:spAutoFit/>
          </a:bodyPr>
          <a:lstStyle/>
          <a:p>
            <a:pPr algn="ctr">
              <a:lnSpc>
                <a:spcPts val="4150"/>
              </a:lnSpc>
            </a:pPr>
            <a:r>
              <a:rPr lang="en-US" sz="2766">
                <a:solidFill>
                  <a:srgbClr val="FFFFFF"/>
                </a:solidFill>
                <a:latin typeface="Helvetica World"/>
                <a:ea typeface="Helvetica World"/>
                <a:cs typeface="Helvetica World"/>
                <a:sym typeface="Helvetica World"/>
              </a:rPr>
              <a:t>JAKARTA, 13 AGUSTUS 2026</a:t>
            </a:r>
          </a:p>
        </p:txBody>
      </p:sp>
      <p:sp>
        <p:nvSpPr>
          <p:cNvPr name="TextBox 16" id="16"/>
          <p:cNvSpPr txBox="true"/>
          <p:nvPr/>
        </p:nvSpPr>
        <p:spPr>
          <a:xfrm rot="0">
            <a:off x="592829" y="7273116"/>
            <a:ext cx="10088941" cy="1294130"/>
          </a:xfrm>
          <a:prstGeom prst="rect">
            <a:avLst/>
          </a:prstGeom>
        </p:spPr>
        <p:txBody>
          <a:bodyPr anchor="t" rtlCol="false" tIns="0" lIns="0" bIns="0" rIns="0">
            <a:spAutoFit/>
          </a:bodyPr>
          <a:lstStyle/>
          <a:p>
            <a:pPr algn="l">
              <a:lnSpc>
                <a:spcPts val="3220"/>
              </a:lnSpc>
            </a:pPr>
            <a:r>
              <a:rPr lang="en-US" sz="2300" b="true">
                <a:solidFill>
                  <a:srgbClr val="000000"/>
                </a:solidFill>
                <a:latin typeface="Helvetica World Bold"/>
                <a:ea typeface="Helvetica World Bold"/>
                <a:cs typeface="Helvetica World Bold"/>
                <a:sym typeface="Helvetica World Bold"/>
              </a:rPr>
              <a:t>KEPADA SELURUH </a:t>
            </a:r>
          </a:p>
          <a:p>
            <a:pPr algn="l">
              <a:lnSpc>
                <a:spcPts val="3220"/>
              </a:lnSpc>
            </a:pPr>
            <a:r>
              <a:rPr lang="en-US" sz="2300" b="true">
                <a:solidFill>
                  <a:srgbClr val="000000"/>
                </a:solidFill>
                <a:latin typeface="Helvetica World Bold"/>
                <a:ea typeface="Helvetica World Bold"/>
                <a:cs typeface="Helvetica World Bold"/>
                <a:sym typeface="Helvetica World Bold"/>
              </a:rPr>
              <a:t>PESERTA PENDIDIKAN DAN PELATIHAN PEMBENTUKAN JAKSA ANGKATAN LXXXIII GELOMBANG II TAHUN 2026</a:t>
            </a:r>
          </a:p>
        </p:txBody>
      </p:sp>
      <p:sp>
        <p:nvSpPr>
          <p:cNvPr name="TextBox 17" id="17"/>
          <p:cNvSpPr txBox="true"/>
          <p:nvPr/>
        </p:nvSpPr>
        <p:spPr>
          <a:xfrm rot="0">
            <a:off x="527944" y="3246170"/>
            <a:ext cx="12326992" cy="2587625"/>
          </a:xfrm>
          <a:prstGeom prst="rect">
            <a:avLst/>
          </a:prstGeom>
        </p:spPr>
        <p:txBody>
          <a:bodyPr anchor="t" rtlCol="false" tIns="0" lIns="0" bIns="0" rIns="0">
            <a:spAutoFit/>
          </a:bodyPr>
          <a:lstStyle/>
          <a:p>
            <a:pPr algn="l">
              <a:lnSpc>
                <a:spcPts val="6999"/>
              </a:lnSpc>
            </a:pPr>
            <a:r>
              <a:rPr lang="en-US" sz="3999">
                <a:solidFill>
                  <a:srgbClr val="2D468D"/>
                </a:solidFill>
                <a:latin typeface="Helvetica World"/>
                <a:ea typeface="Helvetica World"/>
                <a:cs typeface="Helvetica World"/>
                <a:sym typeface="Helvetica World"/>
              </a:rPr>
              <a:t>KERTAS KERJA PERORANGAN (KKP)</a:t>
            </a:r>
          </a:p>
          <a:p>
            <a:pPr algn="l">
              <a:lnSpc>
                <a:spcPts val="6999"/>
              </a:lnSpc>
            </a:pPr>
            <a:r>
              <a:rPr lang="en-US" sz="3999">
                <a:solidFill>
                  <a:srgbClr val="2D468D"/>
                </a:solidFill>
                <a:latin typeface="Helvetica World"/>
                <a:ea typeface="Helvetica World"/>
                <a:cs typeface="Helvetica World"/>
                <a:sym typeface="Helvetica World"/>
              </a:rPr>
              <a:t>KERTAS KERJA ANGKATAN (KKA)</a:t>
            </a:r>
          </a:p>
          <a:p>
            <a:pPr algn="l">
              <a:lnSpc>
                <a:spcPts val="6999"/>
              </a:lnSpc>
            </a:pP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4614109" y="-3874997"/>
            <a:ext cx="7513805" cy="8599490"/>
          </a:xfrm>
          <a:custGeom>
            <a:avLst/>
            <a:gdLst/>
            <a:ahLst/>
            <a:cxnLst/>
            <a:rect r="r" b="b" t="t" l="l"/>
            <a:pathLst>
              <a:path h="8599490" w="7513805">
                <a:moveTo>
                  <a:pt x="0" y="0"/>
                </a:moveTo>
                <a:lnTo>
                  <a:pt x="7513804" y="0"/>
                </a:lnTo>
                <a:lnTo>
                  <a:pt x="7513804" y="8599490"/>
                </a:lnTo>
                <a:lnTo>
                  <a:pt x="0" y="859949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6978296" y="-158268"/>
            <a:ext cx="2059877" cy="1742217"/>
          </a:xfrm>
          <a:custGeom>
            <a:avLst/>
            <a:gdLst/>
            <a:ahLst/>
            <a:cxnLst/>
            <a:rect r="r" b="b" t="t" l="l"/>
            <a:pathLst>
              <a:path h="1742217" w="2059877">
                <a:moveTo>
                  <a:pt x="0" y="0"/>
                </a:moveTo>
                <a:lnTo>
                  <a:pt x="2059877" y="0"/>
                </a:lnTo>
                <a:lnTo>
                  <a:pt x="2059877" y="1742217"/>
                </a:lnTo>
                <a:lnTo>
                  <a:pt x="0" y="174221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7304221" y="2258686"/>
            <a:ext cx="1967557" cy="1879180"/>
          </a:xfrm>
          <a:custGeom>
            <a:avLst/>
            <a:gdLst/>
            <a:ahLst/>
            <a:cxnLst/>
            <a:rect r="r" b="b" t="t" l="l"/>
            <a:pathLst>
              <a:path h="1879180" w="1967557">
                <a:moveTo>
                  <a:pt x="0" y="0"/>
                </a:moveTo>
                <a:lnTo>
                  <a:pt x="1967558" y="0"/>
                </a:lnTo>
                <a:lnTo>
                  <a:pt x="1967558" y="1879180"/>
                </a:lnTo>
                <a:lnTo>
                  <a:pt x="0" y="187918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5" id="5"/>
          <p:cNvSpPr txBox="true"/>
          <p:nvPr/>
        </p:nvSpPr>
        <p:spPr>
          <a:xfrm rot="0">
            <a:off x="2082894" y="527561"/>
            <a:ext cx="13333828" cy="669930"/>
          </a:xfrm>
          <a:prstGeom prst="rect">
            <a:avLst/>
          </a:prstGeom>
        </p:spPr>
        <p:txBody>
          <a:bodyPr anchor="t" rtlCol="false" tIns="0" lIns="0" bIns="0" rIns="0">
            <a:spAutoFit/>
          </a:bodyPr>
          <a:lstStyle/>
          <a:p>
            <a:pPr algn="ctr">
              <a:lnSpc>
                <a:spcPts val="5000"/>
              </a:lnSpc>
            </a:pPr>
            <a:r>
              <a:rPr lang="en-US" b="true" sz="5000">
                <a:solidFill>
                  <a:srgbClr val="000000"/>
                </a:solidFill>
                <a:latin typeface="TT Hoves Bold"/>
                <a:ea typeface="TT Hoves Bold"/>
                <a:cs typeface="TT Hoves Bold"/>
                <a:sym typeface="TT Hoves Bold"/>
              </a:rPr>
              <a:t>PENGERTIAN KKP DAN KKA </a:t>
            </a:r>
          </a:p>
        </p:txBody>
      </p:sp>
      <p:sp>
        <p:nvSpPr>
          <p:cNvPr name="Freeform 6" id="6"/>
          <p:cNvSpPr/>
          <p:nvPr/>
        </p:nvSpPr>
        <p:spPr>
          <a:xfrm flipH="false" flipV="false" rot="-1028922">
            <a:off x="-2501807" y="7200900"/>
            <a:ext cx="4068508" cy="4114800"/>
          </a:xfrm>
          <a:custGeom>
            <a:avLst/>
            <a:gdLst/>
            <a:ahLst/>
            <a:cxnLst/>
            <a:rect r="r" b="b" t="t" l="l"/>
            <a:pathLst>
              <a:path h="4114800" w="4068508">
                <a:moveTo>
                  <a:pt x="0" y="0"/>
                </a:moveTo>
                <a:lnTo>
                  <a:pt x="4068508" y="0"/>
                </a:lnTo>
                <a:lnTo>
                  <a:pt x="4068508"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7" id="7"/>
          <p:cNvSpPr/>
          <p:nvPr/>
        </p:nvSpPr>
        <p:spPr>
          <a:xfrm flipH="false" flipV="false" rot="0">
            <a:off x="-467553" y="9258300"/>
            <a:ext cx="3077802" cy="2092906"/>
          </a:xfrm>
          <a:custGeom>
            <a:avLst/>
            <a:gdLst/>
            <a:ahLst/>
            <a:cxnLst/>
            <a:rect r="r" b="b" t="t" l="l"/>
            <a:pathLst>
              <a:path h="2092906" w="3077802">
                <a:moveTo>
                  <a:pt x="0" y="0"/>
                </a:moveTo>
                <a:lnTo>
                  <a:pt x="3077802" y="0"/>
                </a:lnTo>
                <a:lnTo>
                  <a:pt x="3077802" y="2092906"/>
                </a:lnTo>
                <a:lnTo>
                  <a:pt x="0" y="2092906"/>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8" id="8"/>
          <p:cNvGrpSpPr/>
          <p:nvPr/>
        </p:nvGrpSpPr>
        <p:grpSpPr>
          <a:xfrm rot="0">
            <a:off x="1596710" y="1583949"/>
            <a:ext cx="15978442" cy="8251711"/>
            <a:chOff x="0" y="0"/>
            <a:chExt cx="4208314" cy="2173290"/>
          </a:xfrm>
        </p:grpSpPr>
        <p:sp>
          <p:nvSpPr>
            <p:cNvPr name="Freeform 9" id="9"/>
            <p:cNvSpPr/>
            <p:nvPr/>
          </p:nvSpPr>
          <p:spPr>
            <a:xfrm flipH="false" flipV="false" rot="0">
              <a:off x="0" y="0"/>
              <a:ext cx="4208314" cy="2173290"/>
            </a:xfrm>
            <a:custGeom>
              <a:avLst/>
              <a:gdLst/>
              <a:ahLst/>
              <a:cxnLst/>
              <a:rect r="r" b="b" t="t" l="l"/>
              <a:pathLst>
                <a:path h="2173290" w="4208314">
                  <a:moveTo>
                    <a:pt x="0" y="0"/>
                  </a:moveTo>
                  <a:lnTo>
                    <a:pt x="4208314" y="0"/>
                  </a:lnTo>
                  <a:lnTo>
                    <a:pt x="4208314" y="2173290"/>
                  </a:lnTo>
                  <a:lnTo>
                    <a:pt x="0" y="2173290"/>
                  </a:lnTo>
                  <a:close/>
                </a:path>
              </a:pathLst>
            </a:custGeom>
            <a:solidFill>
              <a:srgbClr val="E3E4D7"/>
            </a:solidFill>
          </p:spPr>
        </p:sp>
        <p:sp>
          <p:nvSpPr>
            <p:cNvPr name="TextBox 10" id="10"/>
            <p:cNvSpPr txBox="true"/>
            <p:nvPr/>
          </p:nvSpPr>
          <p:spPr>
            <a:xfrm>
              <a:off x="0" y="-57150"/>
              <a:ext cx="4208314" cy="2230440"/>
            </a:xfrm>
            <a:prstGeom prst="rect">
              <a:avLst/>
            </a:prstGeom>
          </p:spPr>
          <p:txBody>
            <a:bodyPr anchor="ctr" rtlCol="false" tIns="50800" lIns="50800" bIns="50800" rIns="50800"/>
            <a:lstStyle/>
            <a:p>
              <a:pPr algn="ctr">
                <a:lnSpc>
                  <a:spcPts val="3220"/>
                </a:lnSpc>
              </a:pPr>
            </a:p>
            <a:p>
              <a:pPr algn="ctr">
                <a:lnSpc>
                  <a:spcPts val="3220"/>
                </a:lnSpc>
              </a:pPr>
            </a:p>
          </p:txBody>
        </p:sp>
      </p:grpSp>
      <p:sp>
        <p:nvSpPr>
          <p:cNvPr name="TextBox 11" id="11"/>
          <p:cNvSpPr txBox="true"/>
          <p:nvPr/>
        </p:nvSpPr>
        <p:spPr>
          <a:xfrm rot="0">
            <a:off x="1596710" y="1959181"/>
            <a:ext cx="15662590" cy="7258050"/>
          </a:xfrm>
          <a:prstGeom prst="rect">
            <a:avLst/>
          </a:prstGeom>
        </p:spPr>
        <p:txBody>
          <a:bodyPr anchor="t" rtlCol="false" tIns="0" lIns="0" bIns="0" rIns="0">
            <a:spAutoFit/>
          </a:bodyPr>
          <a:lstStyle/>
          <a:p>
            <a:pPr algn="just" marL="647700" indent="-323850" lvl="1">
              <a:lnSpc>
                <a:spcPts val="3000"/>
              </a:lnSpc>
              <a:buFont typeface="Arial"/>
              <a:buChar char="•"/>
            </a:pPr>
            <a:r>
              <a:rPr lang="en-US" sz="3000">
                <a:solidFill>
                  <a:srgbClr val="105C35"/>
                </a:solidFill>
                <a:latin typeface="Helvetica World"/>
                <a:ea typeface="Helvetica World"/>
                <a:cs typeface="Helvetica World"/>
                <a:sym typeface="Helvetica World"/>
              </a:rPr>
              <a:t>Pembuatan Kertas Kerja Angkatan (KKA) dan Kertas Kerja Perorangan (KKP) dalam konteks PPPJ, umumnya merujuk pada penyusunan laporan kerja atau proyek akhir yang dilakukan oleh peserta pelatihan. Kertas kerja ini berisi ringkasan kegiatan, analisis, dan rekomendasi yang dilakukan selama pelatihan, dan biasanya digunakan sebagai bahan evaluasi dan dokumentasi. </a:t>
            </a:r>
          </a:p>
          <a:p>
            <a:pPr algn="just">
              <a:lnSpc>
                <a:spcPts val="3000"/>
              </a:lnSpc>
            </a:pPr>
          </a:p>
          <a:p>
            <a:pPr algn="just" marL="647700" indent="-323850" lvl="1">
              <a:lnSpc>
                <a:spcPts val="3000"/>
              </a:lnSpc>
              <a:buFont typeface="Arial"/>
              <a:buChar char="•"/>
            </a:pPr>
            <a:r>
              <a:rPr lang="en-US" sz="3000">
                <a:solidFill>
                  <a:srgbClr val="105C35"/>
                </a:solidFill>
                <a:latin typeface="Helvetica World"/>
                <a:ea typeface="Helvetica World"/>
                <a:cs typeface="Helvetica World"/>
                <a:sym typeface="Helvetica World"/>
              </a:rPr>
              <a:t>Penulisan KKA &amp; KKP lebih dititikberatkan kepada pemikiran yang secara langsung mempunyai manfaat strategis bagi Kejaksaan maupun peserta PPPJ. </a:t>
            </a:r>
          </a:p>
          <a:p>
            <a:pPr algn="just">
              <a:lnSpc>
                <a:spcPts val="3000"/>
              </a:lnSpc>
            </a:pPr>
          </a:p>
          <a:p>
            <a:pPr algn="just" marL="647700" indent="-323850" lvl="1">
              <a:lnSpc>
                <a:spcPts val="3000"/>
              </a:lnSpc>
              <a:buFont typeface="Arial"/>
              <a:buChar char="•"/>
            </a:pPr>
            <a:r>
              <a:rPr lang="en-US" sz="3000">
                <a:solidFill>
                  <a:srgbClr val="105C35"/>
                </a:solidFill>
                <a:latin typeface="Helvetica World"/>
                <a:ea typeface="Helvetica World"/>
                <a:cs typeface="Helvetica World"/>
                <a:sym typeface="Helvetica World"/>
              </a:rPr>
              <a:t>Penulisan KKA &amp; KKP diharuskan memenuhi ketentuan-ketentuan yang bersifat ilmiah praktis, baik ditinjau dari aspek analisis maupun teknis penulisannya. </a:t>
            </a:r>
          </a:p>
          <a:p>
            <a:pPr algn="just">
              <a:lnSpc>
                <a:spcPts val="3000"/>
              </a:lnSpc>
            </a:pPr>
          </a:p>
          <a:p>
            <a:pPr algn="just" marL="647700" indent="-323850" lvl="1">
              <a:lnSpc>
                <a:spcPts val="3000"/>
              </a:lnSpc>
              <a:buFont typeface="Arial"/>
              <a:buChar char="•"/>
            </a:pPr>
            <a:r>
              <a:rPr lang="en-US" sz="3000">
                <a:solidFill>
                  <a:srgbClr val="105C35"/>
                </a:solidFill>
                <a:latin typeface="Helvetica World"/>
                <a:ea typeface="Helvetica World"/>
                <a:cs typeface="Helvetica World"/>
                <a:sym typeface="Helvetica World"/>
              </a:rPr>
              <a:t>Penulisan KKA &amp; KKP lebih ditekankan pada usaha pengembangan gagasan dan pemecahan masalah tentang suatu hal yang berkaitan dengan kebijakan penegakan hukum Kejaksaan RI yang telah ditentukan dan dapat diaplikasikan dimasa yang akan datang. Dengan demikian penulisan KKA hendaknya bersifat analitis, obyektif dan berorientasi kepada pemecahan masalah yang dihadapi sekarang (kondisi eksisting) serta perumusan konsep dan kebijaksanaan untuk menghadapi masa depan Kejaksaan RI ataupun penegakan hukum menuju Indonesia Emas 2045.</a:t>
            </a:r>
          </a:p>
        </p:txBody>
      </p:sp>
      <p:sp>
        <p:nvSpPr>
          <p:cNvPr name="Freeform 12" id="12"/>
          <p:cNvSpPr/>
          <p:nvPr/>
        </p:nvSpPr>
        <p:spPr>
          <a:xfrm flipH="false" flipV="false" rot="0">
            <a:off x="107248" y="55378"/>
            <a:ext cx="1464776" cy="1528571"/>
          </a:xfrm>
          <a:custGeom>
            <a:avLst/>
            <a:gdLst/>
            <a:ahLst/>
            <a:cxnLst/>
            <a:rect r="r" b="b" t="t" l="l"/>
            <a:pathLst>
              <a:path h="1528571" w="1464776">
                <a:moveTo>
                  <a:pt x="0" y="0"/>
                </a:moveTo>
                <a:lnTo>
                  <a:pt x="1464776" y="0"/>
                </a:lnTo>
                <a:lnTo>
                  <a:pt x="1464776" y="1528571"/>
                </a:lnTo>
                <a:lnTo>
                  <a:pt x="0" y="1528571"/>
                </a:lnTo>
                <a:lnTo>
                  <a:pt x="0" y="0"/>
                </a:lnTo>
                <a:close/>
              </a:path>
            </a:pathLst>
          </a:custGeom>
          <a:blipFill>
            <a:blip r:embed="rId12"/>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20694" y="7330266"/>
            <a:ext cx="3357497" cy="3139260"/>
          </a:xfrm>
          <a:custGeom>
            <a:avLst/>
            <a:gdLst/>
            <a:ahLst/>
            <a:cxnLst/>
            <a:rect r="r" b="b" t="t" l="l"/>
            <a:pathLst>
              <a:path h="3139260" w="3357497">
                <a:moveTo>
                  <a:pt x="0" y="0"/>
                </a:moveTo>
                <a:lnTo>
                  <a:pt x="3357497" y="0"/>
                </a:lnTo>
                <a:lnTo>
                  <a:pt x="3357497" y="3139260"/>
                </a:lnTo>
                <a:lnTo>
                  <a:pt x="0" y="3139260"/>
                </a:lnTo>
                <a:lnTo>
                  <a:pt x="0" y="0"/>
                </a:lnTo>
                <a:close/>
              </a:path>
            </a:pathLst>
          </a:custGeom>
          <a:blipFill>
            <a:blip r:embed="rId2">
              <a:alphaModFix amt="16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true" rot="0">
            <a:off x="14192332" y="0"/>
            <a:ext cx="4095668" cy="3455720"/>
          </a:xfrm>
          <a:custGeom>
            <a:avLst/>
            <a:gdLst/>
            <a:ahLst/>
            <a:cxnLst/>
            <a:rect r="r" b="b" t="t" l="l"/>
            <a:pathLst>
              <a:path h="3455720" w="4095668">
                <a:moveTo>
                  <a:pt x="4095668" y="3455720"/>
                </a:moveTo>
                <a:lnTo>
                  <a:pt x="0" y="3455720"/>
                </a:lnTo>
                <a:lnTo>
                  <a:pt x="0" y="0"/>
                </a:lnTo>
                <a:lnTo>
                  <a:pt x="4095668" y="0"/>
                </a:lnTo>
                <a:lnTo>
                  <a:pt x="4095668" y="3455720"/>
                </a:lnTo>
                <a:close/>
              </a:path>
            </a:pathLst>
          </a:custGeom>
          <a:blipFill>
            <a:blip r:embed="rId4">
              <a:alphaModFix amt="16000"/>
              <a:extLst>
                <a:ext uri="{96DAC541-7B7A-43D3-8B79-37D633B846F1}">
                  <asvg:svgBlip xmlns:asvg="http://schemas.microsoft.com/office/drawing/2016/SVG/main" r:embed="rId5"/>
                </a:ext>
              </a:extLst>
            </a:blip>
            <a:stretch>
              <a:fillRect l="0" t="0" r="0" b="0"/>
            </a:stretch>
          </a:blipFill>
          <a:ln cap="sq">
            <a:noFill/>
            <a:prstDash val="solid"/>
            <a:miter/>
          </a:ln>
        </p:spPr>
      </p:sp>
      <p:grpSp>
        <p:nvGrpSpPr>
          <p:cNvPr name="Group 4" id="4"/>
          <p:cNvGrpSpPr/>
          <p:nvPr/>
        </p:nvGrpSpPr>
        <p:grpSpPr>
          <a:xfrm rot="0">
            <a:off x="928007" y="2304431"/>
            <a:ext cx="4024264" cy="7354557"/>
            <a:chOff x="0" y="0"/>
            <a:chExt cx="1059888" cy="1937003"/>
          </a:xfrm>
        </p:grpSpPr>
        <p:sp>
          <p:nvSpPr>
            <p:cNvPr name="Freeform 5" id="5"/>
            <p:cNvSpPr/>
            <p:nvPr/>
          </p:nvSpPr>
          <p:spPr>
            <a:xfrm flipH="false" flipV="false" rot="0">
              <a:off x="0" y="0"/>
              <a:ext cx="1059888" cy="1937003"/>
            </a:xfrm>
            <a:custGeom>
              <a:avLst/>
              <a:gdLst/>
              <a:ahLst/>
              <a:cxnLst/>
              <a:rect r="r" b="b" t="t" l="l"/>
              <a:pathLst>
                <a:path h="1937003" w="1059888">
                  <a:moveTo>
                    <a:pt x="98114" y="0"/>
                  </a:moveTo>
                  <a:lnTo>
                    <a:pt x="961774" y="0"/>
                  </a:lnTo>
                  <a:cubicBezTo>
                    <a:pt x="1015961" y="0"/>
                    <a:pt x="1059888" y="43927"/>
                    <a:pt x="1059888" y="98114"/>
                  </a:cubicBezTo>
                  <a:lnTo>
                    <a:pt x="1059888" y="1838888"/>
                  </a:lnTo>
                  <a:cubicBezTo>
                    <a:pt x="1059888" y="1893075"/>
                    <a:pt x="1015961" y="1937003"/>
                    <a:pt x="961774" y="1937003"/>
                  </a:cubicBezTo>
                  <a:lnTo>
                    <a:pt x="98114" y="1937003"/>
                  </a:lnTo>
                  <a:cubicBezTo>
                    <a:pt x="43927" y="1937003"/>
                    <a:pt x="0" y="1893075"/>
                    <a:pt x="0" y="1838888"/>
                  </a:cubicBezTo>
                  <a:lnTo>
                    <a:pt x="0" y="98114"/>
                  </a:lnTo>
                  <a:cubicBezTo>
                    <a:pt x="0" y="43927"/>
                    <a:pt x="43927" y="0"/>
                    <a:pt x="98114" y="0"/>
                  </a:cubicBezTo>
                  <a:close/>
                </a:path>
              </a:pathLst>
            </a:custGeom>
            <a:solidFill>
              <a:srgbClr val="105C35"/>
            </a:solidFill>
          </p:spPr>
        </p:sp>
        <p:sp>
          <p:nvSpPr>
            <p:cNvPr name="TextBox 6" id="6"/>
            <p:cNvSpPr txBox="true"/>
            <p:nvPr/>
          </p:nvSpPr>
          <p:spPr>
            <a:xfrm>
              <a:off x="0" y="-57150"/>
              <a:ext cx="1059888" cy="1994153"/>
            </a:xfrm>
            <a:prstGeom prst="rect">
              <a:avLst/>
            </a:prstGeom>
          </p:spPr>
          <p:txBody>
            <a:bodyPr anchor="ctr" rtlCol="false" tIns="50800" lIns="50800" bIns="50800" rIns="50800"/>
            <a:lstStyle/>
            <a:p>
              <a:pPr algn="ctr">
                <a:lnSpc>
                  <a:spcPts val="3220"/>
                </a:lnSpc>
              </a:pPr>
            </a:p>
          </p:txBody>
        </p:sp>
      </p:grpSp>
      <p:grpSp>
        <p:nvGrpSpPr>
          <p:cNvPr name="Group 7" id="7"/>
          <p:cNvGrpSpPr/>
          <p:nvPr/>
        </p:nvGrpSpPr>
        <p:grpSpPr>
          <a:xfrm rot="0">
            <a:off x="5062487" y="2304431"/>
            <a:ext cx="4024264" cy="7354557"/>
            <a:chOff x="0" y="0"/>
            <a:chExt cx="1059888" cy="1937003"/>
          </a:xfrm>
        </p:grpSpPr>
        <p:sp>
          <p:nvSpPr>
            <p:cNvPr name="Freeform 8" id="8"/>
            <p:cNvSpPr/>
            <p:nvPr/>
          </p:nvSpPr>
          <p:spPr>
            <a:xfrm flipH="false" flipV="false" rot="0">
              <a:off x="0" y="0"/>
              <a:ext cx="1059888" cy="1937003"/>
            </a:xfrm>
            <a:custGeom>
              <a:avLst/>
              <a:gdLst/>
              <a:ahLst/>
              <a:cxnLst/>
              <a:rect r="r" b="b" t="t" l="l"/>
              <a:pathLst>
                <a:path h="1937003" w="1059888">
                  <a:moveTo>
                    <a:pt x="98114" y="0"/>
                  </a:moveTo>
                  <a:lnTo>
                    <a:pt x="961774" y="0"/>
                  </a:lnTo>
                  <a:cubicBezTo>
                    <a:pt x="1015961" y="0"/>
                    <a:pt x="1059888" y="43927"/>
                    <a:pt x="1059888" y="98114"/>
                  </a:cubicBezTo>
                  <a:lnTo>
                    <a:pt x="1059888" y="1838888"/>
                  </a:lnTo>
                  <a:cubicBezTo>
                    <a:pt x="1059888" y="1893075"/>
                    <a:pt x="1015961" y="1937003"/>
                    <a:pt x="961774" y="1937003"/>
                  </a:cubicBezTo>
                  <a:lnTo>
                    <a:pt x="98114" y="1937003"/>
                  </a:lnTo>
                  <a:cubicBezTo>
                    <a:pt x="43927" y="1937003"/>
                    <a:pt x="0" y="1893075"/>
                    <a:pt x="0" y="1838888"/>
                  </a:cubicBezTo>
                  <a:lnTo>
                    <a:pt x="0" y="98114"/>
                  </a:lnTo>
                  <a:cubicBezTo>
                    <a:pt x="0" y="43927"/>
                    <a:pt x="43927" y="0"/>
                    <a:pt x="98114" y="0"/>
                  </a:cubicBezTo>
                  <a:close/>
                </a:path>
              </a:pathLst>
            </a:custGeom>
            <a:solidFill>
              <a:srgbClr val="B5BE46"/>
            </a:solidFill>
          </p:spPr>
        </p:sp>
        <p:sp>
          <p:nvSpPr>
            <p:cNvPr name="TextBox 9" id="9"/>
            <p:cNvSpPr txBox="true"/>
            <p:nvPr/>
          </p:nvSpPr>
          <p:spPr>
            <a:xfrm>
              <a:off x="0" y="-57150"/>
              <a:ext cx="1059888" cy="1994153"/>
            </a:xfrm>
            <a:prstGeom prst="rect">
              <a:avLst/>
            </a:prstGeom>
          </p:spPr>
          <p:txBody>
            <a:bodyPr anchor="ctr" rtlCol="false" tIns="50800" lIns="50800" bIns="50800" rIns="50800"/>
            <a:lstStyle/>
            <a:p>
              <a:pPr algn="ctr">
                <a:lnSpc>
                  <a:spcPts val="3220"/>
                </a:lnSpc>
              </a:pPr>
            </a:p>
          </p:txBody>
        </p:sp>
      </p:grpSp>
      <p:grpSp>
        <p:nvGrpSpPr>
          <p:cNvPr name="Group 10" id="10"/>
          <p:cNvGrpSpPr/>
          <p:nvPr/>
        </p:nvGrpSpPr>
        <p:grpSpPr>
          <a:xfrm rot="0">
            <a:off x="9199108" y="2304431"/>
            <a:ext cx="4024264" cy="7354557"/>
            <a:chOff x="0" y="0"/>
            <a:chExt cx="1059888" cy="1937003"/>
          </a:xfrm>
        </p:grpSpPr>
        <p:sp>
          <p:nvSpPr>
            <p:cNvPr name="Freeform 11" id="11"/>
            <p:cNvSpPr/>
            <p:nvPr/>
          </p:nvSpPr>
          <p:spPr>
            <a:xfrm flipH="false" flipV="false" rot="0">
              <a:off x="0" y="0"/>
              <a:ext cx="1059888" cy="1937003"/>
            </a:xfrm>
            <a:custGeom>
              <a:avLst/>
              <a:gdLst/>
              <a:ahLst/>
              <a:cxnLst/>
              <a:rect r="r" b="b" t="t" l="l"/>
              <a:pathLst>
                <a:path h="1937003" w="1059888">
                  <a:moveTo>
                    <a:pt x="98114" y="0"/>
                  </a:moveTo>
                  <a:lnTo>
                    <a:pt x="961774" y="0"/>
                  </a:lnTo>
                  <a:cubicBezTo>
                    <a:pt x="1015961" y="0"/>
                    <a:pt x="1059888" y="43927"/>
                    <a:pt x="1059888" y="98114"/>
                  </a:cubicBezTo>
                  <a:lnTo>
                    <a:pt x="1059888" y="1838888"/>
                  </a:lnTo>
                  <a:cubicBezTo>
                    <a:pt x="1059888" y="1893075"/>
                    <a:pt x="1015961" y="1937003"/>
                    <a:pt x="961774" y="1937003"/>
                  </a:cubicBezTo>
                  <a:lnTo>
                    <a:pt x="98114" y="1937003"/>
                  </a:lnTo>
                  <a:cubicBezTo>
                    <a:pt x="43927" y="1937003"/>
                    <a:pt x="0" y="1893075"/>
                    <a:pt x="0" y="1838888"/>
                  </a:cubicBezTo>
                  <a:lnTo>
                    <a:pt x="0" y="98114"/>
                  </a:lnTo>
                  <a:cubicBezTo>
                    <a:pt x="0" y="43927"/>
                    <a:pt x="43927" y="0"/>
                    <a:pt x="98114" y="0"/>
                  </a:cubicBezTo>
                  <a:close/>
                </a:path>
              </a:pathLst>
            </a:custGeom>
            <a:solidFill>
              <a:srgbClr val="105C35"/>
            </a:solidFill>
          </p:spPr>
        </p:sp>
        <p:sp>
          <p:nvSpPr>
            <p:cNvPr name="TextBox 12" id="12"/>
            <p:cNvSpPr txBox="true"/>
            <p:nvPr/>
          </p:nvSpPr>
          <p:spPr>
            <a:xfrm>
              <a:off x="0" y="-57150"/>
              <a:ext cx="1059888" cy="1994153"/>
            </a:xfrm>
            <a:prstGeom prst="rect">
              <a:avLst/>
            </a:prstGeom>
          </p:spPr>
          <p:txBody>
            <a:bodyPr anchor="ctr" rtlCol="false" tIns="50800" lIns="50800" bIns="50800" rIns="50800"/>
            <a:lstStyle/>
            <a:p>
              <a:pPr algn="ctr">
                <a:lnSpc>
                  <a:spcPts val="3220"/>
                </a:lnSpc>
              </a:pPr>
            </a:p>
          </p:txBody>
        </p:sp>
      </p:grpSp>
      <p:grpSp>
        <p:nvGrpSpPr>
          <p:cNvPr name="Group 13" id="13"/>
          <p:cNvGrpSpPr/>
          <p:nvPr/>
        </p:nvGrpSpPr>
        <p:grpSpPr>
          <a:xfrm rot="0">
            <a:off x="13335730" y="2304431"/>
            <a:ext cx="4521600" cy="7354557"/>
            <a:chOff x="0" y="0"/>
            <a:chExt cx="1190874" cy="1937003"/>
          </a:xfrm>
        </p:grpSpPr>
        <p:sp>
          <p:nvSpPr>
            <p:cNvPr name="Freeform 14" id="14"/>
            <p:cNvSpPr/>
            <p:nvPr/>
          </p:nvSpPr>
          <p:spPr>
            <a:xfrm flipH="false" flipV="false" rot="0">
              <a:off x="0" y="0"/>
              <a:ext cx="1190874" cy="1937003"/>
            </a:xfrm>
            <a:custGeom>
              <a:avLst/>
              <a:gdLst/>
              <a:ahLst/>
              <a:cxnLst/>
              <a:rect r="r" b="b" t="t" l="l"/>
              <a:pathLst>
                <a:path h="1937003" w="1190874">
                  <a:moveTo>
                    <a:pt x="87323" y="0"/>
                  </a:moveTo>
                  <a:lnTo>
                    <a:pt x="1103551" y="0"/>
                  </a:lnTo>
                  <a:cubicBezTo>
                    <a:pt x="1151778" y="0"/>
                    <a:pt x="1190874" y="39096"/>
                    <a:pt x="1190874" y="87323"/>
                  </a:cubicBezTo>
                  <a:lnTo>
                    <a:pt x="1190874" y="1849680"/>
                  </a:lnTo>
                  <a:cubicBezTo>
                    <a:pt x="1190874" y="1872840"/>
                    <a:pt x="1181674" y="1895050"/>
                    <a:pt x="1165298" y="1911427"/>
                  </a:cubicBezTo>
                  <a:cubicBezTo>
                    <a:pt x="1148922" y="1927803"/>
                    <a:pt x="1126711" y="1937003"/>
                    <a:pt x="1103551" y="1937003"/>
                  </a:cubicBezTo>
                  <a:lnTo>
                    <a:pt x="87323" y="1937003"/>
                  </a:lnTo>
                  <a:cubicBezTo>
                    <a:pt x="64163" y="1937003"/>
                    <a:pt x="41952" y="1927803"/>
                    <a:pt x="25576" y="1911427"/>
                  </a:cubicBezTo>
                  <a:cubicBezTo>
                    <a:pt x="9200" y="1895050"/>
                    <a:pt x="0" y="1872840"/>
                    <a:pt x="0" y="1849680"/>
                  </a:cubicBezTo>
                  <a:lnTo>
                    <a:pt x="0" y="87323"/>
                  </a:lnTo>
                  <a:cubicBezTo>
                    <a:pt x="0" y="64163"/>
                    <a:pt x="9200" y="41952"/>
                    <a:pt x="25576" y="25576"/>
                  </a:cubicBezTo>
                  <a:cubicBezTo>
                    <a:pt x="41952" y="9200"/>
                    <a:pt x="64163" y="0"/>
                    <a:pt x="87323" y="0"/>
                  </a:cubicBezTo>
                  <a:close/>
                </a:path>
              </a:pathLst>
            </a:custGeom>
            <a:solidFill>
              <a:srgbClr val="B5BE46"/>
            </a:solidFill>
          </p:spPr>
        </p:sp>
        <p:sp>
          <p:nvSpPr>
            <p:cNvPr name="TextBox 15" id="15"/>
            <p:cNvSpPr txBox="true"/>
            <p:nvPr/>
          </p:nvSpPr>
          <p:spPr>
            <a:xfrm>
              <a:off x="0" y="-57150"/>
              <a:ext cx="1190874" cy="1994153"/>
            </a:xfrm>
            <a:prstGeom prst="rect">
              <a:avLst/>
            </a:prstGeom>
          </p:spPr>
          <p:txBody>
            <a:bodyPr anchor="ctr" rtlCol="false" tIns="50800" lIns="50800" bIns="50800" rIns="50800"/>
            <a:lstStyle/>
            <a:p>
              <a:pPr algn="ctr">
                <a:lnSpc>
                  <a:spcPts val="3220"/>
                </a:lnSpc>
              </a:pPr>
            </a:p>
          </p:txBody>
        </p:sp>
      </p:grpSp>
      <p:sp>
        <p:nvSpPr>
          <p:cNvPr name="Freeform 16" id="16"/>
          <p:cNvSpPr/>
          <p:nvPr/>
        </p:nvSpPr>
        <p:spPr>
          <a:xfrm flipH="false" flipV="false" rot="0">
            <a:off x="1200770" y="2658250"/>
            <a:ext cx="797469" cy="797469"/>
          </a:xfrm>
          <a:custGeom>
            <a:avLst/>
            <a:gdLst/>
            <a:ahLst/>
            <a:cxnLst/>
            <a:rect r="r" b="b" t="t" l="l"/>
            <a:pathLst>
              <a:path h="797469" w="797469">
                <a:moveTo>
                  <a:pt x="0" y="0"/>
                </a:moveTo>
                <a:lnTo>
                  <a:pt x="797470" y="0"/>
                </a:lnTo>
                <a:lnTo>
                  <a:pt x="797470" y="797470"/>
                </a:lnTo>
                <a:lnTo>
                  <a:pt x="0" y="79747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sq">
            <a:noFill/>
            <a:prstDash val="solid"/>
            <a:miter/>
          </a:ln>
        </p:spPr>
      </p:sp>
      <p:sp>
        <p:nvSpPr>
          <p:cNvPr name="Freeform 17" id="17"/>
          <p:cNvSpPr/>
          <p:nvPr/>
        </p:nvSpPr>
        <p:spPr>
          <a:xfrm flipH="false" flipV="false" rot="0">
            <a:off x="5299924" y="2487565"/>
            <a:ext cx="746631" cy="797469"/>
          </a:xfrm>
          <a:custGeom>
            <a:avLst/>
            <a:gdLst/>
            <a:ahLst/>
            <a:cxnLst/>
            <a:rect r="r" b="b" t="t" l="l"/>
            <a:pathLst>
              <a:path h="797469" w="746631">
                <a:moveTo>
                  <a:pt x="0" y="0"/>
                </a:moveTo>
                <a:lnTo>
                  <a:pt x="746631" y="0"/>
                </a:lnTo>
                <a:lnTo>
                  <a:pt x="746631" y="797469"/>
                </a:lnTo>
                <a:lnTo>
                  <a:pt x="0" y="79746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a:ln cap="sq">
            <a:noFill/>
            <a:prstDash val="solid"/>
            <a:miter/>
          </a:ln>
        </p:spPr>
      </p:sp>
      <p:sp>
        <p:nvSpPr>
          <p:cNvPr name="Freeform 18" id="18"/>
          <p:cNvSpPr/>
          <p:nvPr/>
        </p:nvSpPr>
        <p:spPr>
          <a:xfrm flipH="false" flipV="false" rot="0">
            <a:off x="9429651" y="2487565"/>
            <a:ext cx="771552" cy="797469"/>
          </a:xfrm>
          <a:custGeom>
            <a:avLst/>
            <a:gdLst/>
            <a:ahLst/>
            <a:cxnLst/>
            <a:rect r="r" b="b" t="t" l="l"/>
            <a:pathLst>
              <a:path h="797469" w="771552">
                <a:moveTo>
                  <a:pt x="0" y="0"/>
                </a:moveTo>
                <a:lnTo>
                  <a:pt x="771551" y="0"/>
                </a:lnTo>
                <a:lnTo>
                  <a:pt x="771551" y="797469"/>
                </a:lnTo>
                <a:lnTo>
                  <a:pt x="0" y="79746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Freeform 19" id="19"/>
          <p:cNvSpPr/>
          <p:nvPr/>
        </p:nvSpPr>
        <p:spPr>
          <a:xfrm flipH="false" flipV="false" rot="0">
            <a:off x="13566272" y="2487565"/>
            <a:ext cx="797469" cy="797469"/>
          </a:xfrm>
          <a:custGeom>
            <a:avLst/>
            <a:gdLst/>
            <a:ahLst/>
            <a:cxnLst/>
            <a:rect r="r" b="b" t="t" l="l"/>
            <a:pathLst>
              <a:path h="797469" w="797469">
                <a:moveTo>
                  <a:pt x="0" y="0"/>
                </a:moveTo>
                <a:lnTo>
                  <a:pt x="797469" y="0"/>
                </a:lnTo>
                <a:lnTo>
                  <a:pt x="797469" y="797469"/>
                </a:lnTo>
                <a:lnTo>
                  <a:pt x="0" y="797469"/>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a:ln cap="sq">
            <a:noFill/>
            <a:prstDash val="solid"/>
            <a:miter/>
          </a:ln>
        </p:spPr>
      </p:sp>
      <p:sp>
        <p:nvSpPr>
          <p:cNvPr name="TextBox 20" id="20"/>
          <p:cNvSpPr txBox="true"/>
          <p:nvPr/>
        </p:nvSpPr>
        <p:spPr>
          <a:xfrm rot="0">
            <a:off x="1998240" y="1306245"/>
            <a:ext cx="14192332" cy="587375"/>
          </a:xfrm>
          <a:prstGeom prst="rect">
            <a:avLst/>
          </a:prstGeom>
        </p:spPr>
        <p:txBody>
          <a:bodyPr anchor="t" rtlCol="false" tIns="0" lIns="0" bIns="0" rIns="0">
            <a:spAutoFit/>
          </a:bodyPr>
          <a:lstStyle/>
          <a:p>
            <a:pPr algn="ctr">
              <a:lnSpc>
                <a:spcPts val="3999"/>
              </a:lnSpc>
            </a:pPr>
            <a:r>
              <a:rPr lang="en-US" b="true" sz="3999">
                <a:solidFill>
                  <a:srgbClr val="000000"/>
                </a:solidFill>
                <a:latin typeface="Helvetica World Bold"/>
                <a:ea typeface="Helvetica World Bold"/>
                <a:cs typeface="Helvetica World Bold"/>
                <a:sym typeface="Helvetica World Bold"/>
              </a:rPr>
              <a:t>TUJUAN PENULISAN KKA &amp; KKP</a:t>
            </a:r>
          </a:p>
        </p:txBody>
      </p:sp>
      <p:sp>
        <p:nvSpPr>
          <p:cNvPr name="TextBox 21" id="21"/>
          <p:cNvSpPr txBox="true"/>
          <p:nvPr/>
        </p:nvSpPr>
        <p:spPr>
          <a:xfrm rot="0">
            <a:off x="1064389" y="4078688"/>
            <a:ext cx="3751500" cy="2957830"/>
          </a:xfrm>
          <a:prstGeom prst="rect">
            <a:avLst/>
          </a:prstGeom>
        </p:spPr>
        <p:txBody>
          <a:bodyPr anchor="t" rtlCol="false" tIns="0" lIns="0" bIns="0" rIns="0">
            <a:spAutoFit/>
          </a:bodyPr>
          <a:lstStyle/>
          <a:p>
            <a:pPr algn="l">
              <a:lnSpc>
                <a:spcPts val="3919"/>
              </a:lnSpc>
            </a:pPr>
            <a:r>
              <a:rPr lang="en-US" sz="2799">
                <a:solidFill>
                  <a:srgbClr val="FFFFFF">
                    <a:alpha val="80000"/>
                  </a:srgbClr>
                </a:solidFill>
                <a:latin typeface="Helvetica World"/>
                <a:ea typeface="Helvetica World"/>
                <a:cs typeface="Helvetica World"/>
                <a:sym typeface="Helvetica World"/>
              </a:rPr>
              <a:t> Melatih dan meningkatkan kemampuan peserta dalam menyusun KKA &amp; KKP secara logis, analisis dan sistematis.</a:t>
            </a:r>
          </a:p>
        </p:txBody>
      </p:sp>
      <p:sp>
        <p:nvSpPr>
          <p:cNvPr name="TextBox 22" id="22"/>
          <p:cNvSpPr txBox="true"/>
          <p:nvPr/>
        </p:nvSpPr>
        <p:spPr>
          <a:xfrm rot="0">
            <a:off x="5245049" y="3505728"/>
            <a:ext cx="3792134" cy="5925185"/>
          </a:xfrm>
          <a:prstGeom prst="rect">
            <a:avLst/>
          </a:prstGeom>
        </p:spPr>
        <p:txBody>
          <a:bodyPr anchor="t" rtlCol="false" tIns="0" lIns="0" bIns="0" rIns="0">
            <a:spAutoFit/>
          </a:bodyPr>
          <a:lstStyle/>
          <a:p>
            <a:pPr algn="l">
              <a:lnSpc>
                <a:spcPts val="3640"/>
              </a:lnSpc>
            </a:pPr>
            <a:r>
              <a:rPr lang="en-US" sz="2600">
                <a:solidFill>
                  <a:srgbClr val="000000">
                    <a:alpha val="80000"/>
                  </a:srgbClr>
                </a:solidFill>
                <a:latin typeface="Helvetica World"/>
                <a:ea typeface="Helvetica World"/>
                <a:cs typeface="Helvetica World"/>
                <a:sym typeface="Helvetica World"/>
              </a:rPr>
              <a:t>Melatih dan meningkatkan kemampuan peserta sebagai calon Jaksa dan pemimpin visioner dalam mengamati dan mengidentifikasi masalah untuk kemudian menganalisis dan memecahkannya dengan pendekatan teknik dan metoda analisis kuantitatif.</a:t>
            </a:r>
          </a:p>
        </p:txBody>
      </p:sp>
      <p:sp>
        <p:nvSpPr>
          <p:cNvPr name="TextBox 23" id="23"/>
          <p:cNvSpPr txBox="true"/>
          <p:nvPr/>
        </p:nvSpPr>
        <p:spPr>
          <a:xfrm rot="0">
            <a:off x="9429651" y="3505728"/>
            <a:ext cx="3740650" cy="5925185"/>
          </a:xfrm>
          <a:prstGeom prst="rect">
            <a:avLst/>
          </a:prstGeom>
        </p:spPr>
        <p:txBody>
          <a:bodyPr anchor="t" rtlCol="false" tIns="0" lIns="0" bIns="0" rIns="0">
            <a:spAutoFit/>
          </a:bodyPr>
          <a:lstStyle/>
          <a:p>
            <a:pPr algn="l">
              <a:lnSpc>
                <a:spcPts val="3640"/>
              </a:lnSpc>
            </a:pPr>
            <a:r>
              <a:rPr lang="en-US" sz="2600">
                <a:solidFill>
                  <a:srgbClr val="FFFFFF">
                    <a:alpha val="80000"/>
                  </a:srgbClr>
                </a:solidFill>
                <a:latin typeface="Helvetica World"/>
                <a:ea typeface="Helvetica World"/>
                <a:cs typeface="Helvetica World"/>
                <a:sym typeface="Helvetica World"/>
              </a:rPr>
              <a:t>Khusus untuk Kertas Kerja Angkatan (KKA) bertujuan untuk melatih dan meningkatkan kerjasama dalam dinamika kelompok agar saling menerima dan memberi ide atau gagasan yang konstruktif dalam rangka menyusun dan menuangkan pendapat kelompok ke dalam kertas kerja.</a:t>
            </a:r>
          </a:p>
        </p:txBody>
      </p:sp>
      <p:sp>
        <p:nvSpPr>
          <p:cNvPr name="TextBox 24" id="24"/>
          <p:cNvSpPr txBox="true"/>
          <p:nvPr/>
        </p:nvSpPr>
        <p:spPr>
          <a:xfrm rot="0">
            <a:off x="13471022" y="3505728"/>
            <a:ext cx="4272007" cy="5925185"/>
          </a:xfrm>
          <a:prstGeom prst="rect">
            <a:avLst/>
          </a:prstGeom>
        </p:spPr>
        <p:txBody>
          <a:bodyPr anchor="t" rtlCol="false" tIns="0" lIns="0" bIns="0" rIns="0">
            <a:spAutoFit/>
          </a:bodyPr>
          <a:lstStyle/>
          <a:p>
            <a:pPr algn="l">
              <a:lnSpc>
                <a:spcPts val="3640"/>
              </a:lnSpc>
            </a:pPr>
            <a:r>
              <a:rPr lang="en-US" sz="2600">
                <a:solidFill>
                  <a:srgbClr val="000000">
                    <a:alpha val="80000"/>
                  </a:srgbClr>
                </a:solidFill>
                <a:latin typeface="Helvetica World"/>
                <a:ea typeface="Helvetica World"/>
                <a:cs typeface="Helvetica World"/>
                <a:sym typeface="Helvetica World"/>
              </a:rPr>
              <a:t>Tujuan khusus yang ingin dicapai dari peserta Diklat adalah agar para peserta mampu menulis hasil kajiannya tentang masalah-masalah yang menjadi tugas Jaksa maupun Oditur Militer di bidang penegak hukum ke dalam suatu tulisan atau Kertas Kerja dengan penulisan yang terstruktur dan memenuhi kaidah keilmuan. </a:t>
            </a:r>
          </a:p>
        </p:txBody>
      </p:sp>
      <p:sp>
        <p:nvSpPr>
          <p:cNvPr name="Freeform 25" id="25"/>
          <p:cNvSpPr/>
          <p:nvPr/>
        </p:nvSpPr>
        <p:spPr>
          <a:xfrm flipH="false" flipV="false" rot="0">
            <a:off x="107248" y="55378"/>
            <a:ext cx="1464776" cy="1528571"/>
          </a:xfrm>
          <a:custGeom>
            <a:avLst/>
            <a:gdLst/>
            <a:ahLst/>
            <a:cxnLst/>
            <a:rect r="r" b="b" t="t" l="l"/>
            <a:pathLst>
              <a:path h="1528571" w="1464776">
                <a:moveTo>
                  <a:pt x="0" y="0"/>
                </a:moveTo>
                <a:lnTo>
                  <a:pt x="1464776" y="0"/>
                </a:lnTo>
                <a:lnTo>
                  <a:pt x="1464776" y="1528571"/>
                </a:lnTo>
                <a:lnTo>
                  <a:pt x="0" y="1528571"/>
                </a:lnTo>
                <a:lnTo>
                  <a:pt x="0" y="0"/>
                </a:lnTo>
                <a:close/>
              </a:path>
            </a:pathLst>
          </a:custGeom>
          <a:blipFill>
            <a:blip r:embed="rId14"/>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20694" y="7330266"/>
            <a:ext cx="3357497" cy="3139260"/>
          </a:xfrm>
          <a:custGeom>
            <a:avLst/>
            <a:gdLst/>
            <a:ahLst/>
            <a:cxnLst/>
            <a:rect r="r" b="b" t="t" l="l"/>
            <a:pathLst>
              <a:path h="3139260" w="3357497">
                <a:moveTo>
                  <a:pt x="0" y="0"/>
                </a:moveTo>
                <a:lnTo>
                  <a:pt x="3357497" y="0"/>
                </a:lnTo>
                <a:lnTo>
                  <a:pt x="3357497" y="3139260"/>
                </a:lnTo>
                <a:lnTo>
                  <a:pt x="0" y="3139260"/>
                </a:lnTo>
                <a:lnTo>
                  <a:pt x="0" y="0"/>
                </a:lnTo>
                <a:close/>
              </a:path>
            </a:pathLst>
          </a:custGeom>
          <a:blipFill>
            <a:blip r:embed="rId2">
              <a:alphaModFix amt="16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true" rot="0">
            <a:off x="14765692" y="0"/>
            <a:ext cx="3522308" cy="2971948"/>
          </a:xfrm>
          <a:custGeom>
            <a:avLst/>
            <a:gdLst/>
            <a:ahLst/>
            <a:cxnLst/>
            <a:rect r="r" b="b" t="t" l="l"/>
            <a:pathLst>
              <a:path h="2971948" w="3522308">
                <a:moveTo>
                  <a:pt x="3522308" y="2971948"/>
                </a:moveTo>
                <a:lnTo>
                  <a:pt x="0" y="2971948"/>
                </a:lnTo>
                <a:lnTo>
                  <a:pt x="0" y="0"/>
                </a:lnTo>
                <a:lnTo>
                  <a:pt x="3522308" y="0"/>
                </a:lnTo>
                <a:lnTo>
                  <a:pt x="3522308" y="2971948"/>
                </a:lnTo>
                <a:close/>
              </a:path>
            </a:pathLst>
          </a:custGeom>
          <a:blipFill>
            <a:blip r:embed="rId4">
              <a:alphaModFix amt="16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4" id="4"/>
          <p:cNvSpPr/>
          <p:nvPr/>
        </p:nvSpPr>
        <p:spPr>
          <a:xfrm flipH="false" flipV="false" rot="0">
            <a:off x="17960862" y="2377152"/>
            <a:ext cx="654275" cy="1189592"/>
          </a:xfrm>
          <a:custGeom>
            <a:avLst/>
            <a:gdLst/>
            <a:ahLst/>
            <a:cxnLst/>
            <a:rect r="r" b="b" t="t" l="l"/>
            <a:pathLst>
              <a:path h="1189592" w="654275">
                <a:moveTo>
                  <a:pt x="0" y="0"/>
                </a:moveTo>
                <a:lnTo>
                  <a:pt x="654276" y="0"/>
                </a:lnTo>
                <a:lnTo>
                  <a:pt x="654276" y="1189591"/>
                </a:lnTo>
                <a:lnTo>
                  <a:pt x="0" y="1189591"/>
                </a:lnTo>
                <a:lnTo>
                  <a:pt x="0" y="0"/>
                </a:lnTo>
                <a:close/>
              </a:path>
            </a:pathLst>
          </a:custGeom>
          <a:blipFill>
            <a:blip r:embed="rId6">
              <a:alphaModFix amt="18000"/>
              <a:extLst>
                <a:ext uri="{96DAC541-7B7A-43D3-8B79-37D633B846F1}">
                  <asvg:svgBlip xmlns:asvg="http://schemas.microsoft.com/office/drawing/2016/SVG/main" r:embed="rId7"/>
                </a:ext>
              </a:extLst>
            </a:blip>
            <a:stretch>
              <a:fillRect l="0" t="0" r="0" b="0"/>
            </a:stretch>
          </a:blipFill>
        </p:spPr>
      </p:sp>
      <p:grpSp>
        <p:nvGrpSpPr>
          <p:cNvPr name="Group 5" id="5"/>
          <p:cNvGrpSpPr/>
          <p:nvPr/>
        </p:nvGrpSpPr>
        <p:grpSpPr>
          <a:xfrm rot="0">
            <a:off x="1572024" y="1423478"/>
            <a:ext cx="15509629" cy="2431909"/>
            <a:chOff x="0" y="0"/>
            <a:chExt cx="4084841" cy="640503"/>
          </a:xfrm>
        </p:grpSpPr>
        <p:sp>
          <p:nvSpPr>
            <p:cNvPr name="Freeform 6" id="6"/>
            <p:cNvSpPr/>
            <p:nvPr/>
          </p:nvSpPr>
          <p:spPr>
            <a:xfrm flipH="false" flipV="false" rot="0">
              <a:off x="0" y="0"/>
              <a:ext cx="4084841" cy="640503"/>
            </a:xfrm>
            <a:custGeom>
              <a:avLst/>
              <a:gdLst/>
              <a:ahLst/>
              <a:cxnLst/>
              <a:rect r="r" b="b" t="t" l="l"/>
              <a:pathLst>
                <a:path h="640503" w="4084841">
                  <a:moveTo>
                    <a:pt x="25458" y="0"/>
                  </a:moveTo>
                  <a:lnTo>
                    <a:pt x="4059383" y="0"/>
                  </a:lnTo>
                  <a:cubicBezTo>
                    <a:pt x="4066135" y="0"/>
                    <a:pt x="4072610" y="2682"/>
                    <a:pt x="4077384" y="7456"/>
                  </a:cubicBezTo>
                  <a:cubicBezTo>
                    <a:pt x="4082159" y="12231"/>
                    <a:pt x="4084841" y="18706"/>
                    <a:pt x="4084841" y="25458"/>
                  </a:cubicBezTo>
                  <a:lnTo>
                    <a:pt x="4084841" y="615045"/>
                  </a:lnTo>
                  <a:cubicBezTo>
                    <a:pt x="4084841" y="621797"/>
                    <a:pt x="4082159" y="628272"/>
                    <a:pt x="4077384" y="633046"/>
                  </a:cubicBezTo>
                  <a:cubicBezTo>
                    <a:pt x="4072610" y="637821"/>
                    <a:pt x="4066135" y="640503"/>
                    <a:pt x="4059383" y="640503"/>
                  </a:cubicBezTo>
                  <a:lnTo>
                    <a:pt x="25458" y="640503"/>
                  </a:lnTo>
                  <a:cubicBezTo>
                    <a:pt x="18706" y="640503"/>
                    <a:pt x="12231" y="637821"/>
                    <a:pt x="7456" y="633046"/>
                  </a:cubicBezTo>
                  <a:cubicBezTo>
                    <a:pt x="2682" y="628272"/>
                    <a:pt x="0" y="621797"/>
                    <a:pt x="0" y="615045"/>
                  </a:cubicBezTo>
                  <a:lnTo>
                    <a:pt x="0" y="25458"/>
                  </a:lnTo>
                  <a:cubicBezTo>
                    <a:pt x="0" y="18706"/>
                    <a:pt x="2682" y="12231"/>
                    <a:pt x="7456" y="7456"/>
                  </a:cubicBezTo>
                  <a:cubicBezTo>
                    <a:pt x="12231" y="2682"/>
                    <a:pt x="18706" y="0"/>
                    <a:pt x="25458" y="0"/>
                  </a:cubicBezTo>
                  <a:close/>
                </a:path>
              </a:pathLst>
            </a:custGeom>
            <a:solidFill>
              <a:srgbClr val="B5BE46"/>
            </a:solidFill>
          </p:spPr>
        </p:sp>
        <p:sp>
          <p:nvSpPr>
            <p:cNvPr name="TextBox 7" id="7"/>
            <p:cNvSpPr txBox="true"/>
            <p:nvPr/>
          </p:nvSpPr>
          <p:spPr>
            <a:xfrm>
              <a:off x="0" y="-57150"/>
              <a:ext cx="4084841" cy="697653"/>
            </a:xfrm>
            <a:prstGeom prst="rect">
              <a:avLst/>
            </a:prstGeom>
          </p:spPr>
          <p:txBody>
            <a:bodyPr anchor="ctr" rtlCol="false" tIns="50800" lIns="50800" bIns="50800" rIns="50800"/>
            <a:lstStyle/>
            <a:p>
              <a:pPr algn="ctr">
                <a:lnSpc>
                  <a:spcPts val="3220"/>
                </a:lnSpc>
              </a:pPr>
            </a:p>
          </p:txBody>
        </p:sp>
      </p:grpSp>
      <p:grpSp>
        <p:nvGrpSpPr>
          <p:cNvPr name="Group 8" id="8"/>
          <p:cNvGrpSpPr/>
          <p:nvPr/>
        </p:nvGrpSpPr>
        <p:grpSpPr>
          <a:xfrm rot="0">
            <a:off x="1505005" y="4010187"/>
            <a:ext cx="15576649" cy="2431909"/>
            <a:chOff x="0" y="0"/>
            <a:chExt cx="4102492" cy="640503"/>
          </a:xfrm>
        </p:grpSpPr>
        <p:sp>
          <p:nvSpPr>
            <p:cNvPr name="Freeform 9" id="9"/>
            <p:cNvSpPr/>
            <p:nvPr/>
          </p:nvSpPr>
          <p:spPr>
            <a:xfrm flipH="false" flipV="false" rot="0">
              <a:off x="0" y="0"/>
              <a:ext cx="4102492" cy="640503"/>
            </a:xfrm>
            <a:custGeom>
              <a:avLst/>
              <a:gdLst/>
              <a:ahLst/>
              <a:cxnLst/>
              <a:rect r="r" b="b" t="t" l="l"/>
              <a:pathLst>
                <a:path h="640503" w="4102492">
                  <a:moveTo>
                    <a:pt x="25348" y="0"/>
                  </a:moveTo>
                  <a:lnTo>
                    <a:pt x="4077144" y="0"/>
                  </a:lnTo>
                  <a:cubicBezTo>
                    <a:pt x="4091143" y="0"/>
                    <a:pt x="4102492" y="11349"/>
                    <a:pt x="4102492" y="25348"/>
                  </a:cubicBezTo>
                  <a:lnTo>
                    <a:pt x="4102492" y="615155"/>
                  </a:lnTo>
                  <a:cubicBezTo>
                    <a:pt x="4102492" y="629154"/>
                    <a:pt x="4091143" y="640503"/>
                    <a:pt x="4077144" y="640503"/>
                  </a:cubicBezTo>
                  <a:lnTo>
                    <a:pt x="25348" y="640503"/>
                  </a:lnTo>
                  <a:cubicBezTo>
                    <a:pt x="11349" y="640503"/>
                    <a:pt x="0" y="629154"/>
                    <a:pt x="0" y="615155"/>
                  </a:cubicBezTo>
                  <a:lnTo>
                    <a:pt x="0" y="25348"/>
                  </a:lnTo>
                  <a:cubicBezTo>
                    <a:pt x="0" y="11349"/>
                    <a:pt x="11349" y="0"/>
                    <a:pt x="25348" y="0"/>
                  </a:cubicBezTo>
                  <a:close/>
                </a:path>
              </a:pathLst>
            </a:custGeom>
            <a:solidFill>
              <a:srgbClr val="64B581"/>
            </a:solidFill>
          </p:spPr>
        </p:sp>
        <p:sp>
          <p:nvSpPr>
            <p:cNvPr name="TextBox 10" id="10"/>
            <p:cNvSpPr txBox="true"/>
            <p:nvPr/>
          </p:nvSpPr>
          <p:spPr>
            <a:xfrm>
              <a:off x="0" y="-57150"/>
              <a:ext cx="4102492" cy="697653"/>
            </a:xfrm>
            <a:prstGeom prst="rect">
              <a:avLst/>
            </a:prstGeom>
          </p:spPr>
          <p:txBody>
            <a:bodyPr anchor="ctr" rtlCol="false" tIns="50800" lIns="50800" bIns="50800" rIns="50800"/>
            <a:lstStyle/>
            <a:p>
              <a:pPr algn="ctr">
                <a:lnSpc>
                  <a:spcPts val="3220"/>
                </a:lnSpc>
              </a:pPr>
            </a:p>
          </p:txBody>
        </p:sp>
      </p:grpSp>
      <p:grpSp>
        <p:nvGrpSpPr>
          <p:cNvPr name="Group 11" id="11"/>
          <p:cNvGrpSpPr/>
          <p:nvPr/>
        </p:nvGrpSpPr>
        <p:grpSpPr>
          <a:xfrm rot="0">
            <a:off x="1458054" y="6618799"/>
            <a:ext cx="15623600" cy="2431909"/>
            <a:chOff x="0" y="0"/>
            <a:chExt cx="4114857" cy="640503"/>
          </a:xfrm>
        </p:grpSpPr>
        <p:sp>
          <p:nvSpPr>
            <p:cNvPr name="Freeform 12" id="12"/>
            <p:cNvSpPr/>
            <p:nvPr/>
          </p:nvSpPr>
          <p:spPr>
            <a:xfrm flipH="false" flipV="false" rot="0">
              <a:off x="0" y="0"/>
              <a:ext cx="4114857" cy="640503"/>
            </a:xfrm>
            <a:custGeom>
              <a:avLst/>
              <a:gdLst/>
              <a:ahLst/>
              <a:cxnLst/>
              <a:rect r="r" b="b" t="t" l="l"/>
              <a:pathLst>
                <a:path h="640503" w="4114857">
                  <a:moveTo>
                    <a:pt x="25272" y="0"/>
                  </a:moveTo>
                  <a:lnTo>
                    <a:pt x="4089586" y="0"/>
                  </a:lnTo>
                  <a:cubicBezTo>
                    <a:pt x="4103543" y="0"/>
                    <a:pt x="4114857" y="11315"/>
                    <a:pt x="4114857" y="25272"/>
                  </a:cubicBezTo>
                  <a:lnTo>
                    <a:pt x="4114857" y="615231"/>
                  </a:lnTo>
                  <a:cubicBezTo>
                    <a:pt x="4114857" y="629188"/>
                    <a:pt x="4103543" y="640503"/>
                    <a:pt x="4089586" y="640503"/>
                  </a:cubicBezTo>
                  <a:lnTo>
                    <a:pt x="25272" y="640503"/>
                  </a:lnTo>
                  <a:cubicBezTo>
                    <a:pt x="18569" y="640503"/>
                    <a:pt x="12141" y="637840"/>
                    <a:pt x="7402" y="633101"/>
                  </a:cubicBezTo>
                  <a:cubicBezTo>
                    <a:pt x="2663" y="628362"/>
                    <a:pt x="0" y="621934"/>
                    <a:pt x="0" y="615231"/>
                  </a:cubicBezTo>
                  <a:lnTo>
                    <a:pt x="0" y="25272"/>
                  </a:lnTo>
                  <a:cubicBezTo>
                    <a:pt x="0" y="11315"/>
                    <a:pt x="11315" y="0"/>
                    <a:pt x="25272" y="0"/>
                  </a:cubicBezTo>
                  <a:close/>
                </a:path>
              </a:pathLst>
            </a:custGeom>
            <a:solidFill>
              <a:srgbClr val="105C35"/>
            </a:solidFill>
          </p:spPr>
        </p:sp>
        <p:sp>
          <p:nvSpPr>
            <p:cNvPr name="TextBox 13" id="13"/>
            <p:cNvSpPr txBox="true"/>
            <p:nvPr/>
          </p:nvSpPr>
          <p:spPr>
            <a:xfrm>
              <a:off x="0" y="-57150"/>
              <a:ext cx="4114857" cy="697653"/>
            </a:xfrm>
            <a:prstGeom prst="rect">
              <a:avLst/>
            </a:prstGeom>
          </p:spPr>
          <p:txBody>
            <a:bodyPr anchor="ctr" rtlCol="false" tIns="50800" lIns="50800" bIns="50800" rIns="50800"/>
            <a:lstStyle/>
            <a:p>
              <a:pPr algn="ctr">
                <a:lnSpc>
                  <a:spcPts val="3220"/>
                </a:lnSpc>
              </a:pPr>
            </a:p>
          </p:txBody>
        </p:sp>
      </p:grpSp>
      <p:sp>
        <p:nvSpPr>
          <p:cNvPr name="Freeform 14" id="14"/>
          <p:cNvSpPr/>
          <p:nvPr/>
        </p:nvSpPr>
        <p:spPr>
          <a:xfrm flipH="false" flipV="false" rot="0">
            <a:off x="1806746" y="2048186"/>
            <a:ext cx="759318" cy="832129"/>
          </a:xfrm>
          <a:custGeom>
            <a:avLst/>
            <a:gdLst/>
            <a:ahLst/>
            <a:cxnLst/>
            <a:rect r="r" b="b" t="t" l="l"/>
            <a:pathLst>
              <a:path h="832129" w="759318">
                <a:moveTo>
                  <a:pt x="0" y="0"/>
                </a:moveTo>
                <a:lnTo>
                  <a:pt x="759318" y="0"/>
                </a:lnTo>
                <a:lnTo>
                  <a:pt x="759318" y="832129"/>
                </a:lnTo>
                <a:lnTo>
                  <a:pt x="0" y="83212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5" id="15"/>
          <p:cNvSpPr/>
          <p:nvPr/>
        </p:nvSpPr>
        <p:spPr>
          <a:xfrm flipH="false" flipV="false" rot="0">
            <a:off x="1692554" y="7330266"/>
            <a:ext cx="817765" cy="806521"/>
          </a:xfrm>
          <a:custGeom>
            <a:avLst/>
            <a:gdLst/>
            <a:ahLst/>
            <a:cxnLst/>
            <a:rect r="r" b="b" t="t" l="l"/>
            <a:pathLst>
              <a:path h="806521" w="817765">
                <a:moveTo>
                  <a:pt x="0" y="0"/>
                </a:moveTo>
                <a:lnTo>
                  <a:pt x="817765" y="0"/>
                </a:lnTo>
                <a:lnTo>
                  <a:pt x="817765" y="806521"/>
                </a:lnTo>
                <a:lnTo>
                  <a:pt x="0" y="806521"/>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a:ln cap="sq">
            <a:noFill/>
            <a:prstDash val="solid"/>
            <a:miter/>
          </a:ln>
        </p:spPr>
      </p:sp>
      <p:sp>
        <p:nvSpPr>
          <p:cNvPr name="TextBox 16" id="16"/>
          <p:cNvSpPr txBox="true"/>
          <p:nvPr/>
        </p:nvSpPr>
        <p:spPr>
          <a:xfrm rot="0">
            <a:off x="2905700" y="1951310"/>
            <a:ext cx="14015042" cy="1924685"/>
          </a:xfrm>
          <a:prstGeom prst="rect">
            <a:avLst/>
          </a:prstGeom>
        </p:spPr>
        <p:txBody>
          <a:bodyPr anchor="t" rtlCol="false" tIns="0" lIns="0" bIns="0" rIns="0">
            <a:spAutoFit/>
          </a:bodyPr>
          <a:lstStyle/>
          <a:p>
            <a:pPr algn="just">
              <a:lnSpc>
                <a:spcPts val="3640"/>
              </a:lnSpc>
            </a:pPr>
            <a:r>
              <a:rPr lang="en-US" sz="2600">
                <a:solidFill>
                  <a:srgbClr val="000000">
                    <a:alpha val="80000"/>
                  </a:srgbClr>
                </a:solidFill>
                <a:latin typeface="Helvetica World"/>
                <a:ea typeface="Helvetica World"/>
                <a:cs typeface="Helvetica World"/>
                <a:sym typeface="Helvetica World"/>
              </a:rPr>
              <a:t>TEMA adalah pokok pikiran yang dipakai untuk perumusan masalah. Tema yang diangkat dalam penulisan KKA &amp; KKP peserta PPPJ ANGKATAN LXXXIII  TAHUN 2026 adalah </a:t>
            </a:r>
            <a:r>
              <a:rPr lang="en-US" sz="2600" b="true">
                <a:solidFill>
                  <a:srgbClr val="000000">
                    <a:alpha val="80000"/>
                  </a:srgbClr>
                </a:solidFill>
                <a:latin typeface="Helvetica World Bold"/>
                <a:ea typeface="Helvetica World Bold"/>
                <a:cs typeface="Helvetica World Bold"/>
                <a:sym typeface="Helvetica World Bold"/>
              </a:rPr>
              <a:t>“Mewujudkan</a:t>
            </a:r>
          </a:p>
          <a:p>
            <a:pPr algn="just">
              <a:lnSpc>
                <a:spcPts val="3640"/>
              </a:lnSpc>
            </a:pPr>
            <a:r>
              <a:rPr lang="en-US" sz="2600" b="true">
                <a:solidFill>
                  <a:srgbClr val="000000">
                    <a:alpha val="80000"/>
                  </a:srgbClr>
                </a:solidFill>
                <a:latin typeface="Helvetica World Bold"/>
                <a:ea typeface="Helvetica World Bold"/>
                <a:cs typeface="Helvetica World Bold"/>
                <a:sym typeface="Helvetica World Bold"/>
              </a:rPr>
              <a:t>Penegak Hukum yang Profesional, Berintegritas, dan Berkapabilitas Tinggi dalam Transformasi Penegakan Hukum Modern Menuju Indonesia Emas 2045”.</a:t>
            </a:r>
          </a:p>
        </p:txBody>
      </p:sp>
      <p:sp>
        <p:nvSpPr>
          <p:cNvPr name="TextBox 17" id="17"/>
          <p:cNvSpPr txBox="true"/>
          <p:nvPr/>
        </p:nvSpPr>
        <p:spPr>
          <a:xfrm rot="0">
            <a:off x="2840034" y="5025689"/>
            <a:ext cx="13791024" cy="481330"/>
          </a:xfrm>
          <a:prstGeom prst="rect">
            <a:avLst/>
          </a:prstGeom>
        </p:spPr>
        <p:txBody>
          <a:bodyPr anchor="t" rtlCol="false" tIns="0" lIns="0" bIns="0" rIns="0">
            <a:spAutoFit/>
          </a:bodyPr>
          <a:lstStyle/>
          <a:p>
            <a:pPr algn="l">
              <a:lnSpc>
                <a:spcPts val="3919"/>
              </a:lnSpc>
            </a:pPr>
            <a:r>
              <a:rPr lang="en-US" sz="2799">
                <a:solidFill>
                  <a:srgbClr val="000000">
                    <a:alpha val="80000"/>
                  </a:srgbClr>
                </a:solidFill>
                <a:latin typeface="Helvetica World"/>
                <a:ea typeface="Helvetica World"/>
                <a:cs typeface="Helvetica World"/>
                <a:sym typeface="Helvetica World"/>
              </a:rPr>
              <a:t> TOPIK adalah hal yang melatar belakangi masalah yang merupakan jabaran dari tema.</a:t>
            </a:r>
          </a:p>
        </p:txBody>
      </p:sp>
      <p:sp>
        <p:nvSpPr>
          <p:cNvPr name="TextBox 18" id="18"/>
          <p:cNvSpPr txBox="true"/>
          <p:nvPr/>
        </p:nvSpPr>
        <p:spPr>
          <a:xfrm rot="0">
            <a:off x="2905700" y="1485974"/>
            <a:ext cx="5928465" cy="501650"/>
          </a:xfrm>
          <a:prstGeom prst="rect">
            <a:avLst/>
          </a:prstGeom>
        </p:spPr>
        <p:txBody>
          <a:bodyPr anchor="t" rtlCol="false" tIns="0" lIns="0" bIns="0" rIns="0">
            <a:spAutoFit/>
          </a:bodyPr>
          <a:lstStyle/>
          <a:p>
            <a:pPr algn="l">
              <a:lnSpc>
                <a:spcPts val="3600"/>
              </a:lnSpc>
            </a:pPr>
            <a:r>
              <a:rPr lang="en-US" sz="3000" b="true">
                <a:solidFill>
                  <a:srgbClr val="000000"/>
                </a:solidFill>
                <a:latin typeface="Helvetica World Bold"/>
                <a:ea typeface="Helvetica World Bold"/>
                <a:cs typeface="Helvetica World Bold"/>
                <a:sym typeface="Helvetica World Bold"/>
              </a:rPr>
              <a:t>TEMA</a:t>
            </a:r>
          </a:p>
        </p:txBody>
      </p:sp>
      <p:sp>
        <p:nvSpPr>
          <p:cNvPr name="TextBox 19" id="19"/>
          <p:cNvSpPr txBox="true"/>
          <p:nvPr/>
        </p:nvSpPr>
        <p:spPr>
          <a:xfrm rot="0">
            <a:off x="2974448" y="4443613"/>
            <a:ext cx="5928465" cy="501650"/>
          </a:xfrm>
          <a:prstGeom prst="rect">
            <a:avLst/>
          </a:prstGeom>
        </p:spPr>
        <p:txBody>
          <a:bodyPr anchor="t" rtlCol="false" tIns="0" lIns="0" bIns="0" rIns="0">
            <a:spAutoFit/>
          </a:bodyPr>
          <a:lstStyle/>
          <a:p>
            <a:pPr algn="l">
              <a:lnSpc>
                <a:spcPts val="3600"/>
              </a:lnSpc>
            </a:pPr>
            <a:r>
              <a:rPr lang="en-US" sz="3000" b="true">
                <a:solidFill>
                  <a:srgbClr val="000000"/>
                </a:solidFill>
                <a:latin typeface="Helvetica World Bold"/>
                <a:ea typeface="Helvetica World Bold"/>
                <a:cs typeface="Helvetica World Bold"/>
                <a:sym typeface="Helvetica World Bold"/>
              </a:rPr>
              <a:t>TOPIK</a:t>
            </a:r>
          </a:p>
        </p:txBody>
      </p:sp>
      <p:sp>
        <p:nvSpPr>
          <p:cNvPr name="TextBox 20" id="20"/>
          <p:cNvSpPr txBox="true"/>
          <p:nvPr/>
        </p:nvSpPr>
        <p:spPr>
          <a:xfrm rot="0">
            <a:off x="2510319" y="7286646"/>
            <a:ext cx="14571335" cy="1471930"/>
          </a:xfrm>
          <a:prstGeom prst="rect">
            <a:avLst/>
          </a:prstGeom>
        </p:spPr>
        <p:txBody>
          <a:bodyPr anchor="t" rtlCol="false" tIns="0" lIns="0" bIns="0" rIns="0">
            <a:spAutoFit/>
          </a:bodyPr>
          <a:lstStyle/>
          <a:p>
            <a:pPr algn="l" marL="604519" indent="-302260" lvl="1">
              <a:lnSpc>
                <a:spcPts val="3919"/>
              </a:lnSpc>
              <a:buAutoNum type="arabicPeriod" startAt="1"/>
            </a:pPr>
            <a:r>
              <a:rPr lang="en-US" sz="2799">
                <a:solidFill>
                  <a:srgbClr val="FFFFFF">
                    <a:alpha val="80000"/>
                  </a:srgbClr>
                </a:solidFill>
                <a:latin typeface="Helvetica World"/>
                <a:ea typeface="Helvetica World"/>
                <a:cs typeface="Helvetica World"/>
                <a:sym typeface="Helvetica World"/>
              </a:rPr>
              <a:t> Penjabaran dari Topik yang dipilih. </a:t>
            </a:r>
          </a:p>
          <a:p>
            <a:pPr algn="l" marL="604519" indent="-302260" lvl="1">
              <a:lnSpc>
                <a:spcPts val="3919"/>
              </a:lnSpc>
              <a:buAutoNum type="arabicPeriod" startAt="1"/>
            </a:pPr>
            <a:r>
              <a:rPr lang="en-US" sz="2799">
                <a:solidFill>
                  <a:srgbClr val="FFFFFF">
                    <a:alpha val="80000"/>
                  </a:srgbClr>
                </a:solidFill>
                <a:latin typeface="Helvetica World"/>
                <a:ea typeface="Helvetica World"/>
                <a:cs typeface="Helvetica World"/>
                <a:sym typeface="Helvetica World"/>
              </a:rPr>
              <a:t>Perumusan judul menggambarkan hubungan antara teori dengan obyek penelitian/kajian, baik secara ilmu maupun filsafat</a:t>
            </a:r>
          </a:p>
        </p:txBody>
      </p:sp>
      <p:sp>
        <p:nvSpPr>
          <p:cNvPr name="TextBox 21" id="21"/>
          <p:cNvSpPr txBox="true"/>
          <p:nvPr/>
        </p:nvSpPr>
        <p:spPr>
          <a:xfrm rot="0">
            <a:off x="2840034" y="6832621"/>
            <a:ext cx="5928465" cy="501650"/>
          </a:xfrm>
          <a:prstGeom prst="rect">
            <a:avLst/>
          </a:prstGeom>
        </p:spPr>
        <p:txBody>
          <a:bodyPr anchor="t" rtlCol="false" tIns="0" lIns="0" bIns="0" rIns="0">
            <a:spAutoFit/>
          </a:bodyPr>
          <a:lstStyle/>
          <a:p>
            <a:pPr algn="l">
              <a:lnSpc>
                <a:spcPts val="3600"/>
              </a:lnSpc>
            </a:pPr>
            <a:r>
              <a:rPr lang="en-US" sz="3000" b="true">
                <a:solidFill>
                  <a:srgbClr val="FFFFFF"/>
                </a:solidFill>
                <a:latin typeface="Helvetica World Bold"/>
                <a:ea typeface="Helvetica World Bold"/>
                <a:cs typeface="Helvetica World Bold"/>
                <a:sym typeface="Helvetica World Bold"/>
              </a:rPr>
              <a:t>JUDUL</a:t>
            </a:r>
          </a:p>
        </p:txBody>
      </p:sp>
      <p:sp>
        <p:nvSpPr>
          <p:cNvPr name="Freeform 22" id="22"/>
          <p:cNvSpPr/>
          <p:nvPr/>
        </p:nvSpPr>
        <p:spPr>
          <a:xfrm flipH="false" flipV="false" rot="0">
            <a:off x="1692554" y="4945263"/>
            <a:ext cx="987703" cy="561756"/>
          </a:xfrm>
          <a:custGeom>
            <a:avLst/>
            <a:gdLst/>
            <a:ahLst/>
            <a:cxnLst/>
            <a:rect r="r" b="b" t="t" l="l"/>
            <a:pathLst>
              <a:path h="561756" w="987703">
                <a:moveTo>
                  <a:pt x="0" y="0"/>
                </a:moveTo>
                <a:lnTo>
                  <a:pt x="987702" y="0"/>
                </a:lnTo>
                <a:lnTo>
                  <a:pt x="987702" y="561756"/>
                </a:lnTo>
                <a:lnTo>
                  <a:pt x="0" y="561756"/>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sp>
        <p:nvSpPr>
          <p:cNvPr name="Freeform 23" id="23"/>
          <p:cNvSpPr/>
          <p:nvPr/>
        </p:nvSpPr>
        <p:spPr>
          <a:xfrm flipH="false" flipV="false" rot="0">
            <a:off x="107248" y="55378"/>
            <a:ext cx="1464776" cy="1528571"/>
          </a:xfrm>
          <a:custGeom>
            <a:avLst/>
            <a:gdLst/>
            <a:ahLst/>
            <a:cxnLst/>
            <a:rect r="r" b="b" t="t" l="l"/>
            <a:pathLst>
              <a:path h="1528571" w="1464776">
                <a:moveTo>
                  <a:pt x="0" y="0"/>
                </a:moveTo>
                <a:lnTo>
                  <a:pt x="1464776" y="0"/>
                </a:lnTo>
                <a:lnTo>
                  <a:pt x="1464776" y="1528571"/>
                </a:lnTo>
                <a:lnTo>
                  <a:pt x="0" y="1528571"/>
                </a:lnTo>
                <a:lnTo>
                  <a:pt x="0" y="0"/>
                </a:lnTo>
                <a:close/>
              </a:path>
            </a:pathLst>
          </a:custGeom>
          <a:blipFill>
            <a:blip r:embed="rId14"/>
            <a:stretch>
              <a:fillRect l="0" t="0" r="0" b="0"/>
            </a:stretch>
          </a:blipFill>
        </p:spPr>
      </p:sp>
      <p:sp>
        <p:nvSpPr>
          <p:cNvPr name="TextBox 24" id="24"/>
          <p:cNvSpPr txBox="true"/>
          <p:nvPr/>
        </p:nvSpPr>
        <p:spPr>
          <a:xfrm rot="0">
            <a:off x="1806746" y="441325"/>
            <a:ext cx="14192332" cy="587375"/>
          </a:xfrm>
          <a:prstGeom prst="rect">
            <a:avLst/>
          </a:prstGeom>
        </p:spPr>
        <p:txBody>
          <a:bodyPr anchor="t" rtlCol="false" tIns="0" lIns="0" bIns="0" rIns="0">
            <a:spAutoFit/>
          </a:bodyPr>
          <a:lstStyle/>
          <a:p>
            <a:pPr algn="ctr">
              <a:lnSpc>
                <a:spcPts val="3999"/>
              </a:lnSpc>
            </a:pPr>
            <a:r>
              <a:rPr lang="en-US" b="true" sz="3999">
                <a:solidFill>
                  <a:srgbClr val="000000"/>
                </a:solidFill>
                <a:latin typeface="Helvetica World Bold"/>
                <a:ea typeface="Helvetica World Bold"/>
                <a:cs typeface="Helvetica World Bold"/>
                <a:sym typeface="Helvetica World Bold"/>
              </a:rPr>
              <a:t>TEMA – TOPIK – JUDUL KKA &amp; KKP</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4710009" y="-3119406"/>
            <a:ext cx="7513805" cy="8599490"/>
          </a:xfrm>
          <a:custGeom>
            <a:avLst/>
            <a:gdLst/>
            <a:ahLst/>
            <a:cxnLst/>
            <a:rect r="r" b="b" t="t" l="l"/>
            <a:pathLst>
              <a:path h="8599490" w="7513805">
                <a:moveTo>
                  <a:pt x="0" y="0"/>
                </a:moveTo>
                <a:lnTo>
                  <a:pt x="7513804" y="0"/>
                </a:lnTo>
                <a:lnTo>
                  <a:pt x="7513804" y="8599491"/>
                </a:lnTo>
                <a:lnTo>
                  <a:pt x="0" y="859949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1028922">
            <a:off x="-2893380" y="7482965"/>
            <a:ext cx="4068508" cy="4114800"/>
          </a:xfrm>
          <a:custGeom>
            <a:avLst/>
            <a:gdLst/>
            <a:ahLst/>
            <a:cxnLst/>
            <a:rect r="r" b="b" t="t" l="l"/>
            <a:pathLst>
              <a:path h="4114800" w="4068508">
                <a:moveTo>
                  <a:pt x="0" y="0"/>
                </a:moveTo>
                <a:lnTo>
                  <a:pt x="4068509" y="0"/>
                </a:lnTo>
                <a:lnTo>
                  <a:pt x="4068509"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7281760" y="687058"/>
            <a:ext cx="2059877" cy="1742217"/>
          </a:xfrm>
          <a:custGeom>
            <a:avLst/>
            <a:gdLst/>
            <a:ahLst/>
            <a:cxnLst/>
            <a:rect r="r" b="b" t="t" l="l"/>
            <a:pathLst>
              <a:path h="1742217" w="2059877">
                <a:moveTo>
                  <a:pt x="0" y="0"/>
                </a:moveTo>
                <a:lnTo>
                  <a:pt x="2059877" y="0"/>
                </a:lnTo>
                <a:lnTo>
                  <a:pt x="2059877" y="1742218"/>
                </a:lnTo>
                <a:lnTo>
                  <a:pt x="0" y="174221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859126" y="9540365"/>
            <a:ext cx="3077802" cy="2092906"/>
          </a:xfrm>
          <a:custGeom>
            <a:avLst/>
            <a:gdLst/>
            <a:ahLst/>
            <a:cxnLst/>
            <a:rect r="r" b="b" t="t" l="l"/>
            <a:pathLst>
              <a:path h="2092906" w="3077802">
                <a:moveTo>
                  <a:pt x="0" y="0"/>
                </a:moveTo>
                <a:lnTo>
                  <a:pt x="3077803" y="0"/>
                </a:lnTo>
                <a:lnTo>
                  <a:pt x="3077803" y="2092906"/>
                </a:lnTo>
                <a:lnTo>
                  <a:pt x="0" y="209290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6" id="6"/>
          <p:cNvSpPr/>
          <p:nvPr/>
        </p:nvSpPr>
        <p:spPr>
          <a:xfrm flipH="false" flipV="false" rot="0">
            <a:off x="14423609" y="-698841"/>
            <a:ext cx="1967557" cy="1879180"/>
          </a:xfrm>
          <a:custGeom>
            <a:avLst/>
            <a:gdLst/>
            <a:ahLst/>
            <a:cxnLst/>
            <a:rect r="r" b="b" t="t" l="l"/>
            <a:pathLst>
              <a:path h="1879180" w="1967557">
                <a:moveTo>
                  <a:pt x="0" y="0"/>
                </a:moveTo>
                <a:lnTo>
                  <a:pt x="1967557" y="0"/>
                </a:lnTo>
                <a:lnTo>
                  <a:pt x="1967557" y="1879180"/>
                </a:lnTo>
                <a:lnTo>
                  <a:pt x="0" y="187918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7" id="7"/>
          <p:cNvGrpSpPr/>
          <p:nvPr/>
        </p:nvGrpSpPr>
        <p:grpSpPr>
          <a:xfrm rot="0">
            <a:off x="1922466" y="400262"/>
            <a:ext cx="9088159" cy="1560155"/>
            <a:chOff x="0" y="0"/>
            <a:chExt cx="2393589" cy="410905"/>
          </a:xfrm>
        </p:grpSpPr>
        <p:sp>
          <p:nvSpPr>
            <p:cNvPr name="Freeform 8" id="8"/>
            <p:cNvSpPr/>
            <p:nvPr/>
          </p:nvSpPr>
          <p:spPr>
            <a:xfrm flipH="false" flipV="false" rot="0">
              <a:off x="0" y="0"/>
              <a:ext cx="2393589" cy="410905"/>
            </a:xfrm>
            <a:custGeom>
              <a:avLst/>
              <a:gdLst/>
              <a:ahLst/>
              <a:cxnLst/>
              <a:rect r="r" b="b" t="t" l="l"/>
              <a:pathLst>
                <a:path h="410905" w="2393589">
                  <a:moveTo>
                    <a:pt x="0" y="0"/>
                  </a:moveTo>
                  <a:lnTo>
                    <a:pt x="2393589" y="0"/>
                  </a:lnTo>
                  <a:lnTo>
                    <a:pt x="2393589" y="410905"/>
                  </a:lnTo>
                  <a:lnTo>
                    <a:pt x="0" y="410905"/>
                  </a:lnTo>
                  <a:close/>
                </a:path>
              </a:pathLst>
            </a:custGeom>
            <a:solidFill>
              <a:srgbClr val="908E15"/>
            </a:solidFill>
          </p:spPr>
        </p:sp>
        <p:sp>
          <p:nvSpPr>
            <p:cNvPr name="TextBox 9" id="9"/>
            <p:cNvSpPr txBox="true"/>
            <p:nvPr/>
          </p:nvSpPr>
          <p:spPr>
            <a:xfrm>
              <a:off x="0" y="-57150"/>
              <a:ext cx="2393589" cy="468055"/>
            </a:xfrm>
            <a:prstGeom prst="rect">
              <a:avLst/>
            </a:prstGeom>
          </p:spPr>
          <p:txBody>
            <a:bodyPr anchor="ctr" rtlCol="false" tIns="50800" lIns="50800" bIns="50800" rIns="50800"/>
            <a:lstStyle/>
            <a:p>
              <a:pPr algn="ctr">
                <a:lnSpc>
                  <a:spcPts val="3220"/>
                </a:lnSpc>
              </a:pPr>
            </a:p>
          </p:txBody>
        </p:sp>
      </p:grpSp>
      <p:sp>
        <p:nvSpPr>
          <p:cNvPr name="TextBox 10" id="10"/>
          <p:cNvSpPr txBox="true"/>
          <p:nvPr/>
        </p:nvSpPr>
        <p:spPr>
          <a:xfrm rot="0">
            <a:off x="2096263" y="615432"/>
            <a:ext cx="8295581" cy="1085215"/>
          </a:xfrm>
          <a:prstGeom prst="rect">
            <a:avLst/>
          </a:prstGeom>
        </p:spPr>
        <p:txBody>
          <a:bodyPr anchor="t" rtlCol="false" tIns="0" lIns="0" bIns="0" rIns="0">
            <a:spAutoFit/>
          </a:bodyPr>
          <a:lstStyle/>
          <a:p>
            <a:pPr algn="ctr">
              <a:lnSpc>
                <a:spcPts val="3679"/>
              </a:lnSpc>
            </a:pPr>
            <a:r>
              <a:rPr lang="en-US" b="true" sz="3999" spc="491">
                <a:solidFill>
                  <a:srgbClr val="000000"/>
                </a:solidFill>
                <a:latin typeface="Helvetica World Bold"/>
                <a:ea typeface="Helvetica World Bold"/>
                <a:cs typeface="Helvetica World Bold"/>
                <a:sym typeface="Helvetica World Bold"/>
              </a:rPr>
              <a:t>KERANGKA / SISTEMATIKA </a:t>
            </a:r>
          </a:p>
          <a:p>
            <a:pPr algn="ctr">
              <a:lnSpc>
                <a:spcPts val="3679"/>
              </a:lnSpc>
            </a:pPr>
            <a:r>
              <a:rPr lang="en-US" b="true" sz="3999" spc="491">
                <a:solidFill>
                  <a:srgbClr val="000000"/>
                </a:solidFill>
                <a:latin typeface="Helvetica World Bold"/>
                <a:ea typeface="Helvetica World Bold"/>
                <a:cs typeface="Helvetica World Bold"/>
                <a:sym typeface="Helvetica World Bold"/>
              </a:rPr>
              <a:t>PENULISAN KKA &amp; KKP </a:t>
            </a:r>
          </a:p>
        </p:txBody>
      </p:sp>
      <p:sp>
        <p:nvSpPr>
          <p:cNvPr name="Freeform 11" id="11"/>
          <p:cNvSpPr/>
          <p:nvPr/>
        </p:nvSpPr>
        <p:spPr>
          <a:xfrm flipH="false" flipV="false" rot="0">
            <a:off x="107248" y="55378"/>
            <a:ext cx="1464776" cy="1528571"/>
          </a:xfrm>
          <a:custGeom>
            <a:avLst/>
            <a:gdLst/>
            <a:ahLst/>
            <a:cxnLst/>
            <a:rect r="r" b="b" t="t" l="l"/>
            <a:pathLst>
              <a:path h="1528571" w="1464776">
                <a:moveTo>
                  <a:pt x="0" y="0"/>
                </a:moveTo>
                <a:lnTo>
                  <a:pt x="1464776" y="0"/>
                </a:lnTo>
                <a:lnTo>
                  <a:pt x="1464776" y="1528571"/>
                </a:lnTo>
                <a:lnTo>
                  <a:pt x="0" y="1528571"/>
                </a:lnTo>
                <a:lnTo>
                  <a:pt x="0" y="0"/>
                </a:lnTo>
                <a:close/>
              </a:path>
            </a:pathLst>
          </a:custGeom>
          <a:blipFill>
            <a:blip r:embed="rId12"/>
            <a:stretch>
              <a:fillRect l="0" t="0" r="0" b="0"/>
            </a:stretch>
          </a:blipFill>
        </p:spPr>
      </p:sp>
      <p:grpSp>
        <p:nvGrpSpPr>
          <p:cNvPr name="Group 12" id="12"/>
          <p:cNvGrpSpPr/>
          <p:nvPr/>
        </p:nvGrpSpPr>
        <p:grpSpPr>
          <a:xfrm rot="0">
            <a:off x="107248" y="3021480"/>
            <a:ext cx="4688045" cy="5450925"/>
            <a:chOff x="0" y="0"/>
            <a:chExt cx="1234711" cy="1435635"/>
          </a:xfrm>
        </p:grpSpPr>
        <p:sp>
          <p:nvSpPr>
            <p:cNvPr name="Freeform 13" id="13"/>
            <p:cNvSpPr/>
            <p:nvPr/>
          </p:nvSpPr>
          <p:spPr>
            <a:xfrm flipH="false" flipV="false" rot="0">
              <a:off x="0" y="0"/>
              <a:ext cx="1234711" cy="1435635"/>
            </a:xfrm>
            <a:custGeom>
              <a:avLst/>
              <a:gdLst/>
              <a:ahLst/>
              <a:cxnLst/>
              <a:rect r="r" b="b" t="t" l="l"/>
              <a:pathLst>
                <a:path h="1435635" w="1234711">
                  <a:moveTo>
                    <a:pt x="0" y="0"/>
                  </a:moveTo>
                  <a:lnTo>
                    <a:pt x="1234711" y="0"/>
                  </a:lnTo>
                  <a:lnTo>
                    <a:pt x="1234711" y="1435635"/>
                  </a:lnTo>
                  <a:lnTo>
                    <a:pt x="0" y="1435635"/>
                  </a:lnTo>
                  <a:close/>
                </a:path>
              </a:pathLst>
            </a:custGeom>
            <a:ln w="38100" cap="sq">
              <a:solidFill>
                <a:srgbClr val="908E15"/>
              </a:solidFill>
              <a:prstDash val="solid"/>
              <a:miter/>
            </a:ln>
          </p:spPr>
        </p:sp>
        <p:sp>
          <p:nvSpPr>
            <p:cNvPr name="TextBox 14" id="14"/>
            <p:cNvSpPr txBox="true"/>
            <p:nvPr/>
          </p:nvSpPr>
          <p:spPr>
            <a:xfrm>
              <a:off x="0" y="-57150"/>
              <a:ext cx="1234711" cy="1492785"/>
            </a:xfrm>
            <a:prstGeom prst="rect">
              <a:avLst/>
            </a:prstGeom>
          </p:spPr>
          <p:txBody>
            <a:bodyPr anchor="ctr" rtlCol="false" tIns="50800" lIns="50800" bIns="50800" rIns="50800"/>
            <a:lstStyle/>
            <a:p>
              <a:pPr algn="ctr">
                <a:lnSpc>
                  <a:spcPts val="3220"/>
                </a:lnSpc>
              </a:pPr>
            </a:p>
            <a:p>
              <a:pPr algn="ctr">
                <a:lnSpc>
                  <a:spcPts val="3220"/>
                </a:lnSpc>
              </a:pPr>
            </a:p>
          </p:txBody>
        </p:sp>
      </p:grpSp>
      <p:sp>
        <p:nvSpPr>
          <p:cNvPr name="TextBox 15" id="15"/>
          <p:cNvSpPr txBox="true"/>
          <p:nvPr/>
        </p:nvSpPr>
        <p:spPr>
          <a:xfrm rot="0">
            <a:off x="539159" y="3285168"/>
            <a:ext cx="4256134" cy="6159500"/>
          </a:xfrm>
          <a:prstGeom prst="rect">
            <a:avLst/>
          </a:prstGeom>
        </p:spPr>
        <p:txBody>
          <a:bodyPr anchor="t" rtlCol="false" tIns="0" lIns="0" bIns="0" rIns="0">
            <a:spAutoFit/>
          </a:bodyPr>
          <a:lstStyle/>
          <a:p>
            <a:pPr algn="l">
              <a:lnSpc>
                <a:spcPts val="3000"/>
              </a:lnSpc>
            </a:pPr>
            <a:r>
              <a:rPr lang="en-US" sz="3000">
                <a:solidFill>
                  <a:srgbClr val="105C35"/>
                </a:solidFill>
                <a:latin typeface="Helvetica World"/>
                <a:ea typeface="Helvetica World"/>
                <a:cs typeface="Helvetica World"/>
                <a:sym typeface="Helvetica World"/>
              </a:rPr>
              <a:t>COVER </a:t>
            </a:r>
          </a:p>
          <a:p>
            <a:pPr algn="l">
              <a:lnSpc>
                <a:spcPts val="3000"/>
              </a:lnSpc>
            </a:pPr>
          </a:p>
          <a:p>
            <a:pPr algn="l">
              <a:lnSpc>
                <a:spcPts val="3000"/>
              </a:lnSpc>
            </a:pPr>
            <a:r>
              <a:rPr lang="en-US" sz="3000">
                <a:solidFill>
                  <a:srgbClr val="105C35"/>
                </a:solidFill>
                <a:latin typeface="Helvetica World"/>
                <a:ea typeface="Helvetica World"/>
                <a:cs typeface="Helvetica World"/>
                <a:sym typeface="Helvetica World"/>
              </a:rPr>
              <a:t>LEMBAR PENGESAHAN KKA/KKP</a:t>
            </a:r>
          </a:p>
          <a:p>
            <a:pPr algn="l">
              <a:lnSpc>
                <a:spcPts val="3000"/>
              </a:lnSpc>
            </a:pPr>
          </a:p>
          <a:p>
            <a:pPr algn="l">
              <a:lnSpc>
                <a:spcPts val="3000"/>
              </a:lnSpc>
            </a:pPr>
            <a:r>
              <a:rPr lang="en-US" sz="3000">
                <a:solidFill>
                  <a:srgbClr val="105C35"/>
                </a:solidFill>
                <a:latin typeface="Helvetica World"/>
                <a:ea typeface="Helvetica World"/>
                <a:cs typeface="Helvetica World"/>
                <a:sym typeface="Helvetica World"/>
              </a:rPr>
              <a:t>KATA PENGANTAR</a:t>
            </a:r>
          </a:p>
          <a:p>
            <a:pPr algn="l">
              <a:lnSpc>
                <a:spcPts val="3000"/>
              </a:lnSpc>
            </a:pPr>
          </a:p>
          <a:p>
            <a:pPr algn="l">
              <a:lnSpc>
                <a:spcPts val="3000"/>
              </a:lnSpc>
            </a:pPr>
            <a:r>
              <a:rPr lang="en-US" sz="3000">
                <a:solidFill>
                  <a:srgbClr val="105C35"/>
                </a:solidFill>
                <a:latin typeface="Helvetica World"/>
                <a:ea typeface="Helvetica World"/>
                <a:cs typeface="Helvetica World"/>
                <a:sym typeface="Helvetica World"/>
              </a:rPr>
              <a:t>DAFTAR ISI</a:t>
            </a:r>
          </a:p>
          <a:p>
            <a:pPr algn="l">
              <a:lnSpc>
                <a:spcPts val="3000"/>
              </a:lnSpc>
            </a:pPr>
          </a:p>
          <a:p>
            <a:pPr algn="l">
              <a:lnSpc>
                <a:spcPts val="3000"/>
              </a:lnSpc>
            </a:pPr>
            <a:r>
              <a:rPr lang="en-US" sz="3000">
                <a:solidFill>
                  <a:srgbClr val="105C35"/>
                </a:solidFill>
                <a:latin typeface="Helvetica World"/>
                <a:ea typeface="Helvetica World"/>
                <a:cs typeface="Helvetica World"/>
                <a:sym typeface="Helvetica World"/>
              </a:rPr>
              <a:t>ABSTRAK </a:t>
            </a:r>
          </a:p>
          <a:p>
            <a:pPr algn="l">
              <a:lnSpc>
                <a:spcPts val="3000"/>
              </a:lnSpc>
            </a:pPr>
          </a:p>
          <a:p>
            <a:pPr algn="l">
              <a:lnSpc>
                <a:spcPts val="3000"/>
              </a:lnSpc>
            </a:pPr>
            <a:r>
              <a:rPr lang="en-US" sz="3000" i="true">
                <a:solidFill>
                  <a:srgbClr val="105C35"/>
                </a:solidFill>
                <a:latin typeface="Helvetica World Italics"/>
                <a:ea typeface="Helvetica World Italics"/>
                <a:cs typeface="Helvetica World Italics"/>
                <a:sym typeface="Helvetica World Italics"/>
              </a:rPr>
              <a:t>ABSTRACT</a:t>
            </a:r>
          </a:p>
          <a:p>
            <a:pPr algn="l">
              <a:lnSpc>
                <a:spcPts val="3000"/>
              </a:lnSpc>
            </a:pPr>
          </a:p>
          <a:p>
            <a:pPr algn="l">
              <a:lnSpc>
                <a:spcPts val="3000"/>
              </a:lnSpc>
            </a:pPr>
          </a:p>
          <a:p>
            <a:pPr algn="l">
              <a:lnSpc>
                <a:spcPts val="3000"/>
              </a:lnSpc>
            </a:pPr>
          </a:p>
        </p:txBody>
      </p:sp>
      <p:grpSp>
        <p:nvGrpSpPr>
          <p:cNvPr name="Group 16" id="16"/>
          <p:cNvGrpSpPr/>
          <p:nvPr/>
        </p:nvGrpSpPr>
        <p:grpSpPr>
          <a:xfrm rot="0">
            <a:off x="4972033" y="2245673"/>
            <a:ext cx="12990292" cy="7806074"/>
            <a:chOff x="0" y="0"/>
            <a:chExt cx="3421311" cy="2055921"/>
          </a:xfrm>
        </p:grpSpPr>
        <p:sp>
          <p:nvSpPr>
            <p:cNvPr name="Freeform 17" id="17"/>
            <p:cNvSpPr/>
            <p:nvPr/>
          </p:nvSpPr>
          <p:spPr>
            <a:xfrm flipH="false" flipV="false" rot="0">
              <a:off x="0" y="0"/>
              <a:ext cx="3421311" cy="2055921"/>
            </a:xfrm>
            <a:custGeom>
              <a:avLst/>
              <a:gdLst/>
              <a:ahLst/>
              <a:cxnLst/>
              <a:rect r="r" b="b" t="t" l="l"/>
              <a:pathLst>
                <a:path h="2055921" w="3421311">
                  <a:moveTo>
                    <a:pt x="0" y="0"/>
                  </a:moveTo>
                  <a:lnTo>
                    <a:pt x="3421311" y="0"/>
                  </a:lnTo>
                  <a:lnTo>
                    <a:pt x="3421311" y="2055921"/>
                  </a:lnTo>
                  <a:lnTo>
                    <a:pt x="0" y="2055921"/>
                  </a:lnTo>
                  <a:close/>
                </a:path>
              </a:pathLst>
            </a:custGeom>
            <a:solidFill>
              <a:srgbClr val="C0AA86"/>
            </a:solidFill>
            <a:ln w="38100" cap="sq">
              <a:solidFill>
                <a:srgbClr val="105C35"/>
              </a:solidFill>
              <a:prstDash val="solid"/>
              <a:miter/>
            </a:ln>
          </p:spPr>
        </p:sp>
        <p:sp>
          <p:nvSpPr>
            <p:cNvPr name="TextBox 18" id="18"/>
            <p:cNvSpPr txBox="true"/>
            <p:nvPr/>
          </p:nvSpPr>
          <p:spPr>
            <a:xfrm>
              <a:off x="0" y="-57150"/>
              <a:ext cx="3421311" cy="2113071"/>
            </a:xfrm>
            <a:prstGeom prst="rect">
              <a:avLst/>
            </a:prstGeom>
          </p:spPr>
          <p:txBody>
            <a:bodyPr anchor="ctr" rtlCol="false" tIns="50800" lIns="50800" bIns="50800" rIns="50800"/>
            <a:lstStyle/>
            <a:p>
              <a:pPr algn="ctr">
                <a:lnSpc>
                  <a:spcPts val="3220"/>
                </a:lnSpc>
              </a:pPr>
            </a:p>
            <a:p>
              <a:pPr algn="ctr">
                <a:lnSpc>
                  <a:spcPts val="3220"/>
                </a:lnSpc>
              </a:pPr>
            </a:p>
          </p:txBody>
        </p:sp>
      </p:grpSp>
      <p:sp>
        <p:nvSpPr>
          <p:cNvPr name="TextBox 19" id="19"/>
          <p:cNvSpPr txBox="true"/>
          <p:nvPr/>
        </p:nvSpPr>
        <p:spPr>
          <a:xfrm rot="0">
            <a:off x="5131895" y="2442836"/>
            <a:ext cx="12568674" cy="7844164"/>
          </a:xfrm>
          <a:prstGeom prst="rect">
            <a:avLst/>
          </a:prstGeom>
        </p:spPr>
        <p:txBody>
          <a:bodyPr anchor="t" rtlCol="false" tIns="0" lIns="0" bIns="0" rIns="0">
            <a:spAutoFit/>
          </a:bodyPr>
          <a:lstStyle/>
          <a:p>
            <a:pPr algn="just">
              <a:lnSpc>
                <a:spcPts val="2840"/>
              </a:lnSpc>
            </a:pPr>
            <a:r>
              <a:rPr lang="en-US" sz="2840" b="true">
                <a:solidFill>
                  <a:srgbClr val="000000"/>
                </a:solidFill>
                <a:latin typeface="Helvetica World Bold"/>
                <a:ea typeface="Helvetica World Bold"/>
                <a:cs typeface="Helvetica World Bold"/>
                <a:sym typeface="Helvetica World Bold"/>
              </a:rPr>
              <a:t>BAB I PENDAHULUAN</a:t>
            </a:r>
          </a:p>
          <a:p>
            <a:pPr algn="just">
              <a:lnSpc>
                <a:spcPts val="2840"/>
              </a:lnSpc>
            </a:pPr>
            <a:r>
              <a:rPr lang="en-US" sz="2840">
                <a:solidFill>
                  <a:srgbClr val="000000"/>
                </a:solidFill>
                <a:latin typeface="Helvetica World"/>
                <a:ea typeface="Helvetica World"/>
                <a:cs typeface="Helvetica World"/>
                <a:sym typeface="Helvetica World"/>
              </a:rPr>
              <a:t>Latar belakang, permasalahan, tujuan dan manfaat penulisan, metode penelitian, dan tata urut penulisan.</a:t>
            </a:r>
          </a:p>
          <a:p>
            <a:pPr algn="just">
              <a:lnSpc>
                <a:spcPts val="2840"/>
              </a:lnSpc>
            </a:pPr>
          </a:p>
          <a:p>
            <a:pPr algn="just">
              <a:lnSpc>
                <a:spcPts val="2840"/>
              </a:lnSpc>
            </a:pPr>
            <a:r>
              <a:rPr lang="en-US" sz="2840" b="true">
                <a:solidFill>
                  <a:srgbClr val="000000"/>
                </a:solidFill>
                <a:latin typeface="Helvetica World Bold"/>
                <a:ea typeface="Helvetica World Bold"/>
                <a:cs typeface="Helvetica World Bold"/>
                <a:sym typeface="Helvetica World Bold"/>
              </a:rPr>
              <a:t>BAB II LANDASAN TEORI</a:t>
            </a:r>
          </a:p>
          <a:p>
            <a:pPr algn="just">
              <a:lnSpc>
                <a:spcPts val="2840"/>
              </a:lnSpc>
            </a:pPr>
            <a:r>
              <a:rPr lang="en-US" sz="2840">
                <a:solidFill>
                  <a:srgbClr val="000000"/>
                </a:solidFill>
                <a:latin typeface="Helvetica World"/>
                <a:ea typeface="Helvetica World"/>
                <a:cs typeface="Helvetica World"/>
                <a:sym typeface="Helvetica World"/>
              </a:rPr>
              <a:t>Teori-teori maupun peraturan perundangan yang berkaitan dengan Penulisan KKA &amp; KKP.</a:t>
            </a:r>
          </a:p>
          <a:p>
            <a:pPr algn="just">
              <a:lnSpc>
                <a:spcPts val="2840"/>
              </a:lnSpc>
            </a:pPr>
          </a:p>
          <a:p>
            <a:pPr algn="just">
              <a:lnSpc>
                <a:spcPts val="2840"/>
              </a:lnSpc>
            </a:pPr>
            <a:r>
              <a:rPr lang="en-US" sz="2840" b="true">
                <a:solidFill>
                  <a:srgbClr val="000000"/>
                </a:solidFill>
                <a:latin typeface="Helvetica World Bold"/>
                <a:ea typeface="Helvetica World Bold"/>
                <a:cs typeface="Helvetica World Bold"/>
                <a:sym typeface="Helvetica World Bold"/>
              </a:rPr>
              <a:t>BAB III GAMBARAN KEADAAN</a:t>
            </a:r>
          </a:p>
          <a:p>
            <a:pPr algn="just">
              <a:lnSpc>
                <a:spcPts val="2840"/>
              </a:lnSpc>
            </a:pPr>
            <a:r>
              <a:rPr lang="en-US" sz="2840">
                <a:solidFill>
                  <a:srgbClr val="000000"/>
                </a:solidFill>
                <a:latin typeface="Helvetica World"/>
                <a:ea typeface="Helvetica World"/>
                <a:cs typeface="Helvetica World"/>
                <a:sym typeface="Helvetica World"/>
              </a:rPr>
              <a:t>Fakta/data eksisting yang berkaitan dengan penyimpangan atau hambatan, dasar pemikiran sebagai acuan dan identifikasi masalah serta gambaran keadaan yang diharapkan.</a:t>
            </a:r>
          </a:p>
          <a:p>
            <a:pPr algn="just">
              <a:lnSpc>
                <a:spcPts val="2840"/>
              </a:lnSpc>
            </a:pPr>
          </a:p>
          <a:p>
            <a:pPr algn="just">
              <a:lnSpc>
                <a:spcPts val="2840"/>
              </a:lnSpc>
            </a:pPr>
            <a:r>
              <a:rPr lang="en-US" sz="2840" b="true">
                <a:solidFill>
                  <a:srgbClr val="000000"/>
                </a:solidFill>
                <a:latin typeface="Helvetica World Bold"/>
                <a:ea typeface="Helvetica World Bold"/>
                <a:cs typeface="Helvetica World Bold"/>
                <a:sym typeface="Helvetica World Bold"/>
              </a:rPr>
              <a:t>BAB IV PEMBAHASAN</a:t>
            </a:r>
          </a:p>
          <a:p>
            <a:pPr algn="just">
              <a:lnSpc>
                <a:spcPts val="2840"/>
              </a:lnSpc>
            </a:pPr>
            <a:r>
              <a:rPr lang="en-US" sz="2840" b="true">
                <a:solidFill>
                  <a:srgbClr val="000000"/>
                </a:solidFill>
                <a:latin typeface="Helvetica World Bold"/>
                <a:ea typeface="Helvetica World Bold"/>
                <a:cs typeface="Helvetica World Bold"/>
                <a:sym typeface="Helvetica World Bold"/>
              </a:rPr>
              <a:t>A</a:t>
            </a:r>
            <a:r>
              <a:rPr lang="en-US" sz="2840">
                <a:solidFill>
                  <a:srgbClr val="000000"/>
                </a:solidFill>
                <a:latin typeface="Helvetica World"/>
                <a:ea typeface="Helvetica World"/>
                <a:cs typeface="Helvetica World"/>
                <a:sym typeface="Helvetica World"/>
              </a:rPr>
              <a:t>nalisa dan pemecahan masalah dengan menggunakan metode analisis yang telah diberikan. Dari pembahasan ini akan menghasilkan STRATEGI dan REKOMENDASI yang menjadi solusi pemecahan masalah.</a:t>
            </a:r>
          </a:p>
          <a:p>
            <a:pPr algn="just">
              <a:lnSpc>
                <a:spcPts val="2840"/>
              </a:lnSpc>
            </a:pPr>
          </a:p>
          <a:p>
            <a:pPr algn="just">
              <a:lnSpc>
                <a:spcPts val="2840"/>
              </a:lnSpc>
            </a:pPr>
            <a:r>
              <a:rPr lang="en-US" sz="2840" b="true">
                <a:solidFill>
                  <a:srgbClr val="000000"/>
                </a:solidFill>
                <a:latin typeface="Helvetica World Bold"/>
                <a:ea typeface="Helvetica World Bold"/>
                <a:cs typeface="Helvetica World Bold"/>
                <a:sym typeface="Helvetica World Bold"/>
              </a:rPr>
              <a:t>BAB V PENUTUP</a:t>
            </a:r>
          </a:p>
          <a:p>
            <a:pPr algn="just">
              <a:lnSpc>
                <a:spcPts val="2840"/>
              </a:lnSpc>
            </a:pPr>
            <a:r>
              <a:rPr lang="en-US" sz="2840">
                <a:solidFill>
                  <a:srgbClr val="000000"/>
                </a:solidFill>
                <a:latin typeface="Helvetica World"/>
                <a:ea typeface="Helvetica World"/>
                <a:cs typeface="Helvetica World"/>
                <a:sym typeface="Helvetica World"/>
              </a:rPr>
              <a:t>Kesimpulan dan saran.</a:t>
            </a:r>
          </a:p>
          <a:p>
            <a:pPr algn="l">
              <a:lnSpc>
                <a:spcPts val="2840"/>
              </a:lnSpc>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20694" y="7330266"/>
            <a:ext cx="3357497" cy="3139260"/>
          </a:xfrm>
          <a:custGeom>
            <a:avLst/>
            <a:gdLst/>
            <a:ahLst/>
            <a:cxnLst/>
            <a:rect r="r" b="b" t="t" l="l"/>
            <a:pathLst>
              <a:path h="3139260" w="3357497">
                <a:moveTo>
                  <a:pt x="0" y="0"/>
                </a:moveTo>
                <a:lnTo>
                  <a:pt x="3357497" y="0"/>
                </a:lnTo>
                <a:lnTo>
                  <a:pt x="3357497" y="3139260"/>
                </a:lnTo>
                <a:lnTo>
                  <a:pt x="0" y="3139260"/>
                </a:lnTo>
                <a:lnTo>
                  <a:pt x="0" y="0"/>
                </a:lnTo>
                <a:close/>
              </a:path>
            </a:pathLst>
          </a:custGeom>
          <a:blipFill>
            <a:blip r:embed="rId2">
              <a:alphaModFix amt="16000"/>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true" rot="0">
            <a:off x="14765692" y="0"/>
            <a:ext cx="3522308" cy="2971948"/>
          </a:xfrm>
          <a:custGeom>
            <a:avLst/>
            <a:gdLst/>
            <a:ahLst/>
            <a:cxnLst/>
            <a:rect r="r" b="b" t="t" l="l"/>
            <a:pathLst>
              <a:path h="2971948" w="3522308">
                <a:moveTo>
                  <a:pt x="3522308" y="2971948"/>
                </a:moveTo>
                <a:lnTo>
                  <a:pt x="0" y="2971948"/>
                </a:lnTo>
                <a:lnTo>
                  <a:pt x="0" y="0"/>
                </a:lnTo>
                <a:lnTo>
                  <a:pt x="3522308" y="0"/>
                </a:lnTo>
                <a:lnTo>
                  <a:pt x="3522308" y="2971948"/>
                </a:lnTo>
                <a:close/>
              </a:path>
            </a:pathLst>
          </a:custGeom>
          <a:blipFill>
            <a:blip r:embed="rId4">
              <a:alphaModFix amt="16000"/>
              <a:extLst>
                <a:ext uri="{96DAC541-7B7A-43D3-8B79-37D633B846F1}">
                  <asvg:svgBlip xmlns:asvg="http://schemas.microsoft.com/office/drawing/2016/SVG/main" r:embed="rId5"/>
                </a:ext>
              </a:extLst>
            </a:blip>
            <a:stretch>
              <a:fillRect l="0" t="0" r="0" b="0"/>
            </a:stretch>
          </a:blipFill>
          <a:ln cap="sq">
            <a:noFill/>
            <a:prstDash val="solid"/>
            <a:miter/>
          </a:ln>
        </p:spPr>
      </p:sp>
      <p:sp>
        <p:nvSpPr>
          <p:cNvPr name="Freeform 4" id="4"/>
          <p:cNvSpPr/>
          <p:nvPr/>
        </p:nvSpPr>
        <p:spPr>
          <a:xfrm flipH="false" flipV="false" rot="0">
            <a:off x="17960862" y="2377152"/>
            <a:ext cx="654275" cy="1189592"/>
          </a:xfrm>
          <a:custGeom>
            <a:avLst/>
            <a:gdLst/>
            <a:ahLst/>
            <a:cxnLst/>
            <a:rect r="r" b="b" t="t" l="l"/>
            <a:pathLst>
              <a:path h="1189592" w="654275">
                <a:moveTo>
                  <a:pt x="0" y="0"/>
                </a:moveTo>
                <a:lnTo>
                  <a:pt x="654276" y="0"/>
                </a:lnTo>
                <a:lnTo>
                  <a:pt x="654276" y="1189591"/>
                </a:lnTo>
                <a:lnTo>
                  <a:pt x="0" y="1189591"/>
                </a:lnTo>
                <a:lnTo>
                  <a:pt x="0" y="0"/>
                </a:lnTo>
                <a:close/>
              </a:path>
            </a:pathLst>
          </a:custGeom>
          <a:blipFill>
            <a:blip r:embed="rId6">
              <a:alphaModFix amt="18000"/>
              <a:extLst>
                <a:ext uri="{96DAC541-7B7A-43D3-8B79-37D633B846F1}">
                  <asvg:svgBlip xmlns:asvg="http://schemas.microsoft.com/office/drawing/2016/SVG/main" r:embed="rId7"/>
                </a:ext>
              </a:extLst>
            </a:blip>
            <a:stretch>
              <a:fillRect l="0" t="0" r="0" b="0"/>
            </a:stretch>
          </a:blipFill>
        </p:spPr>
      </p:sp>
      <p:grpSp>
        <p:nvGrpSpPr>
          <p:cNvPr name="Group 5" id="5"/>
          <p:cNvGrpSpPr/>
          <p:nvPr/>
        </p:nvGrpSpPr>
        <p:grpSpPr>
          <a:xfrm rot="0">
            <a:off x="1389185" y="2075097"/>
            <a:ext cx="15509629" cy="6692056"/>
            <a:chOff x="0" y="0"/>
            <a:chExt cx="4084841" cy="1762517"/>
          </a:xfrm>
        </p:grpSpPr>
        <p:sp>
          <p:nvSpPr>
            <p:cNvPr name="Freeform 6" id="6"/>
            <p:cNvSpPr/>
            <p:nvPr/>
          </p:nvSpPr>
          <p:spPr>
            <a:xfrm flipH="false" flipV="false" rot="0">
              <a:off x="0" y="0"/>
              <a:ext cx="4084841" cy="1762517"/>
            </a:xfrm>
            <a:custGeom>
              <a:avLst/>
              <a:gdLst/>
              <a:ahLst/>
              <a:cxnLst/>
              <a:rect r="r" b="b" t="t" l="l"/>
              <a:pathLst>
                <a:path h="1762517" w="4084841">
                  <a:moveTo>
                    <a:pt x="25458" y="0"/>
                  </a:moveTo>
                  <a:lnTo>
                    <a:pt x="4059383" y="0"/>
                  </a:lnTo>
                  <a:cubicBezTo>
                    <a:pt x="4066135" y="0"/>
                    <a:pt x="4072610" y="2682"/>
                    <a:pt x="4077384" y="7456"/>
                  </a:cubicBezTo>
                  <a:cubicBezTo>
                    <a:pt x="4082159" y="12231"/>
                    <a:pt x="4084841" y="18706"/>
                    <a:pt x="4084841" y="25458"/>
                  </a:cubicBezTo>
                  <a:lnTo>
                    <a:pt x="4084841" y="1737059"/>
                  </a:lnTo>
                  <a:cubicBezTo>
                    <a:pt x="4084841" y="1743811"/>
                    <a:pt x="4082159" y="1750286"/>
                    <a:pt x="4077384" y="1755060"/>
                  </a:cubicBezTo>
                  <a:cubicBezTo>
                    <a:pt x="4072610" y="1759834"/>
                    <a:pt x="4066135" y="1762517"/>
                    <a:pt x="4059383" y="1762517"/>
                  </a:cubicBezTo>
                  <a:lnTo>
                    <a:pt x="25458" y="1762517"/>
                  </a:lnTo>
                  <a:cubicBezTo>
                    <a:pt x="18706" y="1762517"/>
                    <a:pt x="12231" y="1759834"/>
                    <a:pt x="7456" y="1755060"/>
                  </a:cubicBezTo>
                  <a:cubicBezTo>
                    <a:pt x="2682" y="1750286"/>
                    <a:pt x="0" y="1743811"/>
                    <a:pt x="0" y="1737059"/>
                  </a:cubicBezTo>
                  <a:lnTo>
                    <a:pt x="0" y="25458"/>
                  </a:lnTo>
                  <a:cubicBezTo>
                    <a:pt x="0" y="18706"/>
                    <a:pt x="2682" y="12231"/>
                    <a:pt x="7456" y="7456"/>
                  </a:cubicBezTo>
                  <a:cubicBezTo>
                    <a:pt x="12231" y="2682"/>
                    <a:pt x="18706" y="0"/>
                    <a:pt x="25458" y="0"/>
                  </a:cubicBezTo>
                  <a:close/>
                </a:path>
              </a:pathLst>
            </a:custGeom>
            <a:solidFill>
              <a:srgbClr val="B5BE46"/>
            </a:solidFill>
          </p:spPr>
        </p:sp>
        <p:sp>
          <p:nvSpPr>
            <p:cNvPr name="TextBox 7" id="7"/>
            <p:cNvSpPr txBox="true"/>
            <p:nvPr/>
          </p:nvSpPr>
          <p:spPr>
            <a:xfrm>
              <a:off x="0" y="-57150"/>
              <a:ext cx="4084841" cy="1819667"/>
            </a:xfrm>
            <a:prstGeom prst="rect">
              <a:avLst/>
            </a:prstGeom>
          </p:spPr>
          <p:txBody>
            <a:bodyPr anchor="ctr" rtlCol="false" tIns="50800" lIns="50800" bIns="50800" rIns="50800"/>
            <a:lstStyle/>
            <a:p>
              <a:pPr algn="ctr">
                <a:lnSpc>
                  <a:spcPts val="3220"/>
                </a:lnSpc>
              </a:pPr>
            </a:p>
          </p:txBody>
        </p:sp>
      </p:grpSp>
      <p:sp>
        <p:nvSpPr>
          <p:cNvPr name="TextBox 8" id="8"/>
          <p:cNvSpPr txBox="true"/>
          <p:nvPr/>
        </p:nvSpPr>
        <p:spPr>
          <a:xfrm rot="0">
            <a:off x="1801197" y="2102218"/>
            <a:ext cx="15097617" cy="6332220"/>
          </a:xfrm>
          <a:prstGeom prst="rect">
            <a:avLst/>
          </a:prstGeom>
        </p:spPr>
        <p:txBody>
          <a:bodyPr anchor="t" rtlCol="false" tIns="0" lIns="0" bIns="0" rIns="0">
            <a:spAutoFit/>
          </a:bodyPr>
          <a:lstStyle/>
          <a:p>
            <a:pPr algn="l" marL="647700" indent="-323850" lvl="1">
              <a:lnSpc>
                <a:spcPts val="5040"/>
              </a:lnSpc>
              <a:buAutoNum type="arabicPeriod" startAt="1"/>
            </a:pPr>
            <a:r>
              <a:rPr lang="en-US" sz="3000">
                <a:solidFill>
                  <a:srgbClr val="000000">
                    <a:alpha val="80000"/>
                  </a:srgbClr>
                </a:solidFill>
                <a:latin typeface="Helvetica World"/>
                <a:ea typeface="Helvetica World"/>
                <a:cs typeface="Helvetica World"/>
                <a:sym typeface="Helvetica World"/>
              </a:rPr>
              <a:t> Cover Kertas Kuning Warna Badiklat Ukuran A4. </a:t>
            </a:r>
          </a:p>
          <a:p>
            <a:pPr algn="l" marL="647700" indent="-323850" lvl="1">
              <a:lnSpc>
                <a:spcPts val="5040"/>
              </a:lnSpc>
              <a:buAutoNum type="arabicPeriod" startAt="1"/>
            </a:pPr>
            <a:r>
              <a:rPr lang="en-US" sz="3000">
                <a:solidFill>
                  <a:srgbClr val="000000">
                    <a:alpha val="80000"/>
                  </a:srgbClr>
                </a:solidFill>
                <a:latin typeface="Helvetica World"/>
                <a:ea typeface="Helvetica World"/>
                <a:cs typeface="Helvetica World"/>
                <a:sym typeface="Helvetica World"/>
              </a:rPr>
              <a:t> Logo Kejaksaan RI. </a:t>
            </a:r>
          </a:p>
          <a:p>
            <a:pPr algn="l" marL="647700" indent="-323850" lvl="1">
              <a:lnSpc>
                <a:spcPts val="5040"/>
              </a:lnSpc>
              <a:buAutoNum type="arabicPeriod" startAt="1"/>
            </a:pPr>
            <a:r>
              <a:rPr lang="en-US" sz="3000">
                <a:solidFill>
                  <a:srgbClr val="000000">
                    <a:alpha val="80000"/>
                  </a:srgbClr>
                </a:solidFill>
                <a:latin typeface="Helvetica World"/>
                <a:ea typeface="Helvetica World"/>
                <a:cs typeface="Helvetica World"/>
                <a:sym typeface="Helvetica World"/>
              </a:rPr>
              <a:t>Tulisan: Kertas Kerja Angkatan / Kertas Kerja Perorangan. </a:t>
            </a:r>
          </a:p>
          <a:p>
            <a:pPr algn="l" marL="647700" indent="-323850" lvl="1">
              <a:lnSpc>
                <a:spcPts val="5040"/>
              </a:lnSpc>
              <a:buAutoNum type="arabicPeriod" startAt="1"/>
            </a:pPr>
            <a:r>
              <a:rPr lang="en-US" sz="3000">
                <a:solidFill>
                  <a:srgbClr val="000000">
                    <a:alpha val="80000"/>
                  </a:srgbClr>
                </a:solidFill>
                <a:latin typeface="Helvetica World"/>
                <a:ea typeface="Helvetica World"/>
                <a:cs typeface="Helvetica World"/>
                <a:sym typeface="Helvetica World"/>
              </a:rPr>
              <a:t>Judul Kertas Kerja Angkatan / Kertas Kerja Perorangan.</a:t>
            </a:r>
          </a:p>
          <a:p>
            <a:pPr algn="l" marL="647700" indent="-323850" lvl="1">
              <a:lnSpc>
                <a:spcPts val="5040"/>
              </a:lnSpc>
              <a:buAutoNum type="arabicPeriod" startAt="1"/>
            </a:pPr>
            <a:r>
              <a:rPr lang="en-US" sz="3000">
                <a:solidFill>
                  <a:srgbClr val="000000">
                    <a:alpha val="80000"/>
                  </a:srgbClr>
                </a:solidFill>
                <a:latin typeface="Helvetica World"/>
                <a:ea typeface="Helvetica World"/>
                <a:cs typeface="Helvetica World"/>
                <a:sym typeface="Helvetica World"/>
              </a:rPr>
              <a:t>Nama Angkatan PPPJ (Angkatan Gajah Mada Adhyaksa) untuk KKA, sedangkan Nama Peserta, Nomor Peserta dan Kelas Peserta untuk KKP. </a:t>
            </a:r>
          </a:p>
          <a:p>
            <a:pPr algn="l" marL="647700" indent="-323850" lvl="1">
              <a:lnSpc>
                <a:spcPts val="5040"/>
              </a:lnSpc>
              <a:buAutoNum type="arabicPeriod" startAt="1"/>
            </a:pPr>
            <a:r>
              <a:rPr lang="en-US" sz="3000">
                <a:solidFill>
                  <a:srgbClr val="000000">
                    <a:alpha val="80000"/>
                  </a:srgbClr>
                </a:solidFill>
                <a:latin typeface="Helvetica World"/>
                <a:ea typeface="Helvetica World"/>
                <a:cs typeface="Helvetica World"/>
                <a:sym typeface="Helvetica World"/>
              </a:rPr>
              <a:t>Tulisan Jenis Diklat: Pendidikan dan Pelatihan Pembentukan Jaksa Angkatan LXXXIII Gelombang II Tahun 2026.</a:t>
            </a:r>
          </a:p>
          <a:p>
            <a:pPr algn="l" marL="647700" indent="-323850" lvl="1">
              <a:lnSpc>
                <a:spcPts val="5040"/>
              </a:lnSpc>
              <a:buAutoNum type="arabicPeriod" startAt="1"/>
            </a:pPr>
            <a:r>
              <a:rPr lang="en-US" sz="3000">
                <a:solidFill>
                  <a:srgbClr val="000000">
                    <a:alpha val="80000"/>
                  </a:srgbClr>
                </a:solidFill>
                <a:latin typeface="Helvetica World"/>
                <a:ea typeface="Helvetica World"/>
                <a:cs typeface="Helvetica World"/>
                <a:sym typeface="Helvetica World"/>
              </a:rPr>
              <a:t>Dalam Kertas Kerja Angkatan, daftar nama anggota penyusun KKA dimuat pada halaman tersendiri. </a:t>
            </a:r>
          </a:p>
        </p:txBody>
      </p:sp>
      <p:sp>
        <p:nvSpPr>
          <p:cNvPr name="Freeform 9" id="9"/>
          <p:cNvSpPr/>
          <p:nvPr/>
        </p:nvSpPr>
        <p:spPr>
          <a:xfrm flipH="false" flipV="false" rot="0">
            <a:off x="107248" y="55378"/>
            <a:ext cx="1464776" cy="1528571"/>
          </a:xfrm>
          <a:custGeom>
            <a:avLst/>
            <a:gdLst/>
            <a:ahLst/>
            <a:cxnLst/>
            <a:rect r="r" b="b" t="t" l="l"/>
            <a:pathLst>
              <a:path h="1528571" w="1464776">
                <a:moveTo>
                  <a:pt x="0" y="0"/>
                </a:moveTo>
                <a:lnTo>
                  <a:pt x="1464776" y="0"/>
                </a:lnTo>
                <a:lnTo>
                  <a:pt x="1464776" y="1528571"/>
                </a:lnTo>
                <a:lnTo>
                  <a:pt x="0" y="1528571"/>
                </a:lnTo>
                <a:lnTo>
                  <a:pt x="0" y="0"/>
                </a:lnTo>
                <a:close/>
              </a:path>
            </a:pathLst>
          </a:custGeom>
          <a:blipFill>
            <a:blip r:embed="rId8"/>
            <a:stretch>
              <a:fillRect l="0" t="0" r="0" b="0"/>
            </a:stretch>
          </a:blipFill>
        </p:spPr>
      </p:sp>
      <p:sp>
        <p:nvSpPr>
          <p:cNvPr name="TextBox 10" id="10"/>
          <p:cNvSpPr txBox="true"/>
          <p:nvPr/>
        </p:nvSpPr>
        <p:spPr>
          <a:xfrm rot="0">
            <a:off x="2047834" y="1104900"/>
            <a:ext cx="14192332" cy="587375"/>
          </a:xfrm>
          <a:prstGeom prst="rect">
            <a:avLst/>
          </a:prstGeom>
        </p:spPr>
        <p:txBody>
          <a:bodyPr anchor="t" rtlCol="false" tIns="0" lIns="0" bIns="0" rIns="0">
            <a:spAutoFit/>
          </a:bodyPr>
          <a:lstStyle/>
          <a:p>
            <a:pPr algn="ctr">
              <a:lnSpc>
                <a:spcPts val="3999"/>
              </a:lnSpc>
            </a:pPr>
            <a:r>
              <a:rPr lang="en-US" b="true" sz="3999">
                <a:solidFill>
                  <a:srgbClr val="000000"/>
                </a:solidFill>
                <a:latin typeface="Helvetica World Bold"/>
                <a:ea typeface="Helvetica World Bold"/>
                <a:cs typeface="Helvetica World Bold"/>
                <a:sym typeface="Helvetica World Bold"/>
              </a:rPr>
              <a:t>HALAMAN JUDUL</a:t>
            </a:r>
          </a:p>
        </p:txBody>
      </p:sp>
      <p:sp>
        <p:nvSpPr>
          <p:cNvPr name="Freeform 11" id="11"/>
          <p:cNvSpPr/>
          <p:nvPr/>
        </p:nvSpPr>
        <p:spPr>
          <a:xfrm flipH="false" flipV="false" rot="-1028922">
            <a:off x="15160316" y="7685436"/>
            <a:ext cx="3110338" cy="3145727"/>
          </a:xfrm>
          <a:custGeom>
            <a:avLst/>
            <a:gdLst/>
            <a:ahLst/>
            <a:cxnLst/>
            <a:rect r="r" b="b" t="t" l="l"/>
            <a:pathLst>
              <a:path h="3145727" w="3110338">
                <a:moveTo>
                  <a:pt x="0" y="0"/>
                </a:moveTo>
                <a:lnTo>
                  <a:pt x="3110338" y="0"/>
                </a:lnTo>
                <a:lnTo>
                  <a:pt x="3110338" y="3145728"/>
                </a:lnTo>
                <a:lnTo>
                  <a:pt x="0" y="3145728"/>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sp>
        <p:nvSpPr>
          <p:cNvPr name="Freeform 12" id="12"/>
          <p:cNvSpPr/>
          <p:nvPr/>
        </p:nvSpPr>
        <p:spPr>
          <a:xfrm flipH="false" flipV="false" rot="0">
            <a:off x="16715485" y="9258300"/>
            <a:ext cx="2352952" cy="1600007"/>
          </a:xfrm>
          <a:custGeom>
            <a:avLst/>
            <a:gdLst/>
            <a:ahLst/>
            <a:cxnLst/>
            <a:rect r="r" b="b" t="t" l="l"/>
            <a:pathLst>
              <a:path h="1600007" w="2352952">
                <a:moveTo>
                  <a:pt x="0" y="0"/>
                </a:moveTo>
                <a:lnTo>
                  <a:pt x="2352952" y="0"/>
                </a:lnTo>
                <a:lnTo>
                  <a:pt x="2352952" y="1600007"/>
                </a:lnTo>
                <a:lnTo>
                  <a:pt x="0" y="1600007"/>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748613" y="1169099"/>
            <a:ext cx="10559217" cy="530225"/>
          </a:xfrm>
          <a:prstGeom prst="rect">
            <a:avLst/>
          </a:prstGeom>
        </p:spPr>
        <p:txBody>
          <a:bodyPr anchor="t" rtlCol="false" tIns="0" lIns="0" bIns="0" rIns="0">
            <a:spAutoFit/>
          </a:bodyPr>
          <a:lstStyle/>
          <a:p>
            <a:pPr algn="l">
              <a:lnSpc>
                <a:spcPts val="3999"/>
              </a:lnSpc>
            </a:pPr>
            <a:r>
              <a:rPr lang="en-US" sz="3999" b="true">
                <a:solidFill>
                  <a:srgbClr val="000000"/>
                </a:solidFill>
                <a:latin typeface="TT Hoves Bold"/>
                <a:ea typeface="TT Hoves Bold"/>
                <a:cs typeface="TT Hoves Bold"/>
                <a:sym typeface="TT Hoves Bold"/>
              </a:rPr>
              <a:t>LEMBAR PENGESAHAN</a:t>
            </a:r>
          </a:p>
        </p:txBody>
      </p:sp>
      <p:sp>
        <p:nvSpPr>
          <p:cNvPr name="TextBox 3" id="3"/>
          <p:cNvSpPr txBox="true"/>
          <p:nvPr/>
        </p:nvSpPr>
        <p:spPr>
          <a:xfrm rot="0">
            <a:off x="1722437" y="1927924"/>
            <a:ext cx="12801447" cy="1685925"/>
          </a:xfrm>
          <a:prstGeom prst="rect">
            <a:avLst/>
          </a:prstGeom>
        </p:spPr>
        <p:txBody>
          <a:bodyPr anchor="t" rtlCol="false" tIns="0" lIns="0" bIns="0" rIns="0">
            <a:spAutoFit/>
          </a:bodyPr>
          <a:lstStyle/>
          <a:p>
            <a:pPr algn="just">
              <a:lnSpc>
                <a:spcPts val="4500"/>
              </a:lnSpc>
            </a:pPr>
            <a:r>
              <a:rPr lang="en-US" sz="3000">
                <a:solidFill>
                  <a:srgbClr val="000000"/>
                </a:solidFill>
                <a:latin typeface="Helvetica World"/>
                <a:ea typeface="Helvetica World"/>
                <a:cs typeface="Helvetica World"/>
                <a:sym typeface="Helvetica World"/>
              </a:rPr>
              <a:t>Lembar Pengesahan Pe</a:t>
            </a:r>
            <a:r>
              <a:rPr lang="en-US" sz="3000">
                <a:solidFill>
                  <a:srgbClr val="000000"/>
                </a:solidFill>
                <a:latin typeface="Helvetica World"/>
                <a:ea typeface="Helvetica World"/>
                <a:cs typeface="Helvetica World"/>
                <a:sym typeface="Helvetica World"/>
              </a:rPr>
              <a:t>nulisan KKA dari Pembimbing, Kapus DTF dan mengetahui Kepala Badan Diklat, sedangkan untuk KKP dari Pembimbing, Kabid Penyelenggara dan mengetahui Kapus DTF.</a:t>
            </a:r>
          </a:p>
        </p:txBody>
      </p:sp>
      <p:sp>
        <p:nvSpPr>
          <p:cNvPr name="Freeform 4" id="4"/>
          <p:cNvSpPr/>
          <p:nvPr/>
        </p:nvSpPr>
        <p:spPr>
          <a:xfrm flipH="false" flipV="false" rot="0">
            <a:off x="13749911" y="-3831741"/>
            <a:ext cx="7513805" cy="8599490"/>
          </a:xfrm>
          <a:custGeom>
            <a:avLst/>
            <a:gdLst/>
            <a:ahLst/>
            <a:cxnLst/>
            <a:rect r="r" b="b" t="t" l="l"/>
            <a:pathLst>
              <a:path h="8599490" w="7513805">
                <a:moveTo>
                  <a:pt x="0" y="0"/>
                </a:moveTo>
                <a:lnTo>
                  <a:pt x="7513805" y="0"/>
                </a:lnTo>
                <a:lnTo>
                  <a:pt x="7513805" y="8599490"/>
                </a:lnTo>
                <a:lnTo>
                  <a:pt x="0" y="859949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1028922">
            <a:off x="-2949540" y="7437468"/>
            <a:ext cx="4068508" cy="4114800"/>
          </a:xfrm>
          <a:custGeom>
            <a:avLst/>
            <a:gdLst/>
            <a:ahLst/>
            <a:cxnLst/>
            <a:rect r="r" b="b" t="t" l="l"/>
            <a:pathLst>
              <a:path h="4114800" w="4068508">
                <a:moveTo>
                  <a:pt x="0" y="0"/>
                </a:moveTo>
                <a:lnTo>
                  <a:pt x="4068509" y="0"/>
                </a:lnTo>
                <a:lnTo>
                  <a:pt x="4068509"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7506813" y="84305"/>
            <a:ext cx="2059877" cy="1742217"/>
          </a:xfrm>
          <a:custGeom>
            <a:avLst/>
            <a:gdLst/>
            <a:ahLst/>
            <a:cxnLst/>
            <a:rect r="r" b="b" t="t" l="l"/>
            <a:pathLst>
              <a:path h="1742217" w="2059877">
                <a:moveTo>
                  <a:pt x="0" y="0"/>
                </a:moveTo>
                <a:lnTo>
                  <a:pt x="2059878" y="0"/>
                </a:lnTo>
                <a:lnTo>
                  <a:pt x="2059878" y="1742218"/>
                </a:lnTo>
                <a:lnTo>
                  <a:pt x="0" y="174221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915286" y="9494868"/>
            <a:ext cx="3077802" cy="2092906"/>
          </a:xfrm>
          <a:custGeom>
            <a:avLst/>
            <a:gdLst/>
            <a:ahLst/>
            <a:cxnLst/>
            <a:rect r="r" b="b" t="t" l="l"/>
            <a:pathLst>
              <a:path h="2092906" w="3077802">
                <a:moveTo>
                  <a:pt x="0" y="0"/>
                </a:moveTo>
                <a:lnTo>
                  <a:pt x="3077803" y="0"/>
                </a:lnTo>
                <a:lnTo>
                  <a:pt x="3077803" y="2092906"/>
                </a:lnTo>
                <a:lnTo>
                  <a:pt x="0" y="2092906"/>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0">
            <a:off x="14387898" y="-607907"/>
            <a:ext cx="1967557" cy="1879180"/>
          </a:xfrm>
          <a:custGeom>
            <a:avLst/>
            <a:gdLst/>
            <a:ahLst/>
            <a:cxnLst/>
            <a:rect r="r" b="b" t="t" l="l"/>
            <a:pathLst>
              <a:path h="1879180" w="1967557">
                <a:moveTo>
                  <a:pt x="0" y="0"/>
                </a:moveTo>
                <a:lnTo>
                  <a:pt x="1967557" y="0"/>
                </a:lnTo>
                <a:lnTo>
                  <a:pt x="1967557" y="1879180"/>
                </a:lnTo>
                <a:lnTo>
                  <a:pt x="0" y="187918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Freeform 9" id="9"/>
          <p:cNvSpPr/>
          <p:nvPr/>
        </p:nvSpPr>
        <p:spPr>
          <a:xfrm flipH="false" flipV="false" rot="0">
            <a:off x="107248" y="55378"/>
            <a:ext cx="1464776" cy="1528571"/>
          </a:xfrm>
          <a:custGeom>
            <a:avLst/>
            <a:gdLst/>
            <a:ahLst/>
            <a:cxnLst/>
            <a:rect r="r" b="b" t="t" l="l"/>
            <a:pathLst>
              <a:path h="1528571" w="1464776">
                <a:moveTo>
                  <a:pt x="0" y="0"/>
                </a:moveTo>
                <a:lnTo>
                  <a:pt x="1464776" y="0"/>
                </a:lnTo>
                <a:lnTo>
                  <a:pt x="1464776" y="1528571"/>
                </a:lnTo>
                <a:lnTo>
                  <a:pt x="0" y="1528571"/>
                </a:lnTo>
                <a:lnTo>
                  <a:pt x="0" y="0"/>
                </a:lnTo>
                <a:close/>
              </a:path>
            </a:pathLst>
          </a:custGeom>
          <a:blipFill>
            <a:blip r:embed="rId12"/>
            <a:stretch>
              <a:fillRect l="0" t="0" r="0" b="0"/>
            </a:stretch>
          </a:blipFill>
        </p:spPr>
      </p:sp>
      <p:sp>
        <p:nvSpPr>
          <p:cNvPr name="TextBox 10" id="10"/>
          <p:cNvSpPr txBox="true"/>
          <p:nvPr/>
        </p:nvSpPr>
        <p:spPr>
          <a:xfrm rot="0">
            <a:off x="1748613" y="4761036"/>
            <a:ext cx="10559217" cy="530225"/>
          </a:xfrm>
          <a:prstGeom prst="rect">
            <a:avLst/>
          </a:prstGeom>
        </p:spPr>
        <p:txBody>
          <a:bodyPr anchor="t" rtlCol="false" tIns="0" lIns="0" bIns="0" rIns="0">
            <a:spAutoFit/>
          </a:bodyPr>
          <a:lstStyle/>
          <a:p>
            <a:pPr algn="l">
              <a:lnSpc>
                <a:spcPts val="3999"/>
              </a:lnSpc>
            </a:pPr>
            <a:r>
              <a:rPr lang="en-US" sz="3999" b="true">
                <a:solidFill>
                  <a:srgbClr val="000000"/>
                </a:solidFill>
                <a:latin typeface="TT Hoves Bold"/>
                <a:ea typeface="TT Hoves Bold"/>
                <a:cs typeface="TT Hoves Bold"/>
                <a:sym typeface="TT Hoves Bold"/>
              </a:rPr>
              <a:t>BAGIAN BELAKANG</a:t>
            </a:r>
          </a:p>
        </p:txBody>
      </p:sp>
      <p:sp>
        <p:nvSpPr>
          <p:cNvPr name="TextBox 11" id="11"/>
          <p:cNvSpPr txBox="true"/>
          <p:nvPr/>
        </p:nvSpPr>
        <p:spPr>
          <a:xfrm rot="0">
            <a:off x="1722437" y="5214604"/>
            <a:ext cx="12801447" cy="1381125"/>
          </a:xfrm>
          <a:prstGeom prst="rect">
            <a:avLst/>
          </a:prstGeom>
        </p:spPr>
        <p:txBody>
          <a:bodyPr anchor="t" rtlCol="false" tIns="0" lIns="0" bIns="0" rIns="0">
            <a:spAutoFit/>
          </a:bodyPr>
          <a:lstStyle/>
          <a:p>
            <a:pPr algn="l" marL="647700" indent="-323850" lvl="1">
              <a:lnSpc>
                <a:spcPts val="5700"/>
              </a:lnSpc>
              <a:buAutoNum type="arabicPeriod" startAt="1"/>
            </a:pPr>
            <a:r>
              <a:rPr lang="en-US" sz="3000">
                <a:solidFill>
                  <a:srgbClr val="000000"/>
                </a:solidFill>
                <a:latin typeface="Helvetica World"/>
                <a:ea typeface="Helvetica World"/>
                <a:cs typeface="Helvetica World"/>
                <a:sym typeface="Helvetica World"/>
              </a:rPr>
              <a:t>D</a:t>
            </a:r>
            <a:r>
              <a:rPr lang="en-US" sz="3000">
                <a:solidFill>
                  <a:srgbClr val="000000"/>
                </a:solidFill>
                <a:latin typeface="Helvetica World"/>
                <a:ea typeface="Helvetica World"/>
                <a:cs typeface="Helvetica World"/>
                <a:sym typeface="Helvetica World"/>
              </a:rPr>
              <a:t>AFTAR KEPUSTAKAAN </a:t>
            </a:r>
          </a:p>
          <a:p>
            <a:pPr algn="l" marL="647700" indent="-323850" lvl="1">
              <a:lnSpc>
                <a:spcPts val="5700"/>
              </a:lnSpc>
              <a:buAutoNum type="arabicPeriod" startAt="1"/>
            </a:pPr>
            <a:r>
              <a:rPr lang="en-US" sz="3000">
                <a:solidFill>
                  <a:srgbClr val="000000"/>
                </a:solidFill>
                <a:latin typeface="Helvetica World"/>
                <a:ea typeface="Helvetica World"/>
                <a:cs typeface="Helvetica World"/>
                <a:sym typeface="Helvetica World"/>
              </a:rPr>
              <a:t>LAMPIRAN</a:t>
            </a:r>
          </a:p>
        </p:txBody>
      </p:sp>
      <p:sp>
        <p:nvSpPr>
          <p:cNvPr name="AutoShape 12" id="12"/>
          <p:cNvSpPr/>
          <p:nvPr/>
        </p:nvSpPr>
        <p:spPr>
          <a:xfrm>
            <a:off x="623616" y="4128199"/>
            <a:ext cx="15444549" cy="0"/>
          </a:xfrm>
          <a:prstGeom prst="line">
            <a:avLst/>
          </a:prstGeom>
          <a:ln cap="flat" w="171450">
            <a:solidFill>
              <a:srgbClr val="105C35"/>
            </a:solidFill>
            <a:prstDash val="solid"/>
            <a:headEnd type="diamond" len="lg" w="lg"/>
            <a:tailEnd type="diamond" len="lg" w="lg"/>
          </a:ln>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7259300" y="0"/>
            <a:ext cx="1028700" cy="10287000"/>
            <a:chOff x="0" y="0"/>
            <a:chExt cx="270933" cy="2709333"/>
          </a:xfrm>
        </p:grpSpPr>
        <p:sp>
          <p:nvSpPr>
            <p:cNvPr name="Freeform 3" id="3"/>
            <p:cNvSpPr/>
            <p:nvPr/>
          </p:nvSpPr>
          <p:spPr>
            <a:xfrm flipH="false" flipV="false" rot="0">
              <a:off x="0" y="0"/>
              <a:ext cx="270933" cy="2709333"/>
            </a:xfrm>
            <a:custGeom>
              <a:avLst/>
              <a:gdLst/>
              <a:ahLst/>
              <a:cxnLst/>
              <a:rect r="r" b="b" t="t" l="l"/>
              <a:pathLst>
                <a:path h="2709333" w="270933">
                  <a:moveTo>
                    <a:pt x="0" y="0"/>
                  </a:moveTo>
                  <a:lnTo>
                    <a:pt x="270933" y="0"/>
                  </a:lnTo>
                  <a:lnTo>
                    <a:pt x="270933" y="2709333"/>
                  </a:lnTo>
                  <a:lnTo>
                    <a:pt x="0" y="2709333"/>
                  </a:lnTo>
                  <a:close/>
                </a:path>
              </a:pathLst>
            </a:custGeom>
            <a:solidFill>
              <a:srgbClr val="908E15"/>
            </a:solidFill>
          </p:spPr>
        </p:sp>
        <p:sp>
          <p:nvSpPr>
            <p:cNvPr name="TextBox 4" id="4"/>
            <p:cNvSpPr txBox="true"/>
            <p:nvPr/>
          </p:nvSpPr>
          <p:spPr>
            <a:xfrm>
              <a:off x="0" y="-38100"/>
              <a:ext cx="270933" cy="2747433"/>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7073958" y="972054"/>
            <a:ext cx="9328216" cy="742315"/>
          </a:xfrm>
          <a:prstGeom prst="rect">
            <a:avLst/>
          </a:prstGeom>
        </p:spPr>
        <p:txBody>
          <a:bodyPr anchor="t" rtlCol="false" tIns="0" lIns="0" bIns="0" rIns="0">
            <a:spAutoFit/>
          </a:bodyPr>
          <a:lstStyle/>
          <a:p>
            <a:pPr algn="l">
              <a:lnSpc>
                <a:spcPts val="5600"/>
              </a:lnSpc>
            </a:pPr>
            <a:r>
              <a:rPr lang="en-US" b="true" sz="5600">
                <a:solidFill>
                  <a:srgbClr val="FFFFFF"/>
                </a:solidFill>
                <a:latin typeface="Inter Bold"/>
                <a:ea typeface="Inter Bold"/>
                <a:cs typeface="Inter Bold"/>
                <a:sym typeface="Inter Bold"/>
              </a:rPr>
              <a:t>ABSTRAK</a:t>
            </a:r>
          </a:p>
        </p:txBody>
      </p:sp>
      <p:sp>
        <p:nvSpPr>
          <p:cNvPr name="Freeform 6" id="6"/>
          <p:cNvSpPr/>
          <p:nvPr/>
        </p:nvSpPr>
        <p:spPr>
          <a:xfrm flipH="false" flipV="false" rot="0">
            <a:off x="1651463" y="7299910"/>
            <a:ext cx="636518" cy="636518"/>
          </a:xfrm>
          <a:custGeom>
            <a:avLst/>
            <a:gdLst/>
            <a:ahLst/>
            <a:cxnLst/>
            <a:rect r="r" b="b" t="t" l="l"/>
            <a:pathLst>
              <a:path h="636518" w="636518">
                <a:moveTo>
                  <a:pt x="0" y="0"/>
                </a:moveTo>
                <a:lnTo>
                  <a:pt x="636518" y="0"/>
                </a:lnTo>
                <a:lnTo>
                  <a:pt x="636518" y="636518"/>
                </a:lnTo>
                <a:lnTo>
                  <a:pt x="0" y="636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rnd">
            <a:noFill/>
            <a:prstDash val="solid"/>
            <a:round/>
          </a:ln>
        </p:spPr>
      </p:sp>
      <p:sp>
        <p:nvSpPr>
          <p:cNvPr name="Freeform 7" id="7"/>
          <p:cNvSpPr/>
          <p:nvPr/>
        </p:nvSpPr>
        <p:spPr>
          <a:xfrm flipH="false" flipV="false" rot="0">
            <a:off x="9233737" y="4885366"/>
            <a:ext cx="712532" cy="712532"/>
          </a:xfrm>
          <a:custGeom>
            <a:avLst/>
            <a:gdLst/>
            <a:ahLst/>
            <a:cxnLst/>
            <a:rect r="r" b="b" t="t" l="l"/>
            <a:pathLst>
              <a:path h="712532" w="712532">
                <a:moveTo>
                  <a:pt x="0" y="0"/>
                </a:moveTo>
                <a:lnTo>
                  <a:pt x="712532" y="0"/>
                </a:lnTo>
                <a:lnTo>
                  <a:pt x="712532" y="712532"/>
                </a:lnTo>
                <a:lnTo>
                  <a:pt x="0" y="71253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rnd">
            <a:noFill/>
            <a:prstDash val="solid"/>
            <a:round/>
          </a:ln>
        </p:spPr>
      </p:sp>
      <p:sp>
        <p:nvSpPr>
          <p:cNvPr name="Freeform 8" id="8"/>
          <p:cNvSpPr/>
          <p:nvPr/>
        </p:nvSpPr>
        <p:spPr>
          <a:xfrm flipH="false" flipV="false" rot="0">
            <a:off x="9277589" y="7299910"/>
            <a:ext cx="668680" cy="755570"/>
          </a:xfrm>
          <a:custGeom>
            <a:avLst/>
            <a:gdLst/>
            <a:ahLst/>
            <a:cxnLst/>
            <a:rect r="r" b="b" t="t" l="l"/>
            <a:pathLst>
              <a:path h="755570" w="668680">
                <a:moveTo>
                  <a:pt x="0" y="0"/>
                </a:moveTo>
                <a:lnTo>
                  <a:pt x="668680" y="0"/>
                </a:lnTo>
                <a:lnTo>
                  <a:pt x="668680" y="755570"/>
                </a:lnTo>
                <a:lnTo>
                  <a:pt x="0" y="75557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rnd">
            <a:noFill/>
            <a:prstDash val="solid"/>
            <a:round/>
          </a:ln>
        </p:spPr>
      </p:sp>
      <p:sp>
        <p:nvSpPr>
          <p:cNvPr name="Freeform 9" id="9"/>
          <p:cNvSpPr/>
          <p:nvPr/>
        </p:nvSpPr>
        <p:spPr>
          <a:xfrm flipH="false" flipV="false" rot="0">
            <a:off x="107248" y="55378"/>
            <a:ext cx="1464776" cy="1528571"/>
          </a:xfrm>
          <a:custGeom>
            <a:avLst/>
            <a:gdLst/>
            <a:ahLst/>
            <a:cxnLst/>
            <a:rect r="r" b="b" t="t" l="l"/>
            <a:pathLst>
              <a:path h="1528571" w="1464776">
                <a:moveTo>
                  <a:pt x="0" y="0"/>
                </a:moveTo>
                <a:lnTo>
                  <a:pt x="1464776" y="0"/>
                </a:lnTo>
                <a:lnTo>
                  <a:pt x="1464776" y="1528571"/>
                </a:lnTo>
                <a:lnTo>
                  <a:pt x="0" y="1528571"/>
                </a:lnTo>
                <a:lnTo>
                  <a:pt x="0" y="0"/>
                </a:lnTo>
                <a:close/>
              </a:path>
            </a:pathLst>
          </a:custGeom>
          <a:blipFill>
            <a:blip r:embed="rId8"/>
            <a:stretch>
              <a:fillRect l="0" t="0" r="0" b="0"/>
            </a:stretch>
          </a:blipFill>
        </p:spPr>
      </p:sp>
      <p:sp>
        <p:nvSpPr>
          <p:cNvPr name="TextBox 10" id="10"/>
          <p:cNvSpPr txBox="true"/>
          <p:nvPr/>
        </p:nvSpPr>
        <p:spPr>
          <a:xfrm rot="0">
            <a:off x="603057" y="2504116"/>
            <a:ext cx="14748670" cy="2381250"/>
          </a:xfrm>
          <a:prstGeom prst="rect">
            <a:avLst/>
          </a:prstGeom>
        </p:spPr>
        <p:txBody>
          <a:bodyPr anchor="t" rtlCol="false" tIns="0" lIns="0" bIns="0" rIns="0">
            <a:spAutoFit/>
          </a:bodyPr>
          <a:lstStyle/>
          <a:p>
            <a:pPr algn="l">
              <a:lnSpc>
                <a:spcPts val="3750"/>
              </a:lnSpc>
            </a:pPr>
            <a:r>
              <a:rPr lang="en-US" sz="3000">
                <a:solidFill>
                  <a:srgbClr val="000000"/>
                </a:solidFill>
                <a:latin typeface="TT Hoves"/>
                <a:ea typeface="TT Hoves"/>
                <a:cs typeface="TT Hoves"/>
                <a:sym typeface="TT Hoves"/>
              </a:rPr>
              <a:t>Halaman ini menyajikan intisari KKA &amp; KKP yang telah disusun dan mencakup antara lain: </a:t>
            </a:r>
          </a:p>
          <a:p>
            <a:pPr algn="l">
              <a:lnSpc>
                <a:spcPts val="3750"/>
              </a:lnSpc>
            </a:pPr>
            <a:r>
              <a:rPr lang="en-US" sz="3000">
                <a:solidFill>
                  <a:srgbClr val="000000"/>
                </a:solidFill>
                <a:latin typeface="TT Hoves"/>
                <a:ea typeface="TT Hoves"/>
                <a:cs typeface="TT Hoves"/>
                <a:sym typeface="TT Hoves"/>
              </a:rPr>
              <a:t>a. Latar belakang penelitian.</a:t>
            </a:r>
          </a:p>
          <a:p>
            <a:pPr algn="l">
              <a:lnSpc>
                <a:spcPts val="3750"/>
              </a:lnSpc>
            </a:pPr>
            <a:r>
              <a:rPr lang="en-US" sz="3000">
                <a:solidFill>
                  <a:srgbClr val="000000"/>
                </a:solidFill>
                <a:latin typeface="TT Hoves"/>
                <a:ea typeface="TT Hoves"/>
                <a:cs typeface="TT Hoves"/>
                <a:sym typeface="TT Hoves"/>
              </a:rPr>
              <a:t>b. Masalah utama yang diteliti dan ruang lingkupnya. </a:t>
            </a:r>
          </a:p>
          <a:p>
            <a:pPr algn="l">
              <a:lnSpc>
                <a:spcPts val="3750"/>
              </a:lnSpc>
            </a:pPr>
            <a:r>
              <a:rPr lang="en-US" sz="3000">
                <a:solidFill>
                  <a:srgbClr val="000000"/>
                </a:solidFill>
                <a:latin typeface="TT Hoves"/>
                <a:ea typeface="TT Hoves"/>
                <a:cs typeface="TT Hoves"/>
                <a:sym typeface="TT Hoves"/>
              </a:rPr>
              <a:t>c. Metodologi yang digunakan. </a:t>
            </a:r>
          </a:p>
          <a:p>
            <a:pPr algn="l">
              <a:lnSpc>
                <a:spcPts val="3750"/>
              </a:lnSpc>
            </a:pPr>
            <a:r>
              <a:rPr lang="en-US" sz="3000">
                <a:solidFill>
                  <a:srgbClr val="000000"/>
                </a:solidFill>
                <a:latin typeface="TT Hoves"/>
                <a:ea typeface="TT Hoves"/>
                <a:cs typeface="TT Hoves"/>
                <a:sym typeface="TT Hoves"/>
              </a:rPr>
              <a:t>d. Kesimpulan dan saran. </a:t>
            </a:r>
          </a:p>
        </p:txBody>
      </p:sp>
      <p:sp>
        <p:nvSpPr>
          <p:cNvPr name="TextBox 11" id="11"/>
          <p:cNvSpPr txBox="true"/>
          <p:nvPr/>
        </p:nvSpPr>
        <p:spPr>
          <a:xfrm rot="0">
            <a:off x="1729990" y="5330821"/>
            <a:ext cx="15380308" cy="3457575"/>
          </a:xfrm>
          <a:prstGeom prst="rect">
            <a:avLst/>
          </a:prstGeom>
        </p:spPr>
        <p:txBody>
          <a:bodyPr anchor="t" rtlCol="false" tIns="0" lIns="0" bIns="0" rIns="0">
            <a:spAutoFit/>
          </a:bodyPr>
          <a:lstStyle/>
          <a:p>
            <a:pPr algn="just">
              <a:lnSpc>
                <a:spcPts val="3000"/>
              </a:lnSpc>
              <a:spcBef>
                <a:spcPct val="0"/>
              </a:spcBef>
            </a:pPr>
            <a:r>
              <a:rPr lang="en-US" sz="3000">
                <a:solidFill>
                  <a:srgbClr val="000000"/>
                </a:solidFill>
                <a:latin typeface="TT Hoves"/>
                <a:ea typeface="TT Hoves"/>
                <a:cs typeface="TT Hoves"/>
                <a:sym typeface="TT Hoves"/>
              </a:rPr>
              <a:t>Abstr</a:t>
            </a:r>
            <a:r>
              <a:rPr lang="en-US" sz="3000">
                <a:solidFill>
                  <a:srgbClr val="000000"/>
                </a:solidFill>
                <a:latin typeface="TT Hoves"/>
                <a:ea typeface="TT Hoves"/>
                <a:cs typeface="TT Hoves"/>
                <a:sym typeface="TT Hoves"/>
              </a:rPr>
              <a:t>ak berbentuk narasi dengan spasi satu, dan tidak diperkenankan mencantumkan informasi yang tidak dibahas dalam penulisan kertas kerja. </a:t>
            </a:r>
          </a:p>
          <a:p>
            <a:pPr algn="just">
              <a:lnSpc>
                <a:spcPts val="3000"/>
              </a:lnSpc>
              <a:spcBef>
                <a:spcPct val="0"/>
              </a:spcBef>
            </a:pPr>
          </a:p>
          <a:p>
            <a:pPr algn="just">
              <a:lnSpc>
                <a:spcPts val="3000"/>
              </a:lnSpc>
              <a:spcBef>
                <a:spcPct val="0"/>
              </a:spcBef>
            </a:pPr>
            <a:r>
              <a:rPr lang="en-US" sz="3000">
                <a:solidFill>
                  <a:srgbClr val="000000"/>
                </a:solidFill>
                <a:latin typeface="TT Hoves"/>
                <a:ea typeface="TT Hoves"/>
                <a:cs typeface="TT Hoves"/>
                <a:sym typeface="TT Hoves"/>
              </a:rPr>
              <a:t>Abstrak terdiri dari 200 - 300 kata dan tidak menyebutkan acuan, gambar, tabel dan penomoran. </a:t>
            </a:r>
          </a:p>
          <a:p>
            <a:pPr algn="just">
              <a:lnSpc>
                <a:spcPts val="3000"/>
              </a:lnSpc>
              <a:spcBef>
                <a:spcPct val="0"/>
              </a:spcBef>
            </a:pPr>
          </a:p>
          <a:p>
            <a:pPr algn="just">
              <a:lnSpc>
                <a:spcPts val="3000"/>
              </a:lnSpc>
              <a:spcBef>
                <a:spcPct val="0"/>
              </a:spcBef>
            </a:pPr>
            <a:r>
              <a:rPr lang="en-US" sz="3000">
                <a:solidFill>
                  <a:srgbClr val="000000"/>
                </a:solidFill>
                <a:latin typeface="TT Hoves"/>
                <a:ea typeface="TT Hoves"/>
                <a:cs typeface="TT Hoves"/>
                <a:sym typeface="TT Hoves"/>
              </a:rPr>
              <a:t>Abstrak diakhiri dengan kata kunci </a:t>
            </a:r>
            <a:r>
              <a:rPr lang="en-US" sz="3000" i="true">
                <a:solidFill>
                  <a:srgbClr val="000000"/>
                </a:solidFill>
                <a:latin typeface="TT Hoves Italics"/>
                <a:ea typeface="TT Hoves Italics"/>
                <a:cs typeface="TT Hoves Italics"/>
                <a:sym typeface="TT Hoves Italics"/>
              </a:rPr>
              <a:t>(keyword).</a:t>
            </a:r>
          </a:p>
          <a:p>
            <a:pPr algn="just">
              <a:lnSpc>
                <a:spcPts val="3000"/>
              </a:lnSpc>
              <a:spcBef>
                <a:spcPct val="0"/>
              </a:spcBef>
            </a:pPr>
          </a:p>
          <a:p>
            <a:pPr algn="just">
              <a:lnSpc>
                <a:spcPts val="3000"/>
              </a:lnSpc>
              <a:spcBef>
                <a:spcPct val="0"/>
              </a:spcBef>
            </a:pPr>
            <a:r>
              <a:rPr lang="en-US" sz="3000">
                <a:solidFill>
                  <a:srgbClr val="000000"/>
                </a:solidFill>
                <a:latin typeface="TT Hoves"/>
                <a:ea typeface="TT Hoves"/>
                <a:cs typeface="TT Hoves"/>
                <a:sym typeface="TT Hoves"/>
              </a:rPr>
              <a:t>Abstrak ditulis dalam bahasa Indonesia dan bahasa Inggris.</a:t>
            </a:r>
          </a:p>
        </p:txBody>
      </p:sp>
      <p:sp>
        <p:nvSpPr>
          <p:cNvPr name="Freeform 12" id="12"/>
          <p:cNvSpPr/>
          <p:nvPr/>
        </p:nvSpPr>
        <p:spPr>
          <a:xfrm flipH="false" flipV="false" rot="0">
            <a:off x="-1199267" y="5954943"/>
            <a:ext cx="7893759" cy="7827977"/>
          </a:xfrm>
          <a:custGeom>
            <a:avLst/>
            <a:gdLst/>
            <a:ahLst/>
            <a:cxnLst/>
            <a:rect r="r" b="b" t="t" l="l"/>
            <a:pathLst>
              <a:path h="7827977" w="7893759">
                <a:moveTo>
                  <a:pt x="0" y="0"/>
                </a:moveTo>
                <a:lnTo>
                  <a:pt x="7893759" y="0"/>
                </a:lnTo>
                <a:lnTo>
                  <a:pt x="7893759" y="7827977"/>
                </a:lnTo>
                <a:lnTo>
                  <a:pt x="0" y="7827977"/>
                </a:lnTo>
                <a:lnTo>
                  <a:pt x="0" y="0"/>
                </a:lnTo>
                <a:close/>
              </a:path>
            </a:pathLst>
          </a:custGeom>
          <a:blipFill>
            <a:blip r:embed="rId9">
              <a:alphaModFix amt="42000"/>
              <a:extLst>
                <a:ext uri="{96DAC541-7B7A-43D3-8B79-37D633B846F1}">
                  <asvg:svgBlip xmlns:asvg="http://schemas.microsoft.com/office/drawing/2016/SVG/main" r:embed="rId10"/>
                </a:ext>
              </a:extLst>
            </a:blip>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308779" y="-444985"/>
            <a:ext cx="8917985" cy="3522604"/>
          </a:xfrm>
          <a:custGeom>
            <a:avLst/>
            <a:gdLst/>
            <a:ahLst/>
            <a:cxnLst/>
            <a:rect r="r" b="b" t="t" l="l"/>
            <a:pathLst>
              <a:path h="3522604" w="8917985">
                <a:moveTo>
                  <a:pt x="0" y="0"/>
                </a:moveTo>
                <a:lnTo>
                  <a:pt x="8917985" y="0"/>
                </a:lnTo>
                <a:lnTo>
                  <a:pt x="8917985" y="3522604"/>
                </a:lnTo>
                <a:lnTo>
                  <a:pt x="0" y="352260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0">
            <a:off x="14039265" y="3537347"/>
            <a:ext cx="8497470" cy="7552127"/>
          </a:xfrm>
          <a:custGeom>
            <a:avLst/>
            <a:gdLst/>
            <a:ahLst/>
            <a:cxnLst/>
            <a:rect r="r" b="b" t="t" l="l"/>
            <a:pathLst>
              <a:path h="7552127" w="8497470">
                <a:moveTo>
                  <a:pt x="8497470" y="0"/>
                </a:moveTo>
                <a:lnTo>
                  <a:pt x="0" y="0"/>
                </a:lnTo>
                <a:lnTo>
                  <a:pt x="0" y="7552127"/>
                </a:lnTo>
                <a:lnTo>
                  <a:pt x="8497470" y="7552127"/>
                </a:lnTo>
                <a:lnTo>
                  <a:pt x="8497470" y="0"/>
                </a:lnTo>
                <a:close/>
              </a:path>
            </a:pathLst>
          </a:custGeom>
          <a:blipFill>
            <a:blip r:embed="rId4"/>
            <a:stretch>
              <a:fillRect l="0" t="0" r="0" b="0"/>
            </a:stretch>
          </a:blipFill>
        </p:spPr>
      </p:sp>
      <p:sp>
        <p:nvSpPr>
          <p:cNvPr name="TextBox 4" id="4"/>
          <p:cNvSpPr txBox="true"/>
          <p:nvPr/>
        </p:nvSpPr>
        <p:spPr>
          <a:xfrm rot="0">
            <a:off x="3142456" y="565191"/>
            <a:ext cx="13189005" cy="751126"/>
          </a:xfrm>
          <a:prstGeom prst="rect">
            <a:avLst/>
          </a:prstGeom>
        </p:spPr>
        <p:txBody>
          <a:bodyPr anchor="t" rtlCol="false" tIns="0" lIns="0" bIns="0" rIns="0">
            <a:spAutoFit/>
          </a:bodyPr>
          <a:lstStyle/>
          <a:p>
            <a:pPr algn="l" marL="0" indent="0" lvl="1">
              <a:lnSpc>
                <a:spcPts val="5632"/>
              </a:lnSpc>
              <a:spcBef>
                <a:spcPct val="0"/>
              </a:spcBef>
            </a:pPr>
            <a:r>
              <a:rPr lang="en-US" sz="5747">
                <a:solidFill>
                  <a:srgbClr val="1C4398"/>
                </a:solidFill>
                <a:latin typeface="Touvlo"/>
                <a:ea typeface="Touvlo"/>
                <a:cs typeface="Touvlo"/>
                <a:sym typeface="Touvlo"/>
              </a:rPr>
              <a:t>BAB</a:t>
            </a:r>
            <a:r>
              <a:rPr lang="en-US" sz="5747">
                <a:solidFill>
                  <a:srgbClr val="1C4398"/>
                </a:solidFill>
                <a:latin typeface="Touvlo"/>
                <a:ea typeface="Touvlo"/>
                <a:cs typeface="Touvlo"/>
                <a:sym typeface="Touvlo"/>
              </a:rPr>
              <a:t> I PENDAHULUAN - 10%</a:t>
            </a:r>
          </a:p>
        </p:txBody>
      </p:sp>
      <p:sp>
        <p:nvSpPr>
          <p:cNvPr name="TextBox 5" id="5"/>
          <p:cNvSpPr txBox="true"/>
          <p:nvPr/>
        </p:nvSpPr>
        <p:spPr>
          <a:xfrm rot="0">
            <a:off x="2078337" y="3005712"/>
            <a:ext cx="14253124" cy="5867400"/>
          </a:xfrm>
          <a:prstGeom prst="rect">
            <a:avLst/>
          </a:prstGeom>
        </p:spPr>
        <p:txBody>
          <a:bodyPr anchor="t" rtlCol="false" tIns="0" lIns="0" bIns="0" rIns="0">
            <a:spAutoFit/>
          </a:bodyPr>
          <a:lstStyle/>
          <a:p>
            <a:pPr algn="just" marL="647700" indent="-323850" lvl="1">
              <a:lnSpc>
                <a:spcPts val="4200"/>
              </a:lnSpc>
              <a:buFont typeface="Arial"/>
              <a:buChar char="•"/>
            </a:pPr>
            <a:r>
              <a:rPr lang="en-US" sz="3000" strike="noStrike" u="none">
                <a:solidFill>
                  <a:srgbClr val="000000"/>
                </a:solidFill>
                <a:latin typeface="Work Sans"/>
                <a:ea typeface="Work Sans"/>
                <a:cs typeface="Work Sans"/>
                <a:sym typeface="Work Sans"/>
              </a:rPr>
              <a:t>Latar belakang ber</a:t>
            </a:r>
            <a:r>
              <a:rPr lang="en-US" sz="3000" strike="noStrike" u="none">
                <a:solidFill>
                  <a:srgbClr val="000000"/>
                </a:solidFill>
                <a:latin typeface="Work Sans"/>
                <a:ea typeface="Work Sans"/>
                <a:cs typeface="Work Sans"/>
                <a:sym typeface="Work Sans"/>
              </a:rPr>
              <a:t>is</a:t>
            </a:r>
            <a:r>
              <a:rPr lang="en-US" sz="3000" strike="noStrike" u="none">
                <a:solidFill>
                  <a:srgbClr val="000000"/>
                </a:solidFill>
                <a:latin typeface="Work Sans"/>
                <a:ea typeface="Work Sans"/>
                <a:cs typeface="Work Sans"/>
                <a:sym typeface="Work Sans"/>
              </a:rPr>
              <a:t>i uraian singkat tentang gambaran um</a:t>
            </a:r>
            <a:r>
              <a:rPr lang="en-US" sz="3000" strike="noStrike" u="none">
                <a:solidFill>
                  <a:srgbClr val="000000"/>
                </a:solidFill>
                <a:latin typeface="Work Sans"/>
                <a:ea typeface="Work Sans"/>
                <a:cs typeface="Work Sans"/>
                <a:sym typeface="Work Sans"/>
              </a:rPr>
              <a:t>um d</a:t>
            </a:r>
            <a:r>
              <a:rPr lang="en-US" sz="3000" strike="noStrike" u="none">
                <a:solidFill>
                  <a:srgbClr val="000000"/>
                </a:solidFill>
                <a:latin typeface="Work Sans"/>
                <a:ea typeface="Work Sans"/>
                <a:cs typeface="Work Sans"/>
                <a:sym typeface="Work Sans"/>
              </a:rPr>
              <a:t>an a</a:t>
            </a:r>
            <a:r>
              <a:rPr lang="en-US" sz="3000" strike="noStrike" u="none">
                <a:solidFill>
                  <a:srgbClr val="000000"/>
                </a:solidFill>
                <a:latin typeface="Work Sans"/>
                <a:ea typeface="Work Sans"/>
                <a:cs typeface="Work Sans"/>
                <a:sym typeface="Work Sans"/>
              </a:rPr>
              <a:t>l</a:t>
            </a:r>
            <a:r>
              <a:rPr lang="en-US" sz="3000" strike="noStrike" u="none">
                <a:solidFill>
                  <a:srgbClr val="000000"/>
                </a:solidFill>
                <a:latin typeface="Work Sans"/>
                <a:ea typeface="Work Sans"/>
                <a:cs typeface="Work Sans"/>
                <a:sym typeface="Work Sans"/>
              </a:rPr>
              <a:t>asan pemilihan judul te</a:t>
            </a:r>
            <a:r>
              <a:rPr lang="en-US" sz="3000" strike="noStrike" u="none">
                <a:solidFill>
                  <a:srgbClr val="000000"/>
                </a:solidFill>
                <a:latin typeface="Work Sans"/>
                <a:ea typeface="Work Sans"/>
                <a:cs typeface="Work Sans"/>
                <a:sym typeface="Work Sans"/>
              </a:rPr>
              <a:t>r</a:t>
            </a:r>
            <a:r>
              <a:rPr lang="en-US" sz="3000" strike="noStrike" u="none">
                <a:solidFill>
                  <a:srgbClr val="000000"/>
                </a:solidFill>
                <a:latin typeface="Work Sans"/>
                <a:ea typeface="Work Sans"/>
                <a:cs typeface="Work Sans"/>
                <a:sym typeface="Work Sans"/>
              </a:rPr>
              <a:t>hadap</a:t>
            </a:r>
            <a:r>
              <a:rPr lang="en-US" sz="3000" strike="noStrike" u="none">
                <a:solidFill>
                  <a:srgbClr val="000000"/>
                </a:solidFill>
                <a:latin typeface="Work Sans"/>
                <a:ea typeface="Work Sans"/>
                <a:cs typeface="Work Sans"/>
                <a:sym typeface="Work Sans"/>
              </a:rPr>
              <a:t> s</a:t>
            </a:r>
            <a:r>
              <a:rPr lang="en-US" sz="3000" strike="noStrike" u="none">
                <a:solidFill>
                  <a:srgbClr val="000000"/>
                </a:solidFill>
                <a:latin typeface="Work Sans"/>
                <a:ea typeface="Work Sans"/>
                <a:cs typeface="Work Sans"/>
                <a:sym typeface="Work Sans"/>
              </a:rPr>
              <a:t>uatu masalah yang menar</a:t>
            </a:r>
            <a:r>
              <a:rPr lang="en-US" sz="3000" strike="noStrike" u="none">
                <a:solidFill>
                  <a:srgbClr val="000000"/>
                </a:solidFill>
                <a:latin typeface="Work Sans"/>
                <a:ea typeface="Work Sans"/>
                <a:cs typeface="Work Sans"/>
                <a:sym typeface="Work Sans"/>
              </a:rPr>
              <a:t>i</a:t>
            </a:r>
            <a:r>
              <a:rPr lang="en-US" sz="3000" strike="noStrike" u="none">
                <a:solidFill>
                  <a:srgbClr val="000000"/>
                </a:solidFill>
                <a:latin typeface="Work Sans"/>
                <a:ea typeface="Work Sans"/>
                <a:cs typeface="Work Sans"/>
                <a:sym typeface="Work Sans"/>
              </a:rPr>
              <a:t>k un</a:t>
            </a:r>
            <a:r>
              <a:rPr lang="en-US" sz="3000" strike="noStrike" u="none">
                <a:solidFill>
                  <a:srgbClr val="000000"/>
                </a:solidFill>
                <a:latin typeface="Work Sans"/>
                <a:ea typeface="Work Sans"/>
                <a:cs typeface="Work Sans"/>
                <a:sym typeface="Work Sans"/>
              </a:rPr>
              <a:t>t</a:t>
            </a:r>
            <a:r>
              <a:rPr lang="en-US" sz="3000" strike="noStrike" u="none">
                <a:solidFill>
                  <a:srgbClr val="000000"/>
                </a:solidFill>
                <a:latin typeface="Work Sans"/>
                <a:ea typeface="Work Sans"/>
                <a:cs typeface="Work Sans"/>
                <a:sym typeface="Work Sans"/>
              </a:rPr>
              <a:t>uk</a:t>
            </a:r>
            <a:r>
              <a:rPr lang="en-US" sz="3000" strike="noStrike" u="none">
                <a:solidFill>
                  <a:srgbClr val="000000"/>
                </a:solidFill>
                <a:latin typeface="Work Sans"/>
                <a:ea typeface="Work Sans"/>
                <a:cs typeface="Work Sans"/>
                <a:sym typeface="Work Sans"/>
              </a:rPr>
              <a:t> </a:t>
            </a:r>
            <a:r>
              <a:rPr lang="en-US" sz="3000" strike="noStrike" u="none">
                <a:solidFill>
                  <a:srgbClr val="000000"/>
                </a:solidFill>
                <a:latin typeface="Work Sans"/>
                <a:ea typeface="Work Sans"/>
                <a:cs typeface="Work Sans"/>
                <a:sym typeface="Work Sans"/>
              </a:rPr>
              <a:t>diteliti/dibahas. </a:t>
            </a:r>
          </a:p>
          <a:p>
            <a:pPr algn="just" marL="647700" indent="-323850" lvl="1">
              <a:lnSpc>
                <a:spcPts val="4200"/>
              </a:lnSpc>
              <a:buFont typeface="Arial"/>
              <a:buChar char="•"/>
            </a:pPr>
            <a:r>
              <a:rPr lang="en-US" sz="3000" strike="noStrike" u="none">
                <a:solidFill>
                  <a:srgbClr val="000000"/>
                </a:solidFill>
                <a:latin typeface="Work Sans"/>
                <a:ea typeface="Work Sans"/>
                <a:cs typeface="Work Sans"/>
                <a:sym typeface="Work Sans"/>
              </a:rPr>
              <a:t>Dalam Latar belakang memuat penjelasan tentang mengapa permasalahan diangkat yang berisi (fenomena/gejala) yang sedang terjadi sehingga menimbulkan masalah.</a:t>
            </a:r>
          </a:p>
          <a:p>
            <a:pPr algn="just" marL="647700" indent="-323850" lvl="1">
              <a:lnSpc>
                <a:spcPts val="4200"/>
              </a:lnSpc>
              <a:buFont typeface="Arial"/>
              <a:buChar char="•"/>
            </a:pPr>
            <a:r>
              <a:rPr lang="en-US" sz="3000" strike="noStrike" u="none">
                <a:solidFill>
                  <a:srgbClr val="000000"/>
                </a:solidFill>
                <a:latin typeface="Work Sans"/>
                <a:ea typeface="Work Sans"/>
                <a:cs typeface="Work Sans"/>
                <a:sym typeface="Work Sans"/>
              </a:rPr>
              <a:t>Kalau masalah tidak diatasi apa akibatnya.</a:t>
            </a:r>
          </a:p>
          <a:p>
            <a:pPr algn="just" marL="647700" indent="-323850" lvl="1">
              <a:lnSpc>
                <a:spcPts val="4200"/>
              </a:lnSpc>
              <a:buFont typeface="Arial"/>
              <a:buChar char="•"/>
            </a:pPr>
            <a:r>
              <a:rPr lang="en-US" sz="3000" strike="noStrike" u="none">
                <a:solidFill>
                  <a:srgbClr val="000000"/>
                </a:solidFill>
                <a:latin typeface="Work Sans"/>
                <a:ea typeface="Work Sans"/>
                <a:cs typeface="Work Sans"/>
                <a:sym typeface="Work Sans"/>
              </a:rPr>
              <a:t>Identifikasi permasalahan tersebut sampai detail agar bisa diukur.</a:t>
            </a:r>
          </a:p>
          <a:p>
            <a:pPr algn="just" marL="647700" indent="-323850" lvl="1">
              <a:lnSpc>
                <a:spcPts val="4200"/>
              </a:lnSpc>
              <a:buFont typeface="Arial"/>
              <a:buChar char="•"/>
            </a:pPr>
            <a:r>
              <a:rPr lang="en-US" sz="3000" strike="noStrike" u="none">
                <a:solidFill>
                  <a:srgbClr val="000000"/>
                </a:solidFill>
                <a:latin typeface="Work Sans"/>
                <a:ea typeface="Work Sans"/>
                <a:cs typeface="Work Sans"/>
                <a:sym typeface="Work Sans"/>
              </a:rPr>
              <a:t>Selanjutnya apa yang menjadi pokok permasalahan dan bagaimana mengatasainya (metode yang digunakan baik untuk pengumpulan data maupun metode analisis data).</a:t>
            </a:r>
          </a:p>
        </p:txBody>
      </p:sp>
      <p:sp>
        <p:nvSpPr>
          <p:cNvPr name="TextBox 6" id="6"/>
          <p:cNvSpPr txBox="true"/>
          <p:nvPr/>
        </p:nvSpPr>
        <p:spPr>
          <a:xfrm rot="0">
            <a:off x="2275176" y="2208392"/>
            <a:ext cx="11531265" cy="651256"/>
          </a:xfrm>
          <a:prstGeom prst="rect">
            <a:avLst/>
          </a:prstGeom>
        </p:spPr>
        <p:txBody>
          <a:bodyPr anchor="t" rtlCol="false" tIns="0" lIns="0" bIns="0" rIns="0">
            <a:spAutoFit/>
          </a:bodyPr>
          <a:lstStyle/>
          <a:p>
            <a:pPr algn="l" marL="0" indent="0" lvl="0">
              <a:lnSpc>
                <a:spcPts val="4801"/>
              </a:lnSpc>
              <a:spcBef>
                <a:spcPct val="0"/>
              </a:spcBef>
            </a:pPr>
            <a:r>
              <a:rPr lang="en-US" sz="4899">
                <a:solidFill>
                  <a:srgbClr val="000000"/>
                </a:solidFill>
                <a:latin typeface="Touvlo"/>
                <a:ea typeface="Touvlo"/>
                <a:cs typeface="Touvlo"/>
                <a:sym typeface="Touvlo"/>
              </a:rPr>
              <a:t>A. LATAR BELAKANG</a:t>
            </a:r>
          </a:p>
        </p:txBody>
      </p:sp>
      <p:sp>
        <p:nvSpPr>
          <p:cNvPr name="Freeform 7" id="7"/>
          <p:cNvSpPr/>
          <p:nvPr/>
        </p:nvSpPr>
        <p:spPr>
          <a:xfrm flipH="false" flipV="false" rot="0">
            <a:off x="107248" y="55378"/>
            <a:ext cx="1464776" cy="1528571"/>
          </a:xfrm>
          <a:custGeom>
            <a:avLst/>
            <a:gdLst/>
            <a:ahLst/>
            <a:cxnLst/>
            <a:rect r="r" b="b" t="t" l="l"/>
            <a:pathLst>
              <a:path h="1528571" w="1464776">
                <a:moveTo>
                  <a:pt x="0" y="0"/>
                </a:moveTo>
                <a:lnTo>
                  <a:pt x="1464776" y="0"/>
                </a:lnTo>
                <a:lnTo>
                  <a:pt x="1464776" y="1528571"/>
                </a:lnTo>
                <a:lnTo>
                  <a:pt x="0" y="1528571"/>
                </a:lnTo>
                <a:lnTo>
                  <a:pt x="0" y="0"/>
                </a:lnTo>
                <a:close/>
              </a:path>
            </a:pathLst>
          </a:custGeom>
          <a:blipFill>
            <a:blip r:embed="rId5"/>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308779" y="-444985"/>
            <a:ext cx="8917985" cy="3522604"/>
          </a:xfrm>
          <a:custGeom>
            <a:avLst/>
            <a:gdLst/>
            <a:ahLst/>
            <a:cxnLst/>
            <a:rect r="r" b="b" t="t" l="l"/>
            <a:pathLst>
              <a:path h="3522604" w="8917985">
                <a:moveTo>
                  <a:pt x="0" y="0"/>
                </a:moveTo>
                <a:lnTo>
                  <a:pt x="8917985" y="0"/>
                </a:lnTo>
                <a:lnTo>
                  <a:pt x="8917985" y="3522604"/>
                </a:lnTo>
                <a:lnTo>
                  <a:pt x="0" y="352260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526036" y="1858611"/>
            <a:ext cx="15588079" cy="8224012"/>
          </a:xfrm>
          <a:prstGeom prst="rect">
            <a:avLst/>
          </a:prstGeom>
        </p:spPr>
        <p:txBody>
          <a:bodyPr anchor="t" rtlCol="false" tIns="0" lIns="0" bIns="0" rIns="0">
            <a:spAutoFit/>
          </a:bodyPr>
          <a:lstStyle/>
          <a:p>
            <a:pPr algn="just" marL="561341" indent="-280670" lvl="1">
              <a:lnSpc>
                <a:spcPts val="3614"/>
              </a:lnSpc>
              <a:buFont typeface="Arial"/>
              <a:buChar char="•"/>
            </a:pPr>
            <a:r>
              <a:rPr lang="en-US" sz="2600">
                <a:solidFill>
                  <a:srgbClr val="000000"/>
                </a:solidFill>
                <a:latin typeface="Work Sans"/>
                <a:ea typeface="Work Sans"/>
                <a:cs typeface="Work Sans"/>
                <a:sym typeface="Work Sans"/>
              </a:rPr>
              <a:t>Rumus</a:t>
            </a:r>
            <a:r>
              <a:rPr lang="en-US" sz="2600" strike="noStrike" u="none">
                <a:solidFill>
                  <a:srgbClr val="000000"/>
                </a:solidFill>
                <a:latin typeface="Work Sans"/>
                <a:ea typeface="Work Sans"/>
                <a:cs typeface="Work Sans"/>
                <a:sym typeface="Work Sans"/>
              </a:rPr>
              <a:t>a</a:t>
            </a:r>
            <a:r>
              <a:rPr lang="en-US" sz="2600" strike="noStrike" u="none">
                <a:solidFill>
                  <a:srgbClr val="000000"/>
                </a:solidFill>
                <a:latin typeface="Work Sans"/>
                <a:ea typeface="Work Sans"/>
                <a:cs typeface="Work Sans"/>
                <a:sym typeface="Work Sans"/>
              </a:rPr>
              <a:t>n masal</a:t>
            </a:r>
            <a:r>
              <a:rPr lang="en-US" sz="2600" strike="noStrike" u="none">
                <a:solidFill>
                  <a:srgbClr val="000000"/>
                </a:solidFill>
                <a:latin typeface="Work Sans"/>
                <a:ea typeface="Work Sans"/>
                <a:cs typeface="Work Sans"/>
                <a:sym typeface="Work Sans"/>
              </a:rPr>
              <a:t>a</a:t>
            </a:r>
            <a:r>
              <a:rPr lang="en-US" sz="2600" strike="noStrike" u="none">
                <a:solidFill>
                  <a:srgbClr val="000000"/>
                </a:solidFill>
                <a:latin typeface="Work Sans"/>
                <a:ea typeface="Work Sans"/>
                <a:cs typeface="Work Sans"/>
                <a:sym typeface="Work Sans"/>
              </a:rPr>
              <a:t>h</a:t>
            </a:r>
            <a:r>
              <a:rPr lang="en-US" sz="2600" strike="noStrike" u="none">
                <a:solidFill>
                  <a:srgbClr val="000000"/>
                </a:solidFill>
                <a:latin typeface="Work Sans"/>
                <a:ea typeface="Work Sans"/>
                <a:cs typeface="Work Sans"/>
                <a:sym typeface="Work Sans"/>
              </a:rPr>
              <a:t> </a:t>
            </a:r>
            <a:r>
              <a:rPr lang="en-US" sz="2600" strike="noStrike" u="none">
                <a:solidFill>
                  <a:srgbClr val="000000"/>
                </a:solidFill>
                <a:latin typeface="Work Sans"/>
                <a:ea typeface="Work Sans"/>
                <a:cs typeface="Work Sans"/>
                <a:sym typeface="Work Sans"/>
              </a:rPr>
              <a:t>m</a:t>
            </a:r>
            <a:r>
              <a:rPr lang="en-US" sz="2600" strike="noStrike" u="none">
                <a:solidFill>
                  <a:srgbClr val="000000"/>
                </a:solidFill>
                <a:latin typeface="Work Sans"/>
                <a:ea typeface="Work Sans"/>
                <a:cs typeface="Work Sans"/>
                <a:sym typeface="Work Sans"/>
              </a:rPr>
              <a:t>e</a:t>
            </a:r>
            <a:r>
              <a:rPr lang="en-US" sz="2600" strike="noStrike" u="none">
                <a:solidFill>
                  <a:srgbClr val="000000"/>
                </a:solidFill>
                <a:latin typeface="Work Sans"/>
                <a:ea typeface="Work Sans"/>
                <a:cs typeface="Work Sans"/>
                <a:sym typeface="Work Sans"/>
              </a:rPr>
              <a:t>rup</a:t>
            </a:r>
            <a:r>
              <a:rPr lang="en-US" sz="2600" strike="noStrike" u="none">
                <a:solidFill>
                  <a:srgbClr val="000000"/>
                </a:solidFill>
                <a:latin typeface="Work Sans"/>
                <a:ea typeface="Work Sans"/>
                <a:cs typeface="Work Sans"/>
                <a:sym typeface="Work Sans"/>
              </a:rPr>
              <a:t>akan </a:t>
            </a:r>
            <a:r>
              <a:rPr lang="en-US" sz="2600" strike="noStrike" u="none">
                <a:solidFill>
                  <a:srgbClr val="000000"/>
                </a:solidFill>
                <a:latin typeface="Work Sans"/>
                <a:ea typeface="Work Sans"/>
                <a:cs typeface="Work Sans"/>
                <a:sym typeface="Work Sans"/>
              </a:rPr>
              <a:t>id</a:t>
            </a:r>
            <a:r>
              <a:rPr lang="en-US" sz="2600" strike="noStrike" u="none">
                <a:solidFill>
                  <a:srgbClr val="000000"/>
                </a:solidFill>
                <a:latin typeface="Work Sans"/>
                <a:ea typeface="Work Sans"/>
                <a:cs typeface="Work Sans"/>
                <a:sym typeface="Work Sans"/>
              </a:rPr>
              <a:t>e</a:t>
            </a:r>
            <a:r>
              <a:rPr lang="en-US" sz="2600" strike="noStrike" u="none">
                <a:solidFill>
                  <a:srgbClr val="000000"/>
                </a:solidFill>
                <a:latin typeface="Work Sans"/>
                <a:ea typeface="Work Sans"/>
                <a:cs typeface="Work Sans"/>
                <a:sym typeface="Work Sans"/>
              </a:rPr>
              <a:t>nt</a:t>
            </a:r>
            <a:r>
              <a:rPr lang="en-US" sz="2600" strike="noStrike" u="none">
                <a:solidFill>
                  <a:srgbClr val="000000"/>
                </a:solidFill>
                <a:latin typeface="Work Sans"/>
                <a:ea typeface="Work Sans"/>
                <a:cs typeface="Work Sans"/>
                <a:sym typeface="Work Sans"/>
              </a:rPr>
              <a:t>ifikasi </a:t>
            </a:r>
            <a:r>
              <a:rPr lang="en-US" sz="2600" strike="noStrike" u="none">
                <a:solidFill>
                  <a:srgbClr val="000000"/>
                </a:solidFill>
                <a:latin typeface="Work Sans"/>
                <a:ea typeface="Work Sans"/>
                <a:cs typeface="Work Sans"/>
                <a:sym typeface="Work Sans"/>
              </a:rPr>
              <a:t>d</a:t>
            </a:r>
            <a:r>
              <a:rPr lang="en-US" sz="2600" strike="noStrike" u="none">
                <a:solidFill>
                  <a:srgbClr val="000000"/>
                </a:solidFill>
                <a:latin typeface="Work Sans"/>
                <a:ea typeface="Work Sans"/>
                <a:cs typeface="Work Sans"/>
                <a:sym typeface="Work Sans"/>
              </a:rPr>
              <a:t>a</a:t>
            </a:r>
            <a:r>
              <a:rPr lang="en-US" sz="2600" strike="noStrike" u="none">
                <a:solidFill>
                  <a:srgbClr val="000000"/>
                </a:solidFill>
                <a:latin typeface="Work Sans"/>
                <a:ea typeface="Work Sans"/>
                <a:cs typeface="Work Sans"/>
                <a:sym typeface="Work Sans"/>
              </a:rPr>
              <a:t>r</a:t>
            </a:r>
            <a:r>
              <a:rPr lang="en-US" sz="2600" strike="noStrike" u="none">
                <a:solidFill>
                  <a:srgbClr val="000000"/>
                </a:solidFill>
                <a:latin typeface="Work Sans"/>
                <a:ea typeface="Work Sans"/>
                <a:cs typeface="Work Sans"/>
                <a:sym typeface="Work Sans"/>
              </a:rPr>
              <a:t>i</a:t>
            </a:r>
            <a:r>
              <a:rPr lang="en-US" sz="2600" strike="noStrike" u="none">
                <a:solidFill>
                  <a:srgbClr val="000000"/>
                </a:solidFill>
                <a:latin typeface="Work Sans"/>
                <a:ea typeface="Work Sans"/>
                <a:cs typeface="Work Sans"/>
                <a:sym typeface="Work Sans"/>
              </a:rPr>
              <a:t> pokok-pokok permasalah y</a:t>
            </a:r>
            <a:r>
              <a:rPr lang="en-US" sz="2600" strike="noStrike" u="none">
                <a:solidFill>
                  <a:srgbClr val="000000"/>
                </a:solidFill>
                <a:latin typeface="Work Sans"/>
                <a:ea typeface="Work Sans"/>
                <a:cs typeface="Work Sans"/>
                <a:sym typeface="Work Sans"/>
              </a:rPr>
              <a:t>an</a:t>
            </a:r>
            <a:r>
              <a:rPr lang="en-US" sz="2600" strike="noStrike" u="none">
                <a:solidFill>
                  <a:srgbClr val="000000"/>
                </a:solidFill>
                <a:latin typeface="Work Sans"/>
                <a:ea typeface="Work Sans"/>
                <a:cs typeface="Work Sans"/>
                <a:sym typeface="Work Sans"/>
              </a:rPr>
              <a:t>g</a:t>
            </a:r>
            <a:r>
              <a:rPr lang="en-US" sz="2600" strike="noStrike" u="none">
                <a:solidFill>
                  <a:srgbClr val="000000"/>
                </a:solidFill>
                <a:latin typeface="Work Sans"/>
                <a:ea typeface="Work Sans"/>
                <a:cs typeface="Work Sans"/>
                <a:sym typeface="Work Sans"/>
              </a:rPr>
              <a:t> </a:t>
            </a:r>
            <a:r>
              <a:rPr lang="en-US" sz="2600" strike="noStrike" u="none">
                <a:solidFill>
                  <a:srgbClr val="000000"/>
                </a:solidFill>
                <a:latin typeface="Work Sans"/>
                <a:ea typeface="Work Sans"/>
                <a:cs typeface="Work Sans"/>
                <a:sym typeface="Work Sans"/>
              </a:rPr>
              <a:t>tekni</a:t>
            </a:r>
            <a:r>
              <a:rPr lang="en-US" sz="2600" strike="noStrike" u="none">
                <a:solidFill>
                  <a:srgbClr val="000000"/>
                </a:solidFill>
                <a:latin typeface="Work Sans"/>
                <a:ea typeface="Work Sans"/>
                <a:cs typeface="Work Sans"/>
                <a:sym typeface="Work Sans"/>
              </a:rPr>
              <a:t>s</a:t>
            </a:r>
            <a:r>
              <a:rPr lang="en-US" sz="2600" strike="noStrike" u="none">
                <a:solidFill>
                  <a:srgbClr val="000000"/>
                </a:solidFill>
                <a:latin typeface="Work Sans"/>
                <a:ea typeface="Work Sans"/>
                <a:cs typeface="Work Sans"/>
                <a:sym typeface="Work Sans"/>
              </a:rPr>
              <a:t> penul</a:t>
            </a:r>
            <a:r>
              <a:rPr lang="en-US" sz="2600" strike="noStrike" u="none">
                <a:solidFill>
                  <a:srgbClr val="000000"/>
                </a:solidFill>
                <a:latin typeface="Work Sans"/>
                <a:ea typeface="Work Sans"/>
                <a:cs typeface="Work Sans"/>
                <a:sym typeface="Work Sans"/>
              </a:rPr>
              <a:t>i</a:t>
            </a:r>
            <a:r>
              <a:rPr lang="en-US" sz="2600" strike="noStrike" u="none">
                <a:solidFill>
                  <a:srgbClr val="000000"/>
                </a:solidFill>
                <a:latin typeface="Work Sans"/>
                <a:ea typeface="Work Sans"/>
                <a:cs typeface="Work Sans"/>
                <a:sym typeface="Work Sans"/>
              </a:rPr>
              <a:t>sa</a:t>
            </a:r>
            <a:r>
              <a:rPr lang="en-US" sz="2600" strike="noStrike" u="none">
                <a:solidFill>
                  <a:srgbClr val="000000"/>
                </a:solidFill>
                <a:latin typeface="Work Sans"/>
                <a:ea typeface="Work Sans"/>
                <a:cs typeface="Work Sans"/>
                <a:sym typeface="Work Sans"/>
              </a:rPr>
              <a:t>n </a:t>
            </a:r>
            <a:r>
              <a:rPr lang="en-US" sz="2600" strike="noStrike" u="none">
                <a:solidFill>
                  <a:srgbClr val="000000"/>
                </a:solidFill>
                <a:latin typeface="Work Sans"/>
                <a:ea typeface="Work Sans"/>
                <a:cs typeface="Work Sans"/>
                <a:sym typeface="Work Sans"/>
              </a:rPr>
              <a:t>p</a:t>
            </a:r>
            <a:r>
              <a:rPr lang="en-US" sz="2600" strike="noStrike" u="none">
                <a:solidFill>
                  <a:srgbClr val="000000"/>
                </a:solidFill>
                <a:latin typeface="Work Sans"/>
                <a:ea typeface="Work Sans"/>
                <a:cs typeface="Work Sans"/>
                <a:sym typeface="Work Sans"/>
              </a:rPr>
              <a:t>e</a:t>
            </a:r>
            <a:r>
              <a:rPr lang="en-US" sz="2600" strike="noStrike" u="none">
                <a:solidFill>
                  <a:srgbClr val="000000"/>
                </a:solidFill>
                <a:latin typeface="Work Sans"/>
                <a:ea typeface="Work Sans"/>
                <a:cs typeface="Work Sans"/>
                <a:sym typeface="Work Sans"/>
              </a:rPr>
              <a:t>rumus</a:t>
            </a:r>
            <a:r>
              <a:rPr lang="en-US" sz="2600" strike="noStrike" u="none">
                <a:solidFill>
                  <a:srgbClr val="000000"/>
                </a:solidFill>
                <a:latin typeface="Work Sans"/>
                <a:ea typeface="Work Sans"/>
                <a:cs typeface="Work Sans"/>
                <a:sym typeface="Work Sans"/>
              </a:rPr>
              <a:t>an</a:t>
            </a:r>
            <a:r>
              <a:rPr lang="en-US" sz="2600" strike="noStrike" u="none">
                <a:solidFill>
                  <a:srgbClr val="000000"/>
                </a:solidFill>
                <a:latin typeface="Work Sans"/>
                <a:ea typeface="Work Sans"/>
                <a:cs typeface="Work Sans"/>
                <a:sym typeface="Work Sans"/>
              </a:rPr>
              <a:t>nya</a:t>
            </a:r>
            <a:r>
              <a:rPr lang="en-US" sz="2600" strike="noStrike" u="none">
                <a:solidFill>
                  <a:srgbClr val="000000"/>
                </a:solidFill>
                <a:latin typeface="Work Sans"/>
                <a:ea typeface="Work Sans"/>
                <a:cs typeface="Work Sans"/>
                <a:sym typeface="Work Sans"/>
              </a:rPr>
              <a:t> a</a:t>
            </a:r>
            <a:r>
              <a:rPr lang="en-US" sz="2600" strike="noStrike" u="none">
                <a:solidFill>
                  <a:srgbClr val="000000"/>
                </a:solidFill>
                <a:latin typeface="Work Sans"/>
                <a:ea typeface="Work Sans"/>
                <a:cs typeface="Work Sans"/>
                <a:sym typeface="Work Sans"/>
              </a:rPr>
              <a:t>nt</a:t>
            </a:r>
            <a:r>
              <a:rPr lang="en-US" sz="2600" strike="noStrike" u="none">
                <a:solidFill>
                  <a:srgbClr val="000000"/>
                </a:solidFill>
                <a:latin typeface="Work Sans"/>
                <a:ea typeface="Work Sans"/>
                <a:cs typeface="Work Sans"/>
                <a:sym typeface="Work Sans"/>
              </a:rPr>
              <a:t>ara</a:t>
            </a:r>
            <a:r>
              <a:rPr lang="en-US" sz="2600" strike="noStrike" u="none">
                <a:solidFill>
                  <a:srgbClr val="000000"/>
                </a:solidFill>
                <a:latin typeface="Work Sans"/>
                <a:ea typeface="Work Sans"/>
                <a:cs typeface="Work Sans"/>
                <a:sym typeface="Work Sans"/>
              </a:rPr>
              <a:t> lai</a:t>
            </a:r>
            <a:r>
              <a:rPr lang="en-US" sz="2600" strike="noStrike" u="none">
                <a:solidFill>
                  <a:srgbClr val="000000"/>
                </a:solidFill>
                <a:latin typeface="Work Sans"/>
                <a:ea typeface="Work Sans"/>
                <a:cs typeface="Work Sans"/>
                <a:sym typeface="Work Sans"/>
              </a:rPr>
              <a:t>n </a:t>
            </a:r>
            <a:r>
              <a:rPr lang="en-US" sz="2600" strike="noStrike" u="none">
                <a:solidFill>
                  <a:srgbClr val="000000"/>
                </a:solidFill>
                <a:latin typeface="Work Sans"/>
                <a:ea typeface="Work Sans"/>
                <a:cs typeface="Work Sans"/>
                <a:sym typeface="Work Sans"/>
              </a:rPr>
              <a:t>dis</a:t>
            </a:r>
            <a:r>
              <a:rPr lang="en-US" sz="2600" strike="noStrike" u="none">
                <a:solidFill>
                  <a:srgbClr val="000000"/>
                </a:solidFill>
                <a:latin typeface="Work Sans"/>
                <a:ea typeface="Work Sans"/>
                <a:cs typeface="Work Sans"/>
                <a:sym typeface="Work Sans"/>
              </a:rPr>
              <a:t>u</a:t>
            </a:r>
            <a:r>
              <a:rPr lang="en-US" sz="2600" strike="noStrike" u="none">
                <a:solidFill>
                  <a:srgbClr val="000000"/>
                </a:solidFill>
                <a:latin typeface="Work Sans"/>
                <a:ea typeface="Work Sans"/>
                <a:cs typeface="Work Sans"/>
                <a:sym typeface="Work Sans"/>
              </a:rPr>
              <a:t>s</a:t>
            </a:r>
            <a:r>
              <a:rPr lang="en-US" sz="2600" strike="noStrike" u="none">
                <a:solidFill>
                  <a:srgbClr val="000000"/>
                </a:solidFill>
                <a:latin typeface="Work Sans"/>
                <a:ea typeface="Work Sans"/>
                <a:cs typeface="Work Sans"/>
                <a:sym typeface="Work Sans"/>
              </a:rPr>
              <a:t>un da</a:t>
            </a:r>
            <a:r>
              <a:rPr lang="en-US" sz="2600" strike="noStrike" u="none">
                <a:solidFill>
                  <a:srgbClr val="000000"/>
                </a:solidFill>
                <a:latin typeface="Work Sans"/>
                <a:ea typeface="Work Sans"/>
                <a:cs typeface="Work Sans"/>
                <a:sym typeface="Work Sans"/>
              </a:rPr>
              <a:t>lam be</a:t>
            </a:r>
            <a:r>
              <a:rPr lang="en-US" sz="2600" strike="noStrike" u="none">
                <a:solidFill>
                  <a:srgbClr val="000000"/>
                </a:solidFill>
                <a:latin typeface="Work Sans"/>
                <a:ea typeface="Work Sans"/>
                <a:cs typeface="Work Sans"/>
                <a:sym typeface="Work Sans"/>
              </a:rPr>
              <a:t>n</a:t>
            </a:r>
            <a:r>
              <a:rPr lang="en-US" sz="2600" strike="noStrike" u="none">
                <a:solidFill>
                  <a:srgbClr val="000000"/>
                </a:solidFill>
                <a:latin typeface="Work Sans"/>
                <a:ea typeface="Work Sans"/>
                <a:cs typeface="Work Sans"/>
                <a:sym typeface="Work Sans"/>
              </a:rPr>
              <a:t>tuk</a:t>
            </a:r>
            <a:r>
              <a:rPr lang="en-US" sz="2600" strike="noStrike" u="none">
                <a:solidFill>
                  <a:srgbClr val="000000"/>
                </a:solidFill>
                <a:latin typeface="Work Sans"/>
                <a:ea typeface="Work Sans"/>
                <a:cs typeface="Work Sans"/>
                <a:sym typeface="Work Sans"/>
              </a:rPr>
              <a:t> </a:t>
            </a:r>
            <a:r>
              <a:rPr lang="en-US" sz="2600" strike="noStrike" u="none">
                <a:solidFill>
                  <a:srgbClr val="000000"/>
                </a:solidFill>
                <a:latin typeface="Work Sans"/>
                <a:ea typeface="Work Sans"/>
                <a:cs typeface="Work Sans"/>
                <a:sym typeface="Work Sans"/>
              </a:rPr>
              <a:t>pert</a:t>
            </a:r>
            <a:r>
              <a:rPr lang="en-US" sz="2600" strike="noStrike" u="none">
                <a:solidFill>
                  <a:srgbClr val="000000"/>
                </a:solidFill>
                <a:latin typeface="Work Sans"/>
                <a:ea typeface="Work Sans"/>
                <a:cs typeface="Work Sans"/>
                <a:sym typeface="Work Sans"/>
              </a:rPr>
              <a:t>a</a:t>
            </a:r>
            <a:r>
              <a:rPr lang="en-US" sz="2600" strike="noStrike" u="none">
                <a:solidFill>
                  <a:srgbClr val="000000"/>
                </a:solidFill>
                <a:latin typeface="Work Sans"/>
                <a:ea typeface="Work Sans"/>
                <a:cs typeface="Work Sans"/>
                <a:sym typeface="Work Sans"/>
              </a:rPr>
              <a:t>ny</a:t>
            </a:r>
            <a:r>
              <a:rPr lang="en-US" sz="2600" strike="noStrike" u="none">
                <a:solidFill>
                  <a:srgbClr val="000000"/>
                </a:solidFill>
                <a:latin typeface="Work Sans"/>
                <a:ea typeface="Work Sans"/>
                <a:cs typeface="Work Sans"/>
                <a:sym typeface="Work Sans"/>
              </a:rPr>
              <a:t>aan </a:t>
            </a:r>
            <a:r>
              <a:rPr lang="en-US" sz="2600" strike="noStrike" u="none">
                <a:solidFill>
                  <a:srgbClr val="000000"/>
                </a:solidFill>
                <a:latin typeface="Work Sans"/>
                <a:ea typeface="Work Sans"/>
                <a:cs typeface="Work Sans"/>
                <a:sym typeface="Work Sans"/>
              </a:rPr>
              <a:t>atau </a:t>
            </a:r>
            <a:r>
              <a:rPr lang="en-US" sz="2600" strike="noStrike" u="none">
                <a:solidFill>
                  <a:srgbClr val="000000"/>
                </a:solidFill>
                <a:latin typeface="Work Sans"/>
                <a:ea typeface="Work Sans"/>
                <a:cs typeface="Work Sans"/>
                <a:sym typeface="Work Sans"/>
              </a:rPr>
              <a:t>pe</a:t>
            </a:r>
            <a:r>
              <a:rPr lang="en-US" sz="2600" strike="noStrike" u="none">
                <a:solidFill>
                  <a:srgbClr val="000000"/>
                </a:solidFill>
                <a:latin typeface="Work Sans"/>
                <a:ea typeface="Work Sans"/>
                <a:cs typeface="Work Sans"/>
                <a:sym typeface="Work Sans"/>
              </a:rPr>
              <a:t>rnyata</a:t>
            </a:r>
            <a:r>
              <a:rPr lang="en-US" sz="2600" strike="noStrike" u="none">
                <a:solidFill>
                  <a:srgbClr val="000000"/>
                </a:solidFill>
                <a:latin typeface="Work Sans"/>
                <a:ea typeface="Work Sans"/>
                <a:cs typeface="Work Sans"/>
                <a:sym typeface="Work Sans"/>
              </a:rPr>
              <a:t>an d</a:t>
            </a:r>
            <a:r>
              <a:rPr lang="en-US" sz="2600" strike="noStrike" u="none">
                <a:solidFill>
                  <a:srgbClr val="000000"/>
                </a:solidFill>
                <a:latin typeface="Work Sans"/>
                <a:ea typeface="Work Sans"/>
                <a:cs typeface="Work Sans"/>
                <a:sym typeface="Work Sans"/>
              </a:rPr>
              <a:t>a</a:t>
            </a:r>
            <a:r>
              <a:rPr lang="en-US" sz="2600" strike="noStrike" u="none">
                <a:solidFill>
                  <a:srgbClr val="000000"/>
                </a:solidFill>
                <a:latin typeface="Work Sans"/>
                <a:ea typeface="Work Sans"/>
                <a:cs typeface="Work Sans"/>
                <a:sym typeface="Work Sans"/>
              </a:rPr>
              <a:t>l</a:t>
            </a:r>
            <a:r>
              <a:rPr lang="en-US" sz="2600" strike="noStrike" u="none">
                <a:solidFill>
                  <a:srgbClr val="000000"/>
                </a:solidFill>
                <a:latin typeface="Work Sans"/>
                <a:ea typeface="Work Sans"/>
                <a:cs typeface="Work Sans"/>
                <a:sym typeface="Work Sans"/>
              </a:rPr>
              <a:t>am</a:t>
            </a:r>
            <a:r>
              <a:rPr lang="en-US" sz="2600" strike="noStrike" u="none">
                <a:solidFill>
                  <a:srgbClr val="000000"/>
                </a:solidFill>
                <a:latin typeface="Work Sans"/>
                <a:ea typeface="Work Sans"/>
                <a:cs typeface="Work Sans"/>
                <a:sym typeface="Work Sans"/>
              </a:rPr>
              <a:t> </a:t>
            </a:r>
            <a:r>
              <a:rPr lang="en-US" sz="2600" strike="noStrike" u="none">
                <a:solidFill>
                  <a:srgbClr val="000000"/>
                </a:solidFill>
                <a:latin typeface="Work Sans"/>
                <a:ea typeface="Work Sans"/>
                <a:cs typeface="Work Sans"/>
                <a:sym typeface="Work Sans"/>
              </a:rPr>
              <a:t>k</a:t>
            </a:r>
            <a:r>
              <a:rPr lang="en-US" sz="2600" strike="noStrike" u="none">
                <a:solidFill>
                  <a:srgbClr val="000000"/>
                </a:solidFill>
                <a:latin typeface="Work Sans"/>
                <a:ea typeface="Work Sans"/>
                <a:cs typeface="Work Sans"/>
                <a:sym typeface="Work Sans"/>
              </a:rPr>
              <a:t>a</a:t>
            </a:r>
            <a:r>
              <a:rPr lang="en-US" sz="2600" strike="noStrike" u="none">
                <a:solidFill>
                  <a:srgbClr val="000000"/>
                </a:solidFill>
                <a:latin typeface="Work Sans"/>
                <a:ea typeface="Work Sans"/>
                <a:cs typeface="Work Sans"/>
                <a:sym typeface="Work Sans"/>
              </a:rPr>
              <a:t>lim</a:t>
            </a:r>
            <a:r>
              <a:rPr lang="en-US" sz="2600" strike="noStrike" u="none">
                <a:solidFill>
                  <a:srgbClr val="000000"/>
                </a:solidFill>
                <a:latin typeface="Work Sans"/>
                <a:ea typeface="Work Sans"/>
                <a:cs typeface="Work Sans"/>
                <a:sym typeface="Work Sans"/>
              </a:rPr>
              <a:t>a</a:t>
            </a:r>
            <a:r>
              <a:rPr lang="en-US" sz="2600" strike="noStrike" u="none">
                <a:solidFill>
                  <a:srgbClr val="000000"/>
                </a:solidFill>
                <a:latin typeface="Work Sans"/>
                <a:ea typeface="Work Sans"/>
                <a:cs typeface="Work Sans"/>
                <a:sym typeface="Work Sans"/>
              </a:rPr>
              <a:t>t</a:t>
            </a:r>
            <a:r>
              <a:rPr lang="en-US" sz="2600" strike="noStrike" u="none">
                <a:solidFill>
                  <a:srgbClr val="000000"/>
                </a:solidFill>
                <a:latin typeface="Work Sans"/>
                <a:ea typeface="Work Sans"/>
                <a:cs typeface="Work Sans"/>
                <a:sym typeface="Work Sans"/>
              </a:rPr>
              <a:t> negat</a:t>
            </a:r>
            <a:r>
              <a:rPr lang="en-US" sz="2600" strike="noStrike" u="none">
                <a:solidFill>
                  <a:srgbClr val="000000"/>
                </a:solidFill>
                <a:latin typeface="Work Sans"/>
                <a:ea typeface="Work Sans"/>
                <a:cs typeface="Work Sans"/>
                <a:sym typeface="Work Sans"/>
              </a:rPr>
              <a:t>if. </a:t>
            </a:r>
          </a:p>
          <a:p>
            <a:pPr algn="just" marL="561341" indent="-280670" lvl="1">
              <a:lnSpc>
                <a:spcPts val="3614"/>
              </a:lnSpc>
              <a:buFont typeface="Arial"/>
              <a:buChar char="•"/>
            </a:pPr>
            <a:r>
              <a:rPr lang="en-US" sz="2600" strike="noStrike" u="none">
                <a:solidFill>
                  <a:srgbClr val="000000"/>
                </a:solidFill>
                <a:latin typeface="Work Sans"/>
                <a:ea typeface="Work Sans"/>
                <a:cs typeface="Work Sans"/>
                <a:sym typeface="Work Sans"/>
              </a:rPr>
              <a:t>Rumusan masalah adalah sesuatu yang belum atau tidak diketahui, dimana seseorang atau kelompok ingin mengetahui realita atau kenyataan. Permasalahan atau masalah akan muncul apabila ada kesenjangan antara das sollen dengan das sein, atau ada perbedaan antara harapan dan kenyataan. </a:t>
            </a:r>
          </a:p>
          <a:p>
            <a:pPr algn="just" marL="561341" indent="-280670" lvl="1">
              <a:lnSpc>
                <a:spcPts val="3614"/>
              </a:lnSpc>
              <a:buFont typeface="Arial"/>
              <a:buChar char="•"/>
            </a:pPr>
            <a:r>
              <a:rPr lang="en-US" sz="2600" strike="noStrike" u="none">
                <a:solidFill>
                  <a:srgbClr val="000000"/>
                </a:solidFill>
                <a:latin typeface="Work Sans"/>
                <a:ea typeface="Work Sans"/>
                <a:cs typeface="Work Sans"/>
                <a:sym typeface="Work Sans"/>
              </a:rPr>
              <a:t>Kriteria pemilihan permasalahan antara lain: apakah permasalahan bermanfaat untuk diungkap dan dipecahkan; apakah permasalahan terkait dengan disiplin ilmu, judul/topik/tema yang menjadi perhatian untuk dipecahkan. </a:t>
            </a:r>
          </a:p>
          <a:p>
            <a:pPr algn="just" marL="561341" indent="-280670" lvl="1">
              <a:lnSpc>
                <a:spcPts val="3614"/>
              </a:lnSpc>
              <a:buFont typeface="Arial"/>
              <a:buChar char="•"/>
            </a:pPr>
            <a:r>
              <a:rPr lang="en-US" sz="2600" strike="noStrike" u="none">
                <a:solidFill>
                  <a:srgbClr val="000000"/>
                </a:solidFill>
                <a:latin typeface="Work Sans"/>
                <a:ea typeface="Work Sans"/>
                <a:cs typeface="Work Sans"/>
                <a:sym typeface="Work Sans"/>
              </a:rPr>
              <a:t>Bagaimana merumuskan masalah? Meliputi proses pemikiran sebagai berikut : (a) apa yang perlu ditanyakan secara verbal; (b) Perumusan yang memerlukan jawaban pemecahan; (c) Sajikan unsur-unsur suatu masalah atau aspek-aspek yang berbeda dari suatu pernyataan; (d) Rinci masing-masing komponen atau unsur permasalahan, jadi permasalahan bisa lebih dari satu (e) Kaji secara kritis, bertindaklah sebagai kritikus atau wasit atas masalah yang dipilih; (f) Pemilihan masalah sebaiknya tidak terlalu luas atau terlalu sempit dan jangan hanya dilandasi pemikiran subyektif semata. Melalu pendekatan ilmiah masalah dapat dipilih relatif tepat.</a:t>
            </a:r>
          </a:p>
        </p:txBody>
      </p:sp>
      <p:sp>
        <p:nvSpPr>
          <p:cNvPr name="TextBox 4" id="4"/>
          <p:cNvSpPr txBox="true"/>
          <p:nvPr/>
        </p:nvSpPr>
        <p:spPr>
          <a:xfrm rot="0">
            <a:off x="2824863" y="750697"/>
            <a:ext cx="11531265" cy="651256"/>
          </a:xfrm>
          <a:prstGeom prst="rect">
            <a:avLst/>
          </a:prstGeom>
        </p:spPr>
        <p:txBody>
          <a:bodyPr anchor="t" rtlCol="false" tIns="0" lIns="0" bIns="0" rIns="0">
            <a:spAutoFit/>
          </a:bodyPr>
          <a:lstStyle/>
          <a:p>
            <a:pPr algn="l" marL="0" indent="0" lvl="0">
              <a:lnSpc>
                <a:spcPts val="4801"/>
              </a:lnSpc>
              <a:spcBef>
                <a:spcPct val="0"/>
              </a:spcBef>
            </a:pPr>
            <a:r>
              <a:rPr lang="en-US" sz="4899">
                <a:solidFill>
                  <a:srgbClr val="000000"/>
                </a:solidFill>
                <a:latin typeface="Touvlo"/>
                <a:ea typeface="Touvlo"/>
                <a:cs typeface="Touvlo"/>
                <a:sym typeface="Touvlo"/>
              </a:rPr>
              <a:t>B.</a:t>
            </a:r>
            <a:r>
              <a:rPr lang="en-US" sz="4899">
                <a:solidFill>
                  <a:srgbClr val="000000"/>
                </a:solidFill>
                <a:latin typeface="Touvlo"/>
                <a:ea typeface="Touvlo"/>
                <a:cs typeface="Touvlo"/>
                <a:sym typeface="Touvlo"/>
              </a:rPr>
              <a:t> RUMUSAN MASALAH</a:t>
            </a:r>
          </a:p>
        </p:txBody>
      </p:sp>
      <p:grpSp>
        <p:nvGrpSpPr>
          <p:cNvPr name="Group 5" id="5"/>
          <p:cNvGrpSpPr/>
          <p:nvPr/>
        </p:nvGrpSpPr>
        <p:grpSpPr>
          <a:xfrm rot="0">
            <a:off x="17756636" y="0"/>
            <a:ext cx="531364" cy="10287000"/>
            <a:chOff x="0" y="0"/>
            <a:chExt cx="139948" cy="2709333"/>
          </a:xfrm>
        </p:grpSpPr>
        <p:sp>
          <p:nvSpPr>
            <p:cNvPr name="Freeform 6" id="6"/>
            <p:cNvSpPr/>
            <p:nvPr/>
          </p:nvSpPr>
          <p:spPr>
            <a:xfrm flipH="false" flipV="false" rot="0">
              <a:off x="0" y="0"/>
              <a:ext cx="139948" cy="2709333"/>
            </a:xfrm>
            <a:custGeom>
              <a:avLst/>
              <a:gdLst/>
              <a:ahLst/>
              <a:cxnLst/>
              <a:rect r="r" b="b" t="t" l="l"/>
              <a:pathLst>
                <a:path h="2709333" w="139948">
                  <a:moveTo>
                    <a:pt x="0" y="0"/>
                  </a:moveTo>
                  <a:lnTo>
                    <a:pt x="139948" y="0"/>
                  </a:lnTo>
                  <a:lnTo>
                    <a:pt x="139948" y="2709333"/>
                  </a:lnTo>
                  <a:lnTo>
                    <a:pt x="0" y="2709333"/>
                  </a:lnTo>
                  <a:close/>
                </a:path>
              </a:pathLst>
            </a:custGeom>
            <a:solidFill>
              <a:srgbClr val="908E15"/>
            </a:solidFill>
          </p:spPr>
        </p:sp>
        <p:sp>
          <p:nvSpPr>
            <p:cNvPr name="TextBox 7" id="7"/>
            <p:cNvSpPr txBox="true"/>
            <p:nvPr/>
          </p:nvSpPr>
          <p:spPr>
            <a:xfrm>
              <a:off x="0" y="-38100"/>
              <a:ext cx="139948" cy="2747433"/>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18022318" y="-161707"/>
            <a:ext cx="586917" cy="10448707"/>
            <a:chOff x="0" y="0"/>
            <a:chExt cx="154579" cy="2751923"/>
          </a:xfrm>
        </p:grpSpPr>
        <p:sp>
          <p:nvSpPr>
            <p:cNvPr name="Freeform 9" id="9"/>
            <p:cNvSpPr/>
            <p:nvPr/>
          </p:nvSpPr>
          <p:spPr>
            <a:xfrm flipH="false" flipV="false" rot="0">
              <a:off x="0" y="0"/>
              <a:ext cx="154579" cy="2751923"/>
            </a:xfrm>
            <a:custGeom>
              <a:avLst/>
              <a:gdLst/>
              <a:ahLst/>
              <a:cxnLst/>
              <a:rect r="r" b="b" t="t" l="l"/>
              <a:pathLst>
                <a:path h="2751923" w="154579">
                  <a:moveTo>
                    <a:pt x="0" y="0"/>
                  </a:moveTo>
                  <a:lnTo>
                    <a:pt x="154579" y="0"/>
                  </a:lnTo>
                  <a:lnTo>
                    <a:pt x="154579" y="2751923"/>
                  </a:lnTo>
                  <a:lnTo>
                    <a:pt x="0" y="2751923"/>
                  </a:lnTo>
                  <a:close/>
                </a:path>
              </a:pathLst>
            </a:custGeom>
            <a:solidFill>
              <a:srgbClr val="B5BE46"/>
            </a:solidFill>
          </p:spPr>
        </p:sp>
        <p:sp>
          <p:nvSpPr>
            <p:cNvPr name="TextBox 10" id="10"/>
            <p:cNvSpPr txBox="true"/>
            <p:nvPr/>
          </p:nvSpPr>
          <p:spPr>
            <a:xfrm>
              <a:off x="0" y="-38100"/>
              <a:ext cx="154579" cy="2790023"/>
            </a:xfrm>
            <a:prstGeom prst="rect">
              <a:avLst/>
            </a:prstGeom>
          </p:spPr>
          <p:txBody>
            <a:bodyPr anchor="ctr" rtlCol="false" tIns="50800" lIns="50800" bIns="50800" rIns="50800"/>
            <a:lstStyle/>
            <a:p>
              <a:pPr algn="ctr">
                <a:lnSpc>
                  <a:spcPts val="2659"/>
                </a:lnSpc>
              </a:pPr>
            </a:p>
          </p:txBody>
        </p:sp>
      </p:grpSp>
      <p:sp>
        <p:nvSpPr>
          <p:cNvPr name="Freeform 11" id="11"/>
          <p:cNvSpPr/>
          <p:nvPr/>
        </p:nvSpPr>
        <p:spPr>
          <a:xfrm flipH="false" flipV="false" rot="0">
            <a:off x="107248" y="55378"/>
            <a:ext cx="1464776" cy="1528571"/>
          </a:xfrm>
          <a:custGeom>
            <a:avLst/>
            <a:gdLst/>
            <a:ahLst/>
            <a:cxnLst/>
            <a:rect r="r" b="b" t="t" l="l"/>
            <a:pathLst>
              <a:path h="1528571" w="1464776">
                <a:moveTo>
                  <a:pt x="0" y="0"/>
                </a:moveTo>
                <a:lnTo>
                  <a:pt x="1464776" y="0"/>
                </a:lnTo>
                <a:lnTo>
                  <a:pt x="1464776" y="1528571"/>
                </a:lnTo>
                <a:lnTo>
                  <a:pt x="0" y="1528571"/>
                </a:lnTo>
                <a:lnTo>
                  <a:pt x="0" y="0"/>
                </a:lnTo>
                <a:close/>
              </a:path>
            </a:pathLst>
          </a:custGeom>
          <a:blipFill>
            <a:blip r:embed="rId4"/>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7449800" y="1241200"/>
            <a:ext cx="3086100" cy="76516"/>
            <a:chOff x="0" y="0"/>
            <a:chExt cx="812800" cy="20152"/>
          </a:xfrm>
        </p:grpSpPr>
        <p:sp>
          <p:nvSpPr>
            <p:cNvPr name="Freeform 3" id="3"/>
            <p:cNvSpPr/>
            <p:nvPr/>
          </p:nvSpPr>
          <p:spPr>
            <a:xfrm flipH="false" flipV="false" rot="0">
              <a:off x="0" y="0"/>
              <a:ext cx="812800" cy="20152"/>
            </a:xfrm>
            <a:custGeom>
              <a:avLst/>
              <a:gdLst/>
              <a:ahLst/>
              <a:cxnLst/>
              <a:rect r="r" b="b" t="t" l="l"/>
              <a:pathLst>
                <a:path h="20152" w="812800">
                  <a:moveTo>
                    <a:pt x="10076" y="0"/>
                  </a:moveTo>
                  <a:lnTo>
                    <a:pt x="802724" y="0"/>
                  </a:lnTo>
                  <a:cubicBezTo>
                    <a:pt x="805396" y="0"/>
                    <a:pt x="807959" y="1062"/>
                    <a:pt x="809849" y="2951"/>
                  </a:cubicBezTo>
                  <a:cubicBezTo>
                    <a:pt x="811738" y="4841"/>
                    <a:pt x="812800" y="7404"/>
                    <a:pt x="812800" y="10076"/>
                  </a:cubicBezTo>
                  <a:lnTo>
                    <a:pt x="812800" y="10076"/>
                  </a:lnTo>
                  <a:cubicBezTo>
                    <a:pt x="812800" y="12749"/>
                    <a:pt x="811738" y="15311"/>
                    <a:pt x="809849" y="17201"/>
                  </a:cubicBezTo>
                  <a:cubicBezTo>
                    <a:pt x="807959" y="19091"/>
                    <a:pt x="805396" y="20152"/>
                    <a:pt x="802724" y="20152"/>
                  </a:cubicBezTo>
                  <a:lnTo>
                    <a:pt x="10076" y="20152"/>
                  </a:lnTo>
                  <a:cubicBezTo>
                    <a:pt x="7404" y="20152"/>
                    <a:pt x="4841" y="19091"/>
                    <a:pt x="2951" y="17201"/>
                  </a:cubicBezTo>
                  <a:cubicBezTo>
                    <a:pt x="1062" y="15311"/>
                    <a:pt x="0" y="12749"/>
                    <a:pt x="0" y="10076"/>
                  </a:cubicBezTo>
                  <a:lnTo>
                    <a:pt x="0" y="10076"/>
                  </a:lnTo>
                  <a:cubicBezTo>
                    <a:pt x="0" y="7404"/>
                    <a:pt x="1062" y="4841"/>
                    <a:pt x="2951" y="2951"/>
                  </a:cubicBezTo>
                  <a:cubicBezTo>
                    <a:pt x="4841" y="1062"/>
                    <a:pt x="7404" y="0"/>
                    <a:pt x="10076" y="0"/>
                  </a:cubicBezTo>
                  <a:close/>
                </a:path>
              </a:pathLst>
            </a:custGeom>
            <a:solidFill>
              <a:srgbClr val="1C263B"/>
            </a:solidFill>
          </p:spPr>
        </p:sp>
        <p:sp>
          <p:nvSpPr>
            <p:cNvPr name="TextBox 4" id="4"/>
            <p:cNvSpPr txBox="true"/>
            <p:nvPr/>
          </p:nvSpPr>
          <p:spPr>
            <a:xfrm>
              <a:off x="0" y="-38100"/>
              <a:ext cx="812800" cy="58252"/>
            </a:xfrm>
            <a:prstGeom prst="rect">
              <a:avLst/>
            </a:prstGeom>
          </p:spPr>
          <p:txBody>
            <a:bodyPr anchor="ctr" rtlCol="false" tIns="50800" lIns="50800" bIns="50800" rIns="50800"/>
            <a:lstStyle/>
            <a:p>
              <a:pPr algn="ctr">
                <a:lnSpc>
                  <a:spcPts val="3359"/>
                </a:lnSpc>
              </a:pPr>
            </a:p>
          </p:txBody>
        </p:sp>
      </p:grpSp>
      <p:grpSp>
        <p:nvGrpSpPr>
          <p:cNvPr name="Group 5" id="5"/>
          <p:cNvGrpSpPr/>
          <p:nvPr/>
        </p:nvGrpSpPr>
        <p:grpSpPr>
          <a:xfrm rot="0">
            <a:off x="2139817" y="277286"/>
            <a:ext cx="15491998" cy="2318704"/>
            <a:chOff x="0" y="0"/>
            <a:chExt cx="4080197" cy="610687"/>
          </a:xfrm>
        </p:grpSpPr>
        <p:sp>
          <p:nvSpPr>
            <p:cNvPr name="Freeform 6" id="6"/>
            <p:cNvSpPr/>
            <p:nvPr/>
          </p:nvSpPr>
          <p:spPr>
            <a:xfrm flipH="false" flipV="false" rot="0">
              <a:off x="0" y="0"/>
              <a:ext cx="4080197" cy="610687"/>
            </a:xfrm>
            <a:custGeom>
              <a:avLst/>
              <a:gdLst/>
              <a:ahLst/>
              <a:cxnLst/>
              <a:rect r="r" b="b" t="t" l="l"/>
              <a:pathLst>
                <a:path h="610687" w="4080197">
                  <a:moveTo>
                    <a:pt x="15992" y="0"/>
                  </a:moveTo>
                  <a:lnTo>
                    <a:pt x="4064205" y="0"/>
                  </a:lnTo>
                  <a:cubicBezTo>
                    <a:pt x="4068447" y="0"/>
                    <a:pt x="4072514" y="1685"/>
                    <a:pt x="4075513" y="4684"/>
                  </a:cubicBezTo>
                  <a:cubicBezTo>
                    <a:pt x="4078512" y="7683"/>
                    <a:pt x="4080197" y="11750"/>
                    <a:pt x="4080197" y="15992"/>
                  </a:cubicBezTo>
                  <a:lnTo>
                    <a:pt x="4080197" y="594696"/>
                  </a:lnTo>
                  <a:cubicBezTo>
                    <a:pt x="4080197" y="598937"/>
                    <a:pt x="4078512" y="603005"/>
                    <a:pt x="4075513" y="606004"/>
                  </a:cubicBezTo>
                  <a:cubicBezTo>
                    <a:pt x="4072514" y="609003"/>
                    <a:pt x="4068447" y="610687"/>
                    <a:pt x="4064205" y="610687"/>
                  </a:cubicBezTo>
                  <a:lnTo>
                    <a:pt x="15992" y="610687"/>
                  </a:lnTo>
                  <a:cubicBezTo>
                    <a:pt x="11750" y="610687"/>
                    <a:pt x="7683" y="609003"/>
                    <a:pt x="4684" y="606004"/>
                  </a:cubicBezTo>
                  <a:cubicBezTo>
                    <a:pt x="1685" y="603005"/>
                    <a:pt x="0" y="598937"/>
                    <a:pt x="0" y="594696"/>
                  </a:cubicBezTo>
                  <a:lnTo>
                    <a:pt x="0" y="15992"/>
                  </a:lnTo>
                  <a:cubicBezTo>
                    <a:pt x="0" y="11750"/>
                    <a:pt x="1685" y="7683"/>
                    <a:pt x="4684" y="4684"/>
                  </a:cubicBezTo>
                  <a:cubicBezTo>
                    <a:pt x="7683" y="1685"/>
                    <a:pt x="11750" y="0"/>
                    <a:pt x="15992" y="0"/>
                  </a:cubicBezTo>
                  <a:close/>
                </a:path>
              </a:pathLst>
            </a:custGeom>
            <a:solidFill>
              <a:srgbClr val="B3902F"/>
            </a:solidFill>
          </p:spPr>
        </p:sp>
        <p:sp>
          <p:nvSpPr>
            <p:cNvPr name="TextBox 7" id="7"/>
            <p:cNvSpPr txBox="true"/>
            <p:nvPr/>
          </p:nvSpPr>
          <p:spPr>
            <a:xfrm>
              <a:off x="0" y="-38100"/>
              <a:ext cx="4080197" cy="648787"/>
            </a:xfrm>
            <a:prstGeom prst="rect">
              <a:avLst/>
            </a:prstGeom>
          </p:spPr>
          <p:txBody>
            <a:bodyPr anchor="ctr" rtlCol="false" tIns="50800" lIns="50800" bIns="50800" rIns="50800"/>
            <a:lstStyle/>
            <a:p>
              <a:pPr algn="ctr">
                <a:lnSpc>
                  <a:spcPts val="3359"/>
                </a:lnSpc>
              </a:pPr>
            </a:p>
          </p:txBody>
        </p:sp>
      </p:grpSp>
      <p:sp>
        <p:nvSpPr>
          <p:cNvPr name="Freeform 8" id="8"/>
          <p:cNvSpPr/>
          <p:nvPr/>
        </p:nvSpPr>
        <p:spPr>
          <a:xfrm flipH="false" flipV="false" rot="0">
            <a:off x="16668123" y="8300123"/>
            <a:ext cx="3026532" cy="2996266"/>
          </a:xfrm>
          <a:custGeom>
            <a:avLst/>
            <a:gdLst/>
            <a:ahLst/>
            <a:cxnLst/>
            <a:rect r="r" b="b" t="t" l="l"/>
            <a:pathLst>
              <a:path h="2996266" w="3026532">
                <a:moveTo>
                  <a:pt x="0" y="0"/>
                </a:moveTo>
                <a:lnTo>
                  <a:pt x="3026532" y="0"/>
                </a:lnTo>
                <a:lnTo>
                  <a:pt x="3026532" y="2996267"/>
                </a:lnTo>
                <a:lnTo>
                  <a:pt x="0" y="2996267"/>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9" id="9"/>
          <p:cNvGrpSpPr/>
          <p:nvPr/>
        </p:nvGrpSpPr>
        <p:grpSpPr>
          <a:xfrm rot="0">
            <a:off x="2139817" y="2805539"/>
            <a:ext cx="15491998" cy="4064474"/>
            <a:chOff x="0" y="0"/>
            <a:chExt cx="4080197" cy="1070479"/>
          </a:xfrm>
        </p:grpSpPr>
        <p:sp>
          <p:nvSpPr>
            <p:cNvPr name="Freeform 10" id="10"/>
            <p:cNvSpPr/>
            <p:nvPr/>
          </p:nvSpPr>
          <p:spPr>
            <a:xfrm flipH="false" flipV="false" rot="0">
              <a:off x="0" y="0"/>
              <a:ext cx="4080197" cy="1070479"/>
            </a:xfrm>
            <a:custGeom>
              <a:avLst/>
              <a:gdLst/>
              <a:ahLst/>
              <a:cxnLst/>
              <a:rect r="r" b="b" t="t" l="l"/>
              <a:pathLst>
                <a:path h="1070479" w="4080197">
                  <a:moveTo>
                    <a:pt x="15992" y="0"/>
                  </a:moveTo>
                  <a:lnTo>
                    <a:pt x="4064205" y="0"/>
                  </a:lnTo>
                  <a:cubicBezTo>
                    <a:pt x="4068447" y="0"/>
                    <a:pt x="4072514" y="1685"/>
                    <a:pt x="4075513" y="4684"/>
                  </a:cubicBezTo>
                  <a:cubicBezTo>
                    <a:pt x="4078512" y="7683"/>
                    <a:pt x="4080197" y="11750"/>
                    <a:pt x="4080197" y="15992"/>
                  </a:cubicBezTo>
                  <a:lnTo>
                    <a:pt x="4080197" y="1054487"/>
                  </a:lnTo>
                  <a:cubicBezTo>
                    <a:pt x="4080197" y="1058728"/>
                    <a:pt x="4078512" y="1062796"/>
                    <a:pt x="4075513" y="1065795"/>
                  </a:cubicBezTo>
                  <a:cubicBezTo>
                    <a:pt x="4072514" y="1068794"/>
                    <a:pt x="4068447" y="1070479"/>
                    <a:pt x="4064205" y="1070479"/>
                  </a:cubicBezTo>
                  <a:lnTo>
                    <a:pt x="15992" y="1070479"/>
                  </a:lnTo>
                  <a:cubicBezTo>
                    <a:pt x="11750" y="1070479"/>
                    <a:pt x="7683" y="1068794"/>
                    <a:pt x="4684" y="1065795"/>
                  </a:cubicBezTo>
                  <a:cubicBezTo>
                    <a:pt x="1685" y="1062796"/>
                    <a:pt x="0" y="1058728"/>
                    <a:pt x="0" y="1054487"/>
                  </a:cubicBezTo>
                  <a:lnTo>
                    <a:pt x="0" y="15992"/>
                  </a:lnTo>
                  <a:cubicBezTo>
                    <a:pt x="0" y="11750"/>
                    <a:pt x="1685" y="7683"/>
                    <a:pt x="4684" y="4684"/>
                  </a:cubicBezTo>
                  <a:cubicBezTo>
                    <a:pt x="7683" y="1685"/>
                    <a:pt x="11750" y="0"/>
                    <a:pt x="15992" y="0"/>
                  </a:cubicBezTo>
                  <a:close/>
                </a:path>
              </a:pathLst>
            </a:custGeom>
            <a:solidFill>
              <a:srgbClr val="B3902F"/>
            </a:solidFill>
          </p:spPr>
        </p:sp>
        <p:sp>
          <p:nvSpPr>
            <p:cNvPr name="TextBox 11" id="11"/>
            <p:cNvSpPr txBox="true"/>
            <p:nvPr/>
          </p:nvSpPr>
          <p:spPr>
            <a:xfrm>
              <a:off x="0" y="-38100"/>
              <a:ext cx="4080197" cy="1108579"/>
            </a:xfrm>
            <a:prstGeom prst="rect">
              <a:avLst/>
            </a:prstGeom>
          </p:spPr>
          <p:txBody>
            <a:bodyPr anchor="ctr" rtlCol="false" tIns="50800" lIns="50800" bIns="50800" rIns="50800"/>
            <a:lstStyle/>
            <a:p>
              <a:pPr algn="ctr">
                <a:lnSpc>
                  <a:spcPts val="3359"/>
                </a:lnSpc>
              </a:pPr>
            </a:p>
          </p:txBody>
        </p:sp>
      </p:grpSp>
      <p:grpSp>
        <p:nvGrpSpPr>
          <p:cNvPr name="Group 12" id="12"/>
          <p:cNvGrpSpPr/>
          <p:nvPr/>
        </p:nvGrpSpPr>
        <p:grpSpPr>
          <a:xfrm rot="0">
            <a:off x="1028700" y="4026887"/>
            <a:ext cx="1350082" cy="1350082"/>
            <a:chOff x="0" y="0"/>
            <a:chExt cx="812800" cy="812800"/>
          </a:xfrm>
        </p:grpSpPr>
        <p:sp>
          <p:nvSpPr>
            <p:cNvPr name="Freeform 13" id="1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263B"/>
            </a:solidFill>
          </p:spPr>
        </p:sp>
        <p:sp>
          <p:nvSpPr>
            <p:cNvPr name="TextBox 14" id="14"/>
            <p:cNvSpPr txBox="true"/>
            <p:nvPr/>
          </p:nvSpPr>
          <p:spPr>
            <a:xfrm>
              <a:off x="76200" y="38100"/>
              <a:ext cx="660400" cy="698500"/>
            </a:xfrm>
            <a:prstGeom prst="rect">
              <a:avLst/>
            </a:prstGeom>
          </p:spPr>
          <p:txBody>
            <a:bodyPr anchor="ctr" rtlCol="false" tIns="50800" lIns="50800" bIns="50800" rIns="50800"/>
            <a:lstStyle/>
            <a:p>
              <a:pPr algn="ctr">
                <a:lnSpc>
                  <a:spcPts val="3359"/>
                </a:lnSpc>
              </a:pPr>
            </a:p>
          </p:txBody>
        </p:sp>
      </p:grpSp>
      <p:sp>
        <p:nvSpPr>
          <p:cNvPr name="Freeform 15" id="15"/>
          <p:cNvSpPr/>
          <p:nvPr/>
        </p:nvSpPr>
        <p:spPr>
          <a:xfrm flipH="false" flipV="false" rot="0">
            <a:off x="10388571" y="-1496586"/>
            <a:ext cx="2628274" cy="2737786"/>
          </a:xfrm>
          <a:custGeom>
            <a:avLst/>
            <a:gdLst/>
            <a:ahLst/>
            <a:cxnLst/>
            <a:rect r="r" b="b" t="t" l="l"/>
            <a:pathLst>
              <a:path h="2737786" w="2628274">
                <a:moveTo>
                  <a:pt x="0" y="0"/>
                </a:moveTo>
                <a:lnTo>
                  <a:pt x="2628275" y="0"/>
                </a:lnTo>
                <a:lnTo>
                  <a:pt x="2628275" y="2737786"/>
                </a:lnTo>
                <a:lnTo>
                  <a:pt x="0" y="273778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16" id="16"/>
          <p:cNvSpPr/>
          <p:nvPr/>
        </p:nvSpPr>
        <p:spPr>
          <a:xfrm flipH="false" flipV="false" rot="0">
            <a:off x="17611725" y="2401353"/>
            <a:ext cx="2601460" cy="2827674"/>
          </a:xfrm>
          <a:custGeom>
            <a:avLst/>
            <a:gdLst/>
            <a:ahLst/>
            <a:cxnLst/>
            <a:rect r="r" b="b" t="t" l="l"/>
            <a:pathLst>
              <a:path h="2827674" w="2601460">
                <a:moveTo>
                  <a:pt x="0" y="0"/>
                </a:moveTo>
                <a:lnTo>
                  <a:pt x="2601460" y="0"/>
                </a:lnTo>
                <a:lnTo>
                  <a:pt x="2601460" y="2827673"/>
                </a:lnTo>
                <a:lnTo>
                  <a:pt x="0" y="282767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7" id="17"/>
          <p:cNvSpPr/>
          <p:nvPr/>
        </p:nvSpPr>
        <p:spPr>
          <a:xfrm flipH="false" flipV="false" rot="0">
            <a:off x="-296985" y="9798257"/>
            <a:ext cx="1917637" cy="810201"/>
          </a:xfrm>
          <a:custGeom>
            <a:avLst/>
            <a:gdLst/>
            <a:ahLst/>
            <a:cxnLst/>
            <a:rect r="r" b="b" t="t" l="l"/>
            <a:pathLst>
              <a:path h="810201" w="1917637">
                <a:moveTo>
                  <a:pt x="0" y="0"/>
                </a:moveTo>
                <a:lnTo>
                  <a:pt x="1917636" y="0"/>
                </a:lnTo>
                <a:lnTo>
                  <a:pt x="1917636" y="810201"/>
                </a:lnTo>
                <a:lnTo>
                  <a:pt x="0" y="81020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8" id="18"/>
          <p:cNvSpPr/>
          <p:nvPr/>
        </p:nvSpPr>
        <p:spPr>
          <a:xfrm flipH="false" flipV="false" rot="0">
            <a:off x="1391267" y="4389454"/>
            <a:ext cx="624949" cy="624949"/>
          </a:xfrm>
          <a:custGeom>
            <a:avLst/>
            <a:gdLst/>
            <a:ahLst/>
            <a:cxnLst/>
            <a:rect r="r" b="b" t="t" l="l"/>
            <a:pathLst>
              <a:path h="624949" w="624949">
                <a:moveTo>
                  <a:pt x="0" y="0"/>
                </a:moveTo>
                <a:lnTo>
                  <a:pt x="624949" y="0"/>
                </a:lnTo>
                <a:lnTo>
                  <a:pt x="624949" y="624949"/>
                </a:lnTo>
                <a:lnTo>
                  <a:pt x="0" y="624949"/>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9" id="19"/>
          <p:cNvSpPr txBox="true"/>
          <p:nvPr/>
        </p:nvSpPr>
        <p:spPr>
          <a:xfrm rot="0">
            <a:off x="2547565" y="705043"/>
            <a:ext cx="5801305" cy="400050"/>
          </a:xfrm>
          <a:prstGeom prst="rect">
            <a:avLst/>
          </a:prstGeom>
        </p:spPr>
        <p:txBody>
          <a:bodyPr anchor="t" rtlCol="false" tIns="0" lIns="0" bIns="0" rIns="0">
            <a:spAutoFit/>
          </a:bodyPr>
          <a:lstStyle/>
          <a:p>
            <a:pPr algn="l">
              <a:lnSpc>
                <a:spcPts val="3000"/>
              </a:lnSpc>
            </a:pPr>
            <a:r>
              <a:rPr lang="en-US" sz="3000" b="true">
                <a:solidFill>
                  <a:srgbClr val="FFFFFF"/>
                </a:solidFill>
                <a:latin typeface="Garet Bold"/>
                <a:ea typeface="Garet Bold"/>
                <a:cs typeface="Garet Bold"/>
                <a:sym typeface="Garet Bold"/>
              </a:rPr>
              <a:t>TUJUAN PENULISAN</a:t>
            </a:r>
          </a:p>
        </p:txBody>
      </p:sp>
      <p:sp>
        <p:nvSpPr>
          <p:cNvPr name="TextBox 20" id="20"/>
          <p:cNvSpPr txBox="true"/>
          <p:nvPr/>
        </p:nvSpPr>
        <p:spPr>
          <a:xfrm rot="0">
            <a:off x="2547565" y="1257493"/>
            <a:ext cx="14627253" cy="976630"/>
          </a:xfrm>
          <a:prstGeom prst="rect">
            <a:avLst/>
          </a:prstGeom>
        </p:spPr>
        <p:txBody>
          <a:bodyPr anchor="t" rtlCol="false" tIns="0" lIns="0" bIns="0" rIns="0">
            <a:spAutoFit/>
          </a:bodyPr>
          <a:lstStyle/>
          <a:p>
            <a:pPr algn="just">
              <a:lnSpc>
                <a:spcPts val="3919"/>
              </a:lnSpc>
            </a:pPr>
            <a:r>
              <a:rPr lang="en-US" sz="2799">
                <a:solidFill>
                  <a:srgbClr val="FFFFFF"/>
                </a:solidFill>
                <a:latin typeface="Garet"/>
                <a:ea typeface="Garet"/>
                <a:cs typeface="Garet"/>
                <a:sym typeface="Garet"/>
              </a:rPr>
              <a:t>Tujuan penulisan adalah penjelasan untuk apa Kertas Kerja Angkatan &amp; Kertas Kerja Perorangan ini disusun.</a:t>
            </a:r>
          </a:p>
        </p:txBody>
      </p:sp>
      <p:sp>
        <p:nvSpPr>
          <p:cNvPr name="Freeform 21" id="21"/>
          <p:cNvSpPr/>
          <p:nvPr/>
        </p:nvSpPr>
        <p:spPr>
          <a:xfrm flipH="false" flipV="false" rot="0">
            <a:off x="13618328" y="-693176"/>
            <a:ext cx="2010892" cy="2010892"/>
          </a:xfrm>
          <a:custGeom>
            <a:avLst/>
            <a:gdLst/>
            <a:ahLst/>
            <a:cxnLst/>
            <a:rect r="r" b="b" t="t" l="l"/>
            <a:pathLst>
              <a:path h="2010892" w="2010892">
                <a:moveTo>
                  <a:pt x="0" y="0"/>
                </a:moveTo>
                <a:lnTo>
                  <a:pt x="2010892" y="0"/>
                </a:lnTo>
                <a:lnTo>
                  <a:pt x="2010892" y="2010892"/>
                </a:lnTo>
                <a:lnTo>
                  <a:pt x="0" y="201089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a:ln cap="sq">
            <a:noFill/>
            <a:prstDash val="solid"/>
            <a:miter/>
          </a:ln>
        </p:spPr>
      </p:sp>
      <p:sp>
        <p:nvSpPr>
          <p:cNvPr name="Freeform 22" id="22"/>
          <p:cNvSpPr/>
          <p:nvPr/>
        </p:nvSpPr>
        <p:spPr>
          <a:xfrm flipH="false" flipV="false" rot="0">
            <a:off x="8637219" y="-415324"/>
            <a:ext cx="1633039" cy="1562751"/>
          </a:xfrm>
          <a:custGeom>
            <a:avLst/>
            <a:gdLst/>
            <a:ahLst/>
            <a:cxnLst/>
            <a:rect r="r" b="b" t="t" l="l"/>
            <a:pathLst>
              <a:path h="1562751" w="1633039">
                <a:moveTo>
                  <a:pt x="0" y="0"/>
                </a:moveTo>
                <a:lnTo>
                  <a:pt x="1633039" y="0"/>
                </a:lnTo>
                <a:lnTo>
                  <a:pt x="1633039" y="1562751"/>
                </a:lnTo>
                <a:lnTo>
                  <a:pt x="0" y="1562751"/>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23" id="23"/>
          <p:cNvSpPr/>
          <p:nvPr/>
        </p:nvSpPr>
        <p:spPr>
          <a:xfrm flipH="false" flipV="false" rot="0">
            <a:off x="155875" y="312270"/>
            <a:ext cx="1464776" cy="1528571"/>
          </a:xfrm>
          <a:custGeom>
            <a:avLst/>
            <a:gdLst/>
            <a:ahLst/>
            <a:cxnLst/>
            <a:rect r="r" b="b" t="t" l="l"/>
            <a:pathLst>
              <a:path h="1528571" w="1464776">
                <a:moveTo>
                  <a:pt x="0" y="0"/>
                </a:moveTo>
                <a:lnTo>
                  <a:pt x="1464776" y="0"/>
                </a:lnTo>
                <a:lnTo>
                  <a:pt x="1464776" y="1528571"/>
                </a:lnTo>
                <a:lnTo>
                  <a:pt x="0" y="1528571"/>
                </a:lnTo>
                <a:lnTo>
                  <a:pt x="0" y="0"/>
                </a:lnTo>
                <a:close/>
              </a:path>
            </a:pathLst>
          </a:custGeom>
          <a:blipFill>
            <a:blip r:embed="rId16"/>
            <a:stretch>
              <a:fillRect l="0" t="0" r="0" b="0"/>
            </a:stretch>
          </a:blipFill>
        </p:spPr>
      </p:sp>
      <p:sp>
        <p:nvSpPr>
          <p:cNvPr name="TextBox 24" id="24"/>
          <p:cNvSpPr txBox="true"/>
          <p:nvPr/>
        </p:nvSpPr>
        <p:spPr>
          <a:xfrm rot="0">
            <a:off x="2852416" y="3088289"/>
            <a:ext cx="5922902" cy="400050"/>
          </a:xfrm>
          <a:prstGeom prst="rect">
            <a:avLst/>
          </a:prstGeom>
        </p:spPr>
        <p:txBody>
          <a:bodyPr anchor="t" rtlCol="false" tIns="0" lIns="0" bIns="0" rIns="0">
            <a:spAutoFit/>
          </a:bodyPr>
          <a:lstStyle/>
          <a:p>
            <a:pPr algn="l">
              <a:lnSpc>
                <a:spcPts val="3000"/>
              </a:lnSpc>
            </a:pPr>
            <a:r>
              <a:rPr lang="en-US" sz="3000" b="true">
                <a:solidFill>
                  <a:srgbClr val="FFFFFF"/>
                </a:solidFill>
                <a:latin typeface="Garet Bold"/>
                <a:ea typeface="Garet Bold"/>
                <a:cs typeface="Garet Bold"/>
                <a:sym typeface="Garet Bold"/>
              </a:rPr>
              <a:t>LINGKUP BAHASAN/KAJIAN</a:t>
            </a:r>
          </a:p>
        </p:txBody>
      </p:sp>
      <p:sp>
        <p:nvSpPr>
          <p:cNvPr name="TextBox 25" id="25"/>
          <p:cNvSpPr txBox="true"/>
          <p:nvPr/>
        </p:nvSpPr>
        <p:spPr>
          <a:xfrm rot="0">
            <a:off x="2852416" y="3717001"/>
            <a:ext cx="14442147" cy="2957830"/>
          </a:xfrm>
          <a:prstGeom prst="rect">
            <a:avLst/>
          </a:prstGeom>
        </p:spPr>
        <p:txBody>
          <a:bodyPr anchor="t" rtlCol="false" tIns="0" lIns="0" bIns="0" rIns="0">
            <a:spAutoFit/>
          </a:bodyPr>
          <a:lstStyle/>
          <a:p>
            <a:pPr algn="just">
              <a:lnSpc>
                <a:spcPts val="3919"/>
              </a:lnSpc>
            </a:pPr>
            <a:r>
              <a:rPr lang="en-US" sz="2799">
                <a:solidFill>
                  <a:srgbClr val="FFFFFF"/>
                </a:solidFill>
                <a:latin typeface="Garet"/>
                <a:ea typeface="Garet"/>
                <a:cs typeface="Garet"/>
                <a:sym typeface="Garet"/>
              </a:rPr>
              <a:t>Penyimpangan, hambatan dan tantangan sebagaimana dikemukakan dalam bagian latar belakang akan dapat memberikan kecenderungan hal-hal apa yang paling strategi/dominan menjadi bahasan/kajian dalam penulisan kertas kerja (KKA &amp; KKP). • Disamping itu dalam lingkup bahasan/kajian ini dapat juga dikemukakan batasan kajian dilihat dari aspek waktu, tenaga, biaya dan obyek sasarannya.</a:t>
            </a:r>
          </a:p>
        </p:txBody>
      </p:sp>
      <p:grpSp>
        <p:nvGrpSpPr>
          <p:cNvPr name="Group 26" id="26"/>
          <p:cNvGrpSpPr/>
          <p:nvPr/>
        </p:nvGrpSpPr>
        <p:grpSpPr>
          <a:xfrm rot="0">
            <a:off x="2055718" y="7079563"/>
            <a:ext cx="15576098" cy="2927678"/>
            <a:chOff x="0" y="0"/>
            <a:chExt cx="4102347" cy="771076"/>
          </a:xfrm>
        </p:grpSpPr>
        <p:sp>
          <p:nvSpPr>
            <p:cNvPr name="Freeform 27" id="27"/>
            <p:cNvSpPr/>
            <p:nvPr/>
          </p:nvSpPr>
          <p:spPr>
            <a:xfrm flipH="false" flipV="false" rot="0">
              <a:off x="0" y="0"/>
              <a:ext cx="4102347" cy="771076"/>
            </a:xfrm>
            <a:custGeom>
              <a:avLst/>
              <a:gdLst/>
              <a:ahLst/>
              <a:cxnLst/>
              <a:rect r="r" b="b" t="t" l="l"/>
              <a:pathLst>
                <a:path h="771076" w="4102347">
                  <a:moveTo>
                    <a:pt x="15905" y="0"/>
                  </a:moveTo>
                  <a:lnTo>
                    <a:pt x="4086442" y="0"/>
                  </a:lnTo>
                  <a:cubicBezTo>
                    <a:pt x="4095226" y="0"/>
                    <a:pt x="4102347" y="7121"/>
                    <a:pt x="4102347" y="15905"/>
                  </a:cubicBezTo>
                  <a:lnTo>
                    <a:pt x="4102347" y="755170"/>
                  </a:lnTo>
                  <a:cubicBezTo>
                    <a:pt x="4102347" y="763955"/>
                    <a:pt x="4095226" y="771076"/>
                    <a:pt x="4086442" y="771076"/>
                  </a:cubicBezTo>
                  <a:lnTo>
                    <a:pt x="15905" y="771076"/>
                  </a:lnTo>
                  <a:cubicBezTo>
                    <a:pt x="7121" y="771076"/>
                    <a:pt x="0" y="763955"/>
                    <a:pt x="0" y="755170"/>
                  </a:cubicBezTo>
                  <a:lnTo>
                    <a:pt x="0" y="15905"/>
                  </a:lnTo>
                  <a:cubicBezTo>
                    <a:pt x="0" y="7121"/>
                    <a:pt x="7121" y="0"/>
                    <a:pt x="15905" y="0"/>
                  </a:cubicBezTo>
                  <a:close/>
                </a:path>
              </a:pathLst>
            </a:custGeom>
            <a:solidFill>
              <a:srgbClr val="B3902F"/>
            </a:solidFill>
          </p:spPr>
        </p:sp>
        <p:sp>
          <p:nvSpPr>
            <p:cNvPr name="TextBox 28" id="28"/>
            <p:cNvSpPr txBox="true"/>
            <p:nvPr/>
          </p:nvSpPr>
          <p:spPr>
            <a:xfrm>
              <a:off x="0" y="-38100"/>
              <a:ext cx="4102347" cy="809176"/>
            </a:xfrm>
            <a:prstGeom prst="rect">
              <a:avLst/>
            </a:prstGeom>
          </p:spPr>
          <p:txBody>
            <a:bodyPr anchor="ctr" rtlCol="false" tIns="50800" lIns="50800" bIns="50800" rIns="50800"/>
            <a:lstStyle/>
            <a:p>
              <a:pPr algn="ctr">
                <a:lnSpc>
                  <a:spcPts val="3359"/>
                </a:lnSpc>
              </a:pPr>
            </a:p>
          </p:txBody>
        </p:sp>
      </p:grpSp>
      <p:grpSp>
        <p:nvGrpSpPr>
          <p:cNvPr name="Group 29" id="29"/>
          <p:cNvGrpSpPr/>
          <p:nvPr/>
        </p:nvGrpSpPr>
        <p:grpSpPr>
          <a:xfrm rot="0">
            <a:off x="1028700" y="8132679"/>
            <a:ext cx="1350082" cy="1350082"/>
            <a:chOff x="0" y="0"/>
            <a:chExt cx="812800" cy="812800"/>
          </a:xfrm>
        </p:grpSpPr>
        <p:sp>
          <p:nvSpPr>
            <p:cNvPr name="Freeform 30" id="3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1C263B"/>
            </a:solidFill>
          </p:spPr>
        </p:sp>
        <p:sp>
          <p:nvSpPr>
            <p:cNvPr name="TextBox 31" id="31"/>
            <p:cNvSpPr txBox="true"/>
            <p:nvPr/>
          </p:nvSpPr>
          <p:spPr>
            <a:xfrm>
              <a:off x="76200" y="38100"/>
              <a:ext cx="660400" cy="698500"/>
            </a:xfrm>
            <a:prstGeom prst="rect">
              <a:avLst/>
            </a:prstGeom>
          </p:spPr>
          <p:txBody>
            <a:bodyPr anchor="ctr" rtlCol="false" tIns="50800" lIns="50800" bIns="50800" rIns="50800"/>
            <a:lstStyle/>
            <a:p>
              <a:pPr algn="ctr">
                <a:lnSpc>
                  <a:spcPts val="3359"/>
                </a:lnSpc>
              </a:pPr>
            </a:p>
          </p:txBody>
        </p:sp>
      </p:grpSp>
      <p:sp>
        <p:nvSpPr>
          <p:cNvPr name="Freeform 32" id="32"/>
          <p:cNvSpPr/>
          <p:nvPr/>
        </p:nvSpPr>
        <p:spPr>
          <a:xfrm flipH="false" flipV="false" rot="0">
            <a:off x="1391267" y="8461234"/>
            <a:ext cx="624949" cy="624949"/>
          </a:xfrm>
          <a:custGeom>
            <a:avLst/>
            <a:gdLst/>
            <a:ahLst/>
            <a:cxnLst/>
            <a:rect r="r" b="b" t="t" l="l"/>
            <a:pathLst>
              <a:path h="624949" w="624949">
                <a:moveTo>
                  <a:pt x="0" y="0"/>
                </a:moveTo>
                <a:lnTo>
                  <a:pt x="624949" y="0"/>
                </a:lnTo>
                <a:lnTo>
                  <a:pt x="624949" y="624949"/>
                </a:lnTo>
                <a:lnTo>
                  <a:pt x="0" y="624949"/>
                </a:lnTo>
                <a:lnTo>
                  <a:pt x="0" y="0"/>
                </a:lnTo>
                <a:close/>
              </a:path>
            </a:pathLst>
          </a:custGeom>
          <a:blipFill>
            <a:blip r:embed="rId17">
              <a:extLst>
                <a:ext uri="{96DAC541-7B7A-43D3-8B79-37D633B846F1}">
                  <asvg:svgBlip xmlns:asvg="http://schemas.microsoft.com/office/drawing/2016/SVG/main" r:embed="rId18"/>
                </a:ext>
              </a:extLst>
            </a:blip>
            <a:stretch>
              <a:fillRect l="0" t="0" r="0" b="0"/>
            </a:stretch>
          </a:blipFill>
        </p:spPr>
      </p:sp>
      <p:sp>
        <p:nvSpPr>
          <p:cNvPr name="TextBox 33" id="33"/>
          <p:cNvSpPr txBox="true"/>
          <p:nvPr/>
        </p:nvSpPr>
        <p:spPr>
          <a:xfrm rot="0">
            <a:off x="2547565" y="7259044"/>
            <a:ext cx="5801305" cy="400050"/>
          </a:xfrm>
          <a:prstGeom prst="rect">
            <a:avLst/>
          </a:prstGeom>
        </p:spPr>
        <p:txBody>
          <a:bodyPr anchor="t" rtlCol="false" tIns="0" lIns="0" bIns="0" rIns="0">
            <a:spAutoFit/>
          </a:bodyPr>
          <a:lstStyle/>
          <a:p>
            <a:pPr algn="l">
              <a:lnSpc>
                <a:spcPts val="3000"/>
              </a:lnSpc>
            </a:pPr>
            <a:r>
              <a:rPr lang="en-US" sz="3000" b="true">
                <a:solidFill>
                  <a:srgbClr val="FFFFFF"/>
                </a:solidFill>
                <a:latin typeface="Garet Bold"/>
                <a:ea typeface="Garet Bold"/>
                <a:cs typeface="Garet Bold"/>
                <a:sym typeface="Garet Bold"/>
              </a:rPr>
              <a:t>KERANGKA PIKIR</a:t>
            </a:r>
          </a:p>
        </p:txBody>
      </p:sp>
      <p:sp>
        <p:nvSpPr>
          <p:cNvPr name="TextBox 34" id="34"/>
          <p:cNvSpPr txBox="true"/>
          <p:nvPr/>
        </p:nvSpPr>
        <p:spPr>
          <a:xfrm rot="0">
            <a:off x="2547565" y="7836234"/>
            <a:ext cx="14800007" cy="1962023"/>
          </a:xfrm>
          <a:prstGeom prst="rect">
            <a:avLst/>
          </a:prstGeom>
        </p:spPr>
        <p:txBody>
          <a:bodyPr anchor="t" rtlCol="false" tIns="0" lIns="0" bIns="0" rIns="0">
            <a:spAutoFit/>
          </a:bodyPr>
          <a:lstStyle/>
          <a:p>
            <a:pPr algn="just">
              <a:lnSpc>
                <a:spcPts val="3135"/>
              </a:lnSpc>
            </a:pPr>
            <a:r>
              <a:rPr lang="en-US" sz="2799">
                <a:solidFill>
                  <a:srgbClr val="FFFFFF"/>
                </a:solidFill>
                <a:latin typeface="Garet"/>
                <a:ea typeface="Garet"/>
                <a:cs typeface="Garet"/>
                <a:sym typeface="Garet"/>
              </a:rPr>
              <a:t>Adalah alur pemikiran yang dituangkan dalam suatu model dengan dilandasi berbagai teori, peraturan-peraturan dan faktor-faktor lingkungan strategis sebagai instrumen/alat dalam rangka analisis dan pemecahan masalah atau menghasilkan suatu konsepsi kebijaksanaan/pemikiran guna mengatasi hal dimaksud. (penempatannya sebagai lampiran “A” dari kertas kerja). </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308779" y="-444985"/>
            <a:ext cx="8917985" cy="3522604"/>
          </a:xfrm>
          <a:custGeom>
            <a:avLst/>
            <a:gdLst/>
            <a:ahLst/>
            <a:cxnLst/>
            <a:rect r="r" b="b" t="t" l="l"/>
            <a:pathLst>
              <a:path h="3522604" w="8917985">
                <a:moveTo>
                  <a:pt x="0" y="0"/>
                </a:moveTo>
                <a:lnTo>
                  <a:pt x="8917985" y="0"/>
                </a:lnTo>
                <a:lnTo>
                  <a:pt x="8917985" y="3522604"/>
                </a:lnTo>
                <a:lnTo>
                  <a:pt x="0" y="352260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0">
            <a:off x="14039265" y="3537347"/>
            <a:ext cx="8497470" cy="7552127"/>
          </a:xfrm>
          <a:custGeom>
            <a:avLst/>
            <a:gdLst/>
            <a:ahLst/>
            <a:cxnLst/>
            <a:rect r="r" b="b" t="t" l="l"/>
            <a:pathLst>
              <a:path h="7552127" w="8497470">
                <a:moveTo>
                  <a:pt x="8497470" y="0"/>
                </a:moveTo>
                <a:lnTo>
                  <a:pt x="0" y="0"/>
                </a:lnTo>
                <a:lnTo>
                  <a:pt x="0" y="7552127"/>
                </a:lnTo>
                <a:lnTo>
                  <a:pt x="8497470" y="7552127"/>
                </a:lnTo>
                <a:lnTo>
                  <a:pt x="8497470" y="0"/>
                </a:lnTo>
                <a:close/>
              </a:path>
            </a:pathLst>
          </a:custGeom>
          <a:blipFill>
            <a:blip r:embed="rId4"/>
            <a:stretch>
              <a:fillRect l="0" t="0" r="0" b="0"/>
            </a:stretch>
          </a:blipFill>
        </p:spPr>
      </p:sp>
      <p:sp>
        <p:nvSpPr>
          <p:cNvPr name="TextBox 4" id="4"/>
          <p:cNvSpPr txBox="true"/>
          <p:nvPr/>
        </p:nvSpPr>
        <p:spPr>
          <a:xfrm rot="0">
            <a:off x="2903917" y="895864"/>
            <a:ext cx="15176831" cy="450215"/>
          </a:xfrm>
          <a:prstGeom prst="rect">
            <a:avLst/>
          </a:prstGeom>
        </p:spPr>
        <p:txBody>
          <a:bodyPr anchor="t" rtlCol="false" tIns="0" lIns="0" bIns="0" rIns="0">
            <a:spAutoFit/>
          </a:bodyPr>
          <a:lstStyle/>
          <a:p>
            <a:pPr algn="l" marL="0" indent="0" lvl="1">
              <a:lnSpc>
                <a:spcPts val="3430"/>
              </a:lnSpc>
              <a:spcBef>
                <a:spcPct val="0"/>
              </a:spcBef>
            </a:pPr>
            <a:r>
              <a:rPr lang="en-US" b="true" sz="3500">
                <a:solidFill>
                  <a:srgbClr val="1C4398"/>
                </a:solidFill>
                <a:latin typeface="Touvlo Bold"/>
                <a:ea typeface="Touvlo Bold"/>
                <a:cs typeface="Touvlo Bold"/>
                <a:sym typeface="Touvlo Bold"/>
              </a:rPr>
              <a:t>BAB</a:t>
            </a:r>
            <a:r>
              <a:rPr lang="en-US" b="true" sz="3500">
                <a:solidFill>
                  <a:srgbClr val="1C4398"/>
                </a:solidFill>
                <a:latin typeface="Touvlo Bold"/>
                <a:ea typeface="Touvlo Bold"/>
                <a:cs typeface="Touvlo Bold"/>
                <a:sym typeface="Touvlo Bold"/>
              </a:rPr>
              <a:t> II LANDASAN TEORI ATAUN KAJIAN KEPUSTAKAAN - 25%</a:t>
            </a:r>
          </a:p>
        </p:txBody>
      </p:sp>
      <p:sp>
        <p:nvSpPr>
          <p:cNvPr name="TextBox 5" id="5"/>
          <p:cNvSpPr txBox="true"/>
          <p:nvPr/>
        </p:nvSpPr>
        <p:spPr>
          <a:xfrm rot="0">
            <a:off x="1572024" y="1906657"/>
            <a:ext cx="15843385" cy="5867400"/>
          </a:xfrm>
          <a:prstGeom prst="rect">
            <a:avLst/>
          </a:prstGeom>
        </p:spPr>
        <p:txBody>
          <a:bodyPr anchor="t" rtlCol="false" tIns="0" lIns="0" bIns="0" rIns="0">
            <a:spAutoFit/>
          </a:bodyPr>
          <a:lstStyle/>
          <a:p>
            <a:pPr algn="just" marL="647700" indent="-323850" lvl="1">
              <a:lnSpc>
                <a:spcPts val="4200"/>
              </a:lnSpc>
              <a:buFont typeface="Arial"/>
              <a:buChar char="•"/>
            </a:pPr>
            <a:r>
              <a:rPr lang="en-US" sz="3000">
                <a:solidFill>
                  <a:srgbClr val="1C4398"/>
                </a:solidFill>
                <a:latin typeface="Work Sans"/>
                <a:ea typeface="Work Sans"/>
                <a:cs typeface="Work Sans"/>
                <a:sym typeface="Work Sans"/>
              </a:rPr>
              <a:t>D</a:t>
            </a:r>
            <a:r>
              <a:rPr lang="en-US" sz="3000" strike="noStrike" u="none">
                <a:solidFill>
                  <a:srgbClr val="1C4398"/>
                </a:solidFill>
                <a:latin typeface="Work Sans"/>
                <a:ea typeface="Work Sans"/>
                <a:cs typeface="Work Sans"/>
                <a:sym typeface="Work Sans"/>
              </a:rPr>
              <a:t>a</a:t>
            </a:r>
            <a:r>
              <a:rPr lang="en-US" sz="3000" strike="noStrike" u="none">
                <a:solidFill>
                  <a:srgbClr val="1C4398"/>
                </a:solidFill>
                <a:latin typeface="Work Sans"/>
                <a:ea typeface="Work Sans"/>
                <a:cs typeface="Work Sans"/>
                <a:sym typeface="Work Sans"/>
              </a:rPr>
              <a:t>l</a:t>
            </a:r>
            <a:r>
              <a:rPr lang="en-US" sz="3000" strike="noStrike" u="none">
                <a:solidFill>
                  <a:srgbClr val="1C4398"/>
                </a:solidFill>
                <a:latin typeface="Work Sans"/>
                <a:ea typeface="Work Sans"/>
                <a:cs typeface="Work Sans"/>
                <a:sym typeface="Work Sans"/>
              </a:rPr>
              <a:t>a</a:t>
            </a:r>
            <a:r>
              <a:rPr lang="en-US" sz="3000" strike="noStrike" u="none">
                <a:solidFill>
                  <a:srgbClr val="1C4398"/>
                </a:solidFill>
                <a:latin typeface="Work Sans"/>
                <a:ea typeface="Work Sans"/>
                <a:cs typeface="Work Sans"/>
                <a:sym typeface="Work Sans"/>
              </a:rPr>
              <a:t>m</a:t>
            </a:r>
            <a:r>
              <a:rPr lang="en-US" sz="3000" strike="noStrike" u="none">
                <a:solidFill>
                  <a:srgbClr val="1C4398"/>
                </a:solidFill>
                <a:latin typeface="Work Sans"/>
                <a:ea typeface="Work Sans"/>
                <a:cs typeface="Work Sans"/>
                <a:sym typeface="Work Sans"/>
              </a:rPr>
              <a:t> ba</a:t>
            </a:r>
            <a:r>
              <a:rPr lang="en-US" sz="3000" strike="noStrike" u="none">
                <a:solidFill>
                  <a:srgbClr val="1C4398"/>
                </a:solidFill>
                <a:latin typeface="Work Sans"/>
                <a:ea typeface="Work Sans"/>
                <a:cs typeface="Work Sans"/>
                <a:sym typeface="Work Sans"/>
              </a:rPr>
              <a:t>b i</a:t>
            </a:r>
            <a:r>
              <a:rPr lang="en-US" sz="3000" strike="noStrike" u="none">
                <a:solidFill>
                  <a:srgbClr val="1C4398"/>
                </a:solidFill>
                <a:latin typeface="Work Sans"/>
                <a:ea typeface="Work Sans"/>
                <a:cs typeface="Work Sans"/>
                <a:sym typeface="Work Sans"/>
              </a:rPr>
              <a:t>n</a:t>
            </a:r>
            <a:r>
              <a:rPr lang="en-US" sz="3000" strike="noStrike" u="none">
                <a:solidFill>
                  <a:srgbClr val="1C4398"/>
                </a:solidFill>
                <a:latin typeface="Work Sans"/>
                <a:ea typeface="Work Sans"/>
                <a:cs typeface="Work Sans"/>
                <a:sym typeface="Work Sans"/>
              </a:rPr>
              <a:t>i</a:t>
            </a:r>
            <a:r>
              <a:rPr lang="en-US" sz="3000" strike="noStrike" u="none">
                <a:solidFill>
                  <a:srgbClr val="1C4398"/>
                </a:solidFill>
                <a:latin typeface="Work Sans"/>
                <a:ea typeface="Work Sans"/>
                <a:cs typeface="Work Sans"/>
                <a:sym typeface="Work Sans"/>
              </a:rPr>
              <a:t> </a:t>
            </a:r>
            <a:r>
              <a:rPr lang="en-US" sz="3000" strike="noStrike" u="none">
                <a:solidFill>
                  <a:srgbClr val="1C4398"/>
                </a:solidFill>
                <a:latin typeface="Work Sans"/>
                <a:ea typeface="Work Sans"/>
                <a:cs typeface="Work Sans"/>
                <a:sym typeface="Work Sans"/>
              </a:rPr>
              <a:t>p</a:t>
            </a:r>
            <a:r>
              <a:rPr lang="en-US" sz="3000" strike="noStrike" u="none">
                <a:solidFill>
                  <a:srgbClr val="1C4398"/>
                </a:solidFill>
                <a:latin typeface="Work Sans"/>
                <a:ea typeface="Work Sans"/>
                <a:cs typeface="Work Sans"/>
                <a:sym typeface="Work Sans"/>
              </a:rPr>
              <a:t>e</a:t>
            </a:r>
            <a:r>
              <a:rPr lang="en-US" sz="3000" strike="noStrike" u="none">
                <a:solidFill>
                  <a:srgbClr val="1C4398"/>
                </a:solidFill>
                <a:latin typeface="Work Sans"/>
                <a:ea typeface="Work Sans"/>
                <a:cs typeface="Work Sans"/>
                <a:sym typeface="Work Sans"/>
              </a:rPr>
              <a:t>nul</a:t>
            </a:r>
            <a:r>
              <a:rPr lang="en-US" sz="3000" strike="noStrike" u="none">
                <a:solidFill>
                  <a:srgbClr val="1C4398"/>
                </a:solidFill>
                <a:latin typeface="Work Sans"/>
                <a:ea typeface="Work Sans"/>
                <a:cs typeface="Work Sans"/>
                <a:sym typeface="Work Sans"/>
              </a:rPr>
              <a:t>is </a:t>
            </a:r>
            <a:r>
              <a:rPr lang="en-US" sz="3000" strike="noStrike" u="none">
                <a:solidFill>
                  <a:srgbClr val="1C4398"/>
                </a:solidFill>
                <a:latin typeface="Work Sans"/>
                <a:ea typeface="Work Sans"/>
                <a:cs typeface="Work Sans"/>
                <a:sym typeface="Work Sans"/>
              </a:rPr>
              <a:t>h</a:t>
            </a:r>
            <a:r>
              <a:rPr lang="en-US" sz="3000" strike="noStrike" u="none">
                <a:solidFill>
                  <a:srgbClr val="1C4398"/>
                </a:solidFill>
                <a:latin typeface="Work Sans"/>
                <a:ea typeface="Work Sans"/>
                <a:cs typeface="Work Sans"/>
                <a:sym typeface="Work Sans"/>
              </a:rPr>
              <a:t>a</a:t>
            </a:r>
            <a:r>
              <a:rPr lang="en-US" sz="3000" strike="noStrike" u="none">
                <a:solidFill>
                  <a:srgbClr val="1C4398"/>
                </a:solidFill>
                <a:latin typeface="Work Sans"/>
                <a:ea typeface="Work Sans"/>
                <a:cs typeface="Work Sans"/>
                <a:sym typeface="Work Sans"/>
              </a:rPr>
              <a:t>ru</a:t>
            </a:r>
            <a:r>
              <a:rPr lang="en-US" sz="3000" strike="noStrike" u="none">
                <a:solidFill>
                  <a:srgbClr val="1C4398"/>
                </a:solidFill>
                <a:latin typeface="Work Sans"/>
                <a:ea typeface="Work Sans"/>
                <a:cs typeface="Work Sans"/>
                <a:sym typeface="Work Sans"/>
              </a:rPr>
              <a:t>s </a:t>
            </a:r>
            <a:r>
              <a:rPr lang="en-US" sz="3000" strike="noStrike" u="none">
                <a:solidFill>
                  <a:srgbClr val="1C4398"/>
                </a:solidFill>
                <a:latin typeface="Work Sans"/>
                <a:ea typeface="Work Sans"/>
                <a:cs typeface="Work Sans"/>
                <a:sym typeface="Work Sans"/>
              </a:rPr>
              <a:t>m</a:t>
            </a:r>
            <a:r>
              <a:rPr lang="en-US" sz="3000" strike="noStrike" u="none">
                <a:solidFill>
                  <a:srgbClr val="1C4398"/>
                </a:solidFill>
                <a:latin typeface="Work Sans"/>
                <a:ea typeface="Work Sans"/>
                <a:cs typeface="Work Sans"/>
                <a:sym typeface="Work Sans"/>
              </a:rPr>
              <a:t>en</a:t>
            </a:r>
            <a:r>
              <a:rPr lang="en-US" sz="3000" strike="noStrike" u="none">
                <a:solidFill>
                  <a:srgbClr val="1C4398"/>
                </a:solidFill>
                <a:latin typeface="Work Sans"/>
                <a:ea typeface="Work Sans"/>
                <a:cs typeface="Work Sans"/>
                <a:sym typeface="Work Sans"/>
              </a:rPr>
              <a:t>can</a:t>
            </a:r>
            <a:r>
              <a:rPr lang="en-US" sz="3000" strike="noStrike" u="none">
                <a:solidFill>
                  <a:srgbClr val="1C4398"/>
                </a:solidFill>
                <a:latin typeface="Work Sans"/>
                <a:ea typeface="Work Sans"/>
                <a:cs typeface="Work Sans"/>
                <a:sym typeface="Work Sans"/>
              </a:rPr>
              <a:t>t</a:t>
            </a:r>
            <a:r>
              <a:rPr lang="en-US" sz="3000" strike="noStrike" u="none">
                <a:solidFill>
                  <a:srgbClr val="1C4398"/>
                </a:solidFill>
                <a:latin typeface="Work Sans"/>
                <a:ea typeface="Work Sans"/>
                <a:cs typeface="Work Sans"/>
                <a:sym typeface="Work Sans"/>
              </a:rPr>
              <a:t>umk</a:t>
            </a:r>
            <a:r>
              <a:rPr lang="en-US" sz="3000" strike="noStrike" u="none">
                <a:solidFill>
                  <a:srgbClr val="1C4398"/>
                </a:solidFill>
                <a:latin typeface="Work Sans"/>
                <a:ea typeface="Work Sans"/>
                <a:cs typeface="Work Sans"/>
                <a:sym typeface="Work Sans"/>
              </a:rPr>
              <a:t>an </a:t>
            </a:r>
            <a:r>
              <a:rPr lang="en-US" sz="3000" strike="noStrike" u="none">
                <a:solidFill>
                  <a:srgbClr val="1C4398"/>
                </a:solidFill>
                <a:latin typeface="Work Sans"/>
                <a:ea typeface="Work Sans"/>
                <a:cs typeface="Work Sans"/>
                <a:sym typeface="Work Sans"/>
              </a:rPr>
              <a:t>be</a:t>
            </a:r>
            <a:r>
              <a:rPr lang="en-US" sz="3000" strike="noStrike" u="none">
                <a:solidFill>
                  <a:srgbClr val="1C4398"/>
                </a:solidFill>
                <a:latin typeface="Work Sans"/>
                <a:ea typeface="Work Sans"/>
                <a:cs typeface="Work Sans"/>
                <a:sym typeface="Work Sans"/>
              </a:rPr>
              <a:t>b</a:t>
            </a:r>
            <a:r>
              <a:rPr lang="en-US" sz="3000" strike="noStrike" u="none">
                <a:solidFill>
                  <a:srgbClr val="1C4398"/>
                </a:solidFill>
                <a:latin typeface="Work Sans"/>
                <a:ea typeface="Work Sans"/>
                <a:cs typeface="Work Sans"/>
                <a:sym typeface="Work Sans"/>
              </a:rPr>
              <a:t>er</a:t>
            </a:r>
            <a:r>
              <a:rPr lang="en-US" sz="3000" strike="noStrike" u="none">
                <a:solidFill>
                  <a:srgbClr val="1C4398"/>
                </a:solidFill>
                <a:latin typeface="Work Sans"/>
                <a:ea typeface="Work Sans"/>
                <a:cs typeface="Work Sans"/>
                <a:sym typeface="Work Sans"/>
              </a:rPr>
              <a:t>a</a:t>
            </a:r>
            <a:r>
              <a:rPr lang="en-US" sz="3000" strike="noStrike" u="none">
                <a:solidFill>
                  <a:srgbClr val="1C4398"/>
                </a:solidFill>
                <a:latin typeface="Work Sans"/>
                <a:ea typeface="Work Sans"/>
                <a:cs typeface="Work Sans"/>
                <a:sym typeface="Work Sans"/>
              </a:rPr>
              <a:t>p</a:t>
            </a:r>
            <a:r>
              <a:rPr lang="en-US" sz="3000" strike="noStrike" u="none">
                <a:solidFill>
                  <a:srgbClr val="1C4398"/>
                </a:solidFill>
                <a:latin typeface="Work Sans"/>
                <a:ea typeface="Work Sans"/>
                <a:cs typeface="Work Sans"/>
                <a:sym typeface="Work Sans"/>
              </a:rPr>
              <a:t>a </a:t>
            </a:r>
            <a:r>
              <a:rPr lang="en-US" sz="3000" strike="noStrike" u="none">
                <a:solidFill>
                  <a:srgbClr val="1C4398"/>
                </a:solidFill>
                <a:latin typeface="Work Sans"/>
                <a:ea typeface="Work Sans"/>
                <a:cs typeface="Work Sans"/>
                <a:sym typeface="Work Sans"/>
              </a:rPr>
              <a:t>teori</a:t>
            </a:r>
            <a:r>
              <a:rPr lang="en-US" sz="3000" strike="noStrike" u="none">
                <a:solidFill>
                  <a:srgbClr val="1C4398"/>
                </a:solidFill>
                <a:latin typeface="Work Sans"/>
                <a:ea typeface="Work Sans"/>
                <a:cs typeface="Work Sans"/>
                <a:sym typeface="Work Sans"/>
              </a:rPr>
              <a:t> da</a:t>
            </a:r>
            <a:r>
              <a:rPr lang="en-US" sz="3000" strike="noStrike" u="none">
                <a:solidFill>
                  <a:srgbClr val="1C4398"/>
                </a:solidFill>
                <a:latin typeface="Work Sans"/>
                <a:ea typeface="Work Sans"/>
                <a:cs typeface="Work Sans"/>
                <a:sym typeface="Work Sans"/>
              </a:rPr>
              <a:t>ri</a:t>
            </a:r>
            <a:r>
              <a:rPr lang="en-US" sz="3000" strike="noStrike" u="none">
                <a:solidFill>
                  <a:srgbClr val="1C4398"/>
                </a:solidFill>
                <a:latin typeface="Work Sans"/>
                <a:ea typeface="Work Sans"/>
                <a:cs typeface="Work Sans"/>
                <a:sym typeface="Work Sans"/>
              </a:rPr>
              <a:t> </a:t>
            </a:r>
            <a:r>
              <a:rPr lang="en-US" sz="3000" strike="noStrike" u="none">
                <a:solidFill>
                  <a:srgbClr val="1C4398"/>
                </a:solidFill>
                <a:latin typeface="Work Sans"/>
                <a:ea typeface="Work Sans"/>
                <a:cs typeface="Work Sans"/>
                <a:sym typeface="Work Sans"/>
              </a:rPr>
              <a:t>p</a:t>
            </a:r>
            <a:r>
              <a:rPr lang="en-US" sz="3000" strike="noStrike" u="none">
                <a:solidFill>
                  <a:srgbClr val="1C4398"/>
                </a:solidFill>
                <a:latin typeface="Work Sans"/>
                <a:ea typeface="Work Sans"/>
                <a:cs typeface="Work Sans"/>
                <a:sym typeface="Work Sans"/>
              </a:rPr>
              <a:t>a</a:t>
            </a:r>
            <a:r>
              <a:rPr lang="en-US" sz="3000" strike="noStrike" u="none">
                <a:solidFill>
                  <a:srgbClr val="1C4398"/>
                </a:solidFill>
                <a:latin typeface="Work Sans"/>
                <a:ea typeface="Work Sans"/>
                <a:cs typeface="Work Sans"/>
                <a:sym typeface="Work Sans"/>
              </a:rPr>
              <a:t>r</a:t>
            </a:r>
            <a:r>
              <a:rPr lang="en-US" sz="3000" strike="noStrike" u="none">
                <a:solidFill>
                  <a:srgbClr val="1C4398"/>
                </a:solidFill>
                <a:latin typeface="Work Sans"/>
                <a:ea typeface="Work Sans"/>
                <a:cs typeface="Work Sans"/>
                <a:sym typeface="Work Sans"/>
              </a:rPr>
              <a:t>a il</a:t>
            </a:r>
            <a:r>
              <a:rPr lang="en-US" sz="3000" strike="noStrike" u="none">
                <a:solidFill>
                  <a:srgbClr val="1C4398"/>
                </a:solidFill>
                <a:latin typeface="Work Sans"/>
                <a:ea typeface="Work Sans"/>
                <a:cs typeface="Work Sans"/>
                <a:sym typeface="Work Sans"/>
              </a:rPr>
              <a:t>muw</a:t>
            </a:r>
            <a:r>
              <a:rPr lang="en-US" sz="3000" strike="noStrike" u="none">
                <a:solidFill>
                  <a:srgbClr val="1C4398"/>
                </a:solidFill>
                <a:latin typeface="Work Sans"/>
                <a:ea typeface="Work Sans"/>
                <a:cs typeface="Work Sans"/>
                <a:sym typeface="Work Sans"/>
              </a:rPr>
              <a:t>an </a:t>
            </a:r>
            <a:r>
              <a:rPr lang="en-US" sz="3000" strike="noStrike" u="none">
                <a:solidFill>
                  <a:srgbClr val="1C4398"/>
                </a:solidFill>
                <a:latin typeface="Work Sans"/>
                <a:ea typeface="Work Sans"/>
                <a:cs typeface="Work Sans"/>
                <a:sym typeface="Work Sans"/>
              </a:rPr>
              <a:t>yang</a:t>
            </a:r>
            <a:r>
              <a:rPr lang="en-US" sz="3000" strike="noStrike" u="none">
                <a:solidFill>
                  <a:srgbClr val="1C4398"/>
                </a:solidFill>
                <a:latin typeface="Work Sans"/>
                <a:ea typeface="Work Sans"/>
                <a:cs typeface="Work Sans"/>
                <a:sym typeface="Work Sans"/>
              </a:rPr>
              <a:t> te</a:t>
            </a:r>
            <a:r>
              <a:rPr lang="en-US" sz="3000" strike="noStrike" u="none">
                <a:solidFill>
                  <a:srgbClr val="1C4398"/>
                </a:solidFill>
                <a:latin typeface="Work Sans"/>
                <a:ea typeface="Work Sans"/>
                <a:cs typeface="Work Sans"/>
                <a:sym typeface="Work Sans"/>
              </a:rPr>
              <a:t>la</a:t>
            </a:r>
            <a:r>
              <a:rPr lang="en-US" sz="3000" strike="noStrike" u="none">
                <a:solidFill>
                  <a:srgbClr val="1C4398"/>
                </a:solidFill>
                <a:latin typeface="Work Sans"/>
                <a:ea typeface="Work Sans"/>
                <a:cs typeface="Work Sans"/>
                <a:sym typeface="Work Sans"/>
              </a:rPr>
              <a:t>h</a:t>
            </a:r>
            <a:r>
              <a:rPr lang="en-US" sz="3000" strike="noStrike" u="none">
                <a:solidFill>
                  <a:srgbClr val="1C4398"/>
                </a:solidFill>
                <a:latin typeface="Work Sans"/>
                <a:ea typeface="Work Sans"/>
                <a:cs typeface="Work Sans"/>
                <a:sym typeface="Work Sans"/>
              </a:rPr>
              <a:t> </a:t>
            </a:r>
            <a:r>
              <a:rPr lang="en-US" sz="3000" strike="noStrike" u="none">
                <a:solidFill>
                  <a:srgbClr val="1C4398"/>
                </a:solidFill>
                <a:latin typeface="Work Sans"/>
                <a:ea typeface="Work Sans"/>
                <a:cs typeface="Work Sans"/>
                <a:sym typeface="Work Sans"/>
              </a:rPr>
              <a:t>d</a:t>
            </a:r>
            <a:r>
              <a:rPr lang="en-US" sz="3000" strike="noStrike" u="none">
                <a:solidFill>
                  <a:srgbClr val="1C4398"/>
                </a:solidFill>
                <a:latin typeface="Work Sans"/>
                <a:ea typeface="Work Sans"/>
                <a:cs typeface="Work Sans"/>
                <a:sym typeface="Work Sans"/>
              </a:rPr>
              <a:t>i</a:t>
            </a:r>
            <a:r>
              <a:rPr lang="en-US" sz="3000" strike="noStrike" u="none">
                <a:solidFill>
                  <a:srgbClr val="1C4398"/>
                </a:solidFill>
                <a:latin typeface="Work Sans"/>
                <a:ea typeface="Work Sans"/>
                <a:cs typeface="Work Sans"/>
                <a:sym typeface="Work Sans"/>
              </a:rPr>
              <a:t>a</a:t>
            </a:r>
            <a:r>
              <a:rPr lang="en-US" sz="3000" strike="noStrike" u="none">
                <a:solidFill>
                  <a:srgbClr val="1C4398"/>
                </a:solidFill>
                <a:latin typeface="Work Sans"/>
                <a:ea typeface="Work Sans"/>
                <a:cs typeface="Work Sans"/>
                <a:sym typeface="Work Sans"/>
              </a:rPr>
              <a:t>kui</a:t>
            </a:r>
            <a:r>
              <a:rPr lang="en-US" sz="3000" strike="noStrike" u="none">
                <a:solidFill>
                  <a:srgbClr val="1C4398"/>
                </a:solidFill>
                <a:latin typeface="Work Sans"/>
                <a:ea typeface="Work Sans"/>
                <a:cs typeface="Work Sans"/>
                <a:sym typeface="Work Sans"/>
              </a:rPr>
              <a:t> seca</a:t>
            </a:r>
            <a:r>
              <a:rPr lang="en-US" sz="3000" strike="noStrike" u="none">
                <a:solidFill>
                  <a:srgbClr val="1C4398"/>
                </a:solidFill>
                <a:latin typeface="Work Sans"/>
                <a:ea typeface="Work Sans"/>
                <a:cs typeface="Work Sans"/>
                <a:sym typeface="Work Sans"/>
              </a:rPr>
              <a:t>r</a:t>
            </a:r>
            <a:r>
              <a:rPr lang="en-US" sz="3000" strike="noStrike" u="none">
                <a:solidFill>
                  <a:srgbClr val="1C4398"/>
                </a:solidFill>
                <a:latin typeface="Work Sans"/>
                <a:ea typeface="Work Sans"/>
                <a:cs typeface="Work Sans"/>
                <a:sym typeface="Work Sans"/>
              </a:rPr>
              <a:t>a</a:t>
            </a:r>
            <a:r>
              <a:rPr lang="en-US" sz="3000" strike="noStrike" u="none">
                <a:solidFill>
                  <a:srgbClr val="1C4398"/>
                </a:solidFill>
                <a:latin typeface="Work Sans"/>
                <a:ea typeface="Work Sans"/>
                <a:cs typeface="Work Sans"/>
                <a:sym typeface="Work Sans"/>
              </a:rPr>
              <a:t> i</a:t>
            </a:r>
            <a:r>
              <a:rPr lang="en-US" sz="3000" strike="noStrike" u="none">
                <a:solidFill>
                  <a:srgbClr val="1C4398"/>
                </a:solidFill>
                <a:latin typeface="Work Sans"/>
                <a:ea typeface="Work Sans"/>
                <a:cs typeface="Work Sans"/>
                <a:sym typeface="Work Sans"/>
              </a:rPr>
              <a:t>l</a:t>
            </a:r>
            <a:r>
              <a:rPr lang="en-US" sz="3000" strike="noStrike" u="none">
                <a:solidFill>
                  <a:srgbClr val="1C4398"/>
                </a:solidFill>
                <a:latin typeface="Work Sans"/>
                <a:ea typeface="Work Sans"/>
                <a:cs typeface="Work Sans"/>
                <a:sym typeface="Work Sans"/>
              </a:rPr>
              <a:t>mi</a:t>
            </a:r>
            <a:r>
              <a:rPr lang="en-US" sz="3000" strike="noStrike" u="none">
                <a:solidFill>
                  <a:srgbClr val="1C4398"/>
                </a:solidFill>
                <a:latin typeface="Work Sans"/>
                <a:ea typeface="Work Sans"/>
                <a:cs typeface="Work Sans"/>
                <a:sym typeface="Work Sans"/>
              </a:rPr>
              <a:t>ah yang </a:t>
            </a:r>
            <a:r>
              <a:rPr lang="en-US" sz="3000" strike="noStrike" u="none">
                <a:solidFill>
                  <a:srgbClr val="1C4398"/>
                </a:solidFill>
                <a:latin typeface="Work Sans"/>
                <a:ea typeface="Work Sans"/>
                <a:cs typeface="Work Sans"/>
                <a:sym typeface="Work Sans"/>
              </a:rPr>
              <a:t>dia</a:t>
            </a:r>
            <a:r>
              <a:rPr lang="en-US" sz="3000" strike="noStrike" u="none">
                <a:solidFill>
                  <a:srgbClr val="1C4398"/>
                </a:solidFill>
                <a:latin typeface="Work Sans"/>
                <a:ea typeface="Work Sans"/>
                <a:cs typeface="Work Sans"/>
                <a:sym typeface="Work Sans"/>
              </a:rPr>
              <a:t>m</a:t>
            </a:r>
            <a:r>
              <a:rPr lang="en-US" sz="3000" strike="noStrike" u="none">
                <a:solidFill>
                  <a:srgbClr val="1C4398"/>
                </a:solidFill>
                <a:latin typeface="Work Sans"/>
                <a:ea typeface="Work Sans"/>
                <a:cs typeface="Work Sans"/>
                <a:sym typeface="Work Sans"/>
              </a:rPr>
              <a:t>bil d</a:t>
            </a:r>
            <a:r>
              <a:rPr lang="en-US" sz="3000" strike="noStrike" u="none">
                <a:solidFill>
                  <a:srgbClr val="1C4398"/>
                </a:solidFill>
                <a:latin typeface="Work Sans"/>
                <a:ea typeface="Work Sans"/>
                <a:cs typeface="Work Sans"/>
                <a:sym typeface="Work Sans"/>
              </a:rPr>
              <a:t>ari </a:t>
            </a:r>
            <a:r>
              <a:rPr lang="en-US" sz="3000" strike="noStrike" u="none">
                <a:solidFill>
                  <a:srgbClr val="1C4398"/>
                </a:solidFill>
                <a:latin typeface="Work Sans"/>
                <a:ea typeface="Work Sans"/>
                <a:cs typeface="Work Sans"/>
                <a:sym typeface="Work Sans"/>
              </a:rPr>
              <a:t>refere</a:t>
            </a:r>
            <a:r>
              <a:rPr lang="en-US" sz="3000" strike="noStrike" u="none">
                <a:solidFill>
                  <a:srgbClr val="1C4398"/>
                </a:solidFill>
                <a:latin typeface="Work Sans"/>
                <a:ea typeface="Work Sans"/>
                <a:cs typeface="Work Sans"/>
                <a:sym typeface="Work Sans"/>
              </a:rPr>
              <a:t>n</a:t>
            </a:r>
            <a:r>
              <a:rPr lang="en-US" sz="3000" strike="noStrike" u="none">
                <a:solidFill>
                  <a:srgbClr val="1C4398"/>
                </a:solidFill>
                <a:latin typeface="Work Sans"/>
                <a:ea typeface="Work Sans"/>
                <a:cs typeface="Work Sans"/>
                <a:sym typeface="Work Sans"/>
              </a:rPr>
              <a:t>s</a:t>
            </a:r>
            <a:r>
              <a:rPr lang="en-US" sz="3000" strike="noStrike" u="none">
                <a:solidFill>
                  <a:srgbClr val="1C4398"/>
                </a:solidFill>
                <a:latin typeface="Work Sans"/>
                <a:ea typeface="Work Sans"/>
                <a:cs typeface="Work Sans"/>
                <a:sym typeface="Work Sans"/>
              </a:rPr>
              <a:t>i</a:t>
            </a:r>
            <a:r>
              <a:rPr lang="en-US" sz="3000" strike="noStrike" u="none">
                <a:solidFill>
                  <a:srgbClr val="1C4398"/>
                </a:solidFill>
                <a:latin typeface="Work Sans"/>
                <a:ea typeface="Work Sans"/>
                <a:cs typeface="Work Sans"/>
                <a:sym typeface="Work Sans"/>
              </a:rPr>
              <a:t>-refer</a:t>
            </a:r>
            <a:r>
              <a:rPr lang="en-US" sz="3000" strike="noStrike" u="none">
                <a:solidFill>
                  <a:srgbClr val="1C4398"/>
                </a:solidFill>
                <a:latin typeface="Work Sans"/>
                <a:ea typeface="Work Sans"/>
                <a:cs typeface="Work Sans"/>
                <a:sym typeface="Work Sans"/>
              </a:rPr>
              <a:t>e</a:t>
            </a:r>
            <a:r>
              <a:rPr lang="en-US" sz="3000" strike="noStrike" u="none">
                <a:solidFill>
                  <a:srgbClr val="1C4398"/>
                </a:solidFill>
                <a:latin typeface="Work Sans"/>
                <a:ea typeface="Work Sans"/>
                <a:cs typeface="Work Sans"/>
                <a:sym typeface="Work Sans"/>
              </a:rPr>
              <a:t>ns</a:t>
            </a:r>
            <a:r>
              <a:rPr lang="en-US" sz="3000" strike="noStrike" u="none">
                <a:solidFill>
                  <a:srgbClr val="1C4398"/>
                </a:solidFill>
                <a:latin typeface="Work Sans"/>
                <a:ea typeface="Work Sans"/>
                <a:cs typeface="Work Sans"/>
                <a:sym typeface="Work Sans"/>
              </a:rPr>
              <a:t>i</a:t>
            </a:r>
            <a:r>
              <a:rPr lang="en-US" sz="3000" strike="noStrike" u="none">
                <a:solidFill>
                  <a:srgbClr val="1C4398"/>
                </a:solidFill>
                <a:latin typeface="Work Sans"/>
                <a:ea typeface="Work Sans"/>
                <a:cs typeface="Work Sans"/>
                <a:sym typeface="Work Sans"/>
              </a:rPr>
              <a:t>, m</a:t>
            </a:r>
            <a:r>
              <a:rPr lang="en-US" sz="3000" strike="noStrike" u="none">
                <a:solidFill>
                  <a:srgbClr val="1C4398"/>
                </a:solidFill>
                <a:latin typeface="Work Sans"/>
                <a:ea typeface="Work Sans"/>
                <a:cs typeface="Work Sans"/>
                <a:sym typeface="Work Sans"/>
              </a:rPr>
              <a:t>a</a:t>
            </a:r>
            <a:r>
              <a:rPr lang="en-US" sz="3000" strike="noStrike" u="none">
                <a:solidFill>
                  <a:srgbClr val="1C4398"/>
                </a:solidFill>
                <a:latin typeface="Work Sans"/>
                <a:ea typeface="Work Sans"/>
                <a:cs typeface="Work Sans"/>
                <a:sym typeface="Work Sans"/>
              </a:rPr>
              <a:t>j</a:t>
            </a:r>
            <a:r>
              <a:rPr lang="en-US" sz="3000" strike="noStrike" u="none">
                <a:solidFill>
                  <a:srgbClr val="1C4398"/>
                </a:solidFill>
                <a:latin typeface="Work Sans"/>
                <a:ea typeface="Work Sans"/>
                <a:cs typeface="Work Sans"/>
                <a:sym typeface="Work Sans"/>
              </a:rPr>
              <a:t>a</a:t>
            </a:r>
            <a:r>
              <a:rPr lang="en-US" sz="3000" strike="noStrike" u="none">
                <a:solidFill>
                  <a:srgbClr val="1C4398"/>
                </a:solidFill>
                <a:latin typeface="Work Sans"/>
                <a:ea typeface="Work Sans"/>
                <a:cs typeface="Work Sans"/>
                <a:sym typeface="Work Sans"/>
              </a:rPr>
              <a:t>lah, jurn</a:t>
            </a:r>
            <a:r>
              <a:rPr lang="en-US" sz="3000" strike="noStrike" u="none">
                <a:solidFill>
                  <a:srgbClr val="1C4398"/>
                </a:solidFill>
                <a:latin typeface="Work Sans"/>
                <a:ea typeface="Work Sans"/>
                <a:cs typeface="Work Sans"/>
                <a:sym typeface="Work Sans"/>
              </a:rPr>
              <a:t>al atau internet serta peraturan perundang-undangan yang berkaitan dengan penulisan KKA &amp; KKP (</a:t>
            </a:r>
            <a:r>
              <a:rPr lang="en-US" sz="3000" i="true" strike="noStrike" u="none">
                <a:solidFill>
                  <a:srgbClr val="1C4398"/>
                </a:solidFill>
                <a:latin typeface="Work Sans Italics"/>
                <a:ea typeface="Work Sans Italics"/>
                <a:cs typeface="Work Sans Italics"/>
                <a:sym typeface="Work Sans Italics"/>
              </a:rPr>
              <a:t>Grand Theory, Middle Theory,  </a:t>
            </a:r>
            <a:r>
              <a:rPr lang="en-US" sz="3000" strike="noStrike" u="none">
                <a:solidFill>
                  <a:srgbClr val="1C4398"/>
                </a:solidFill>
                <a:latin typeface="Work Sans"/>
                <a:ea typeface="Work Sans"/>
                <a:cs typeface="Work Sans"/>
                <a:sym typeface="Work Sans"/>
              </a:rPr>
              <a:t>dan </a:t>
            </a:r>
            <a:r>
              <a:rPr lang="en-US" sz="3000" i="true" strike="noStrike" u="none">
                <a:solidFill>
                  <a:srgbClr val="1C4398"/>
                </a:solidFill>
                <a:latin typeface="Work Sans Italics"/>
                <a:ea typeface="Work Sans Italics"/>
                <a:cs typeface="Work Sans Italics"/>
                <a:sym typeface="Work Sans Italics"/>
              </a:rPr>
              <a:t>Applied Theor</a:t>
            </a:r>
            <a:r>
              <a:rPr lang="en-US" sz="3000" strike="noStrike" u="none">
                <a:solidFill>
                  <a:srgbClr val="1C4398"/>
                </a:solidFill>
                <a:latin typeface="Work Sans"/>
                <a:ea typeface="Work Sans"/>
                <a:cs typeface="Work Sans"/>
                <a:sym typeface="Work Sans"/>
              </a:rPr>
              <a:t>y). </a:t>
            </a:r>
          </a:p>
          <a:p>
            <a:pPr algn="just">
              <a:lnSpc>
                <a:spcPts val="4200"/>
              </a:lnSpc>
            </a:pPr>
          </a:p>
          <a:p>
            <a:pPr algn="just" marL="647700" indent="-323850" lvl="1">
              <a:lnSpc>
                <a:spcPts val="4200"/>
              </a:lnSpc>
              <a:buFont typeface="Arial"/>
              <a:buChar char="•"/>
            </a:pPr>
            <a:r>
              <a:rPr lang="en-US" sz="3000" strike="noStrike" u="none">
                <a:solidFill>
                  <a:srgbClr val="1C4398"/>
                </a:solidFill>
                <a:latin typeface="Work Sans"/>
                <a:ea typeface="Work Sans"/>
                <a:cs typeface="Work Sans"/>
                <a:sym typeface="Work Sans"/>
              </a:rPr>
              <a:t>Untuk memperkuat teori bisa mencantumkan hasil penelitian yang telah dilakukan para peneliti sesuai dengan judul yang dipilih. Dalam bab ini akan muncul footnote dan daftar kepustakaan. </a:t>
            </a:r>
          </a:p>
          <a:p>
            <a:pPr algn="just">
              <a:lnSpc>
                <a:spcPts val="4200"/>
              </a:lnSpc>
            </a:pPr>
          </a:p>
          <a:p>
            <a:pPr algn="just" marL="647700" indent="-323850" lvl="1">
              <a:lnSpc>
                <a:spcPts val="4200"/>
              </a:lnSpc>
              <a:buFont typeface="Arial"/>
              <a:buChar char="•"/>
            </a:pPr>
            <a:r>
              <a:rPr lang="en-US" sz="3000" strike="noStrike" u="none">
                <a:solidFill>
                  <a:srgbClr val="1C4398"/>
                </a:solidFill>
                <a:latin typeface="Work Sans"/>
                <a:ea typeface="Work Sans"/>
                <a:cs typeface="Work Sans"/>
                <a:sym typeface="Work Sans"/>
              </a:rPr>
              <a:t>Landasan teori diperlukan untuk dasar analisa dan pembahasan   </a:t>
            </a:r>
          </a:p>
          <a:p>
            <a:pPr algn="just">
              <a:lnSpc>
                <a:spcPts val="4200"/>
              </a:lnSpc>
            </a:pPr>
            <a:r>
              <a:rPr lang="en-US" sz="3000" strike="noStrike" u="none">
                <a:solidFill>
                  <a:srgbClr val="1C4398"/>
                </a:solidFill>
                <a:latin typeface="Work Sans"/>
                <a:ea typeface="Work Sans"/>
                <a:cs typeface="Work Sans"/>
                <a:sym typeface="Work Sans"/>
              </a:rPr>
              <a:t>    dalam pemecahan permasalahan yang diajukan.</a:t>
            </a:r>
          </a:p>
        </p:txBody>
      </p:sp>
      <p:sp>
        <p:nvSpPr>
          <p:cNvPr name="Freeform 6" id="6"/>
          <p:cNvSpPr/>
          <p:nvPr/>
        </p:nvSpPr>
        <p:spPr>
          <a:xfrm flipH="false" flipV="false" rot="0">
            <a:off x="107248" y="55378"/>
            <a:ext cx="1464776" cy="1528571"/>
          </a:xfrm>
          <a:custGeom>
            <a:avLst/>
            <a:gdLst/>
            <a:ahLst/>
            <a:cxnLst/>
            <a:rect r="r" b="b" t="t" l="l"/>
            <a:pathLst>
              <a:path h="1528571" w="1464776">
                <a:moveTo>
                  <a:pt x="0" y="0"/>
                </a:moveTo>
                <a:lnTo>
                  <a:pt x="1464776" y="0"/>
                </a:lnTo>
                <a:lnTo>
                  <a:pt x="1464776" y="1528571"/>
                </a:lnTo>
                <a:lnTo>
                  <a:pt x="0" y="1528571"/>
                </a:lnTo>
                <a:lnTo>
                  <a:pt x="0" y="0"/>
                </a:lnTo>
                <a:close/>
              </a:path>
            </a:pathLst>
          </a:custGeom>
          <a:blipFill>
            <a:blip r:embed="rId5"/>
            <a:stretch>
              <a:fillRect l="0" t="0" r="0" b="0"/>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308779" y="-444985"/>
            <a:ext cx="8917985" cy="3522604"/>
          </a:xfrm>
          <a:custGeom>
            <a:avLst/>
            <a:gdLst/>
            <a:ahLst/>
            <a:cxnLst/>
            <a:rect r="r" b="b" t="t" l="l"/>
            <a:pathLst>
              <a:path h="3522604" w="8917985">
                <a:moveTo>
                  <a:pt x="0" y="0"/>
                </a:moveTo>
                <a:lnTo>
                  <a:pt x="8917985" y="0"/>
                </a:lnTo>
                <a:lnTo>
                  <a:pt x="8917985" y="3522604"/>
                </a:lnTo>
                <a:lnTo>
                  <a:pt x="0" y="352260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true" flipV="false" rot="0">
            <a:off x="14824532" y="4095117"/>
            <a:ext cx="8497470" cy="7552127"/>
          </a:xfrm>
          <a:custGeom>
            <a:avLst/>
            <a:gdLst/>
            <a:ahLst/>
            <a:cxnLst/>
            <a:rect r="r" b="b" t="t" l="l"/>
            <a:pathLst>
              <a:path h="7552127" w="8497470">
                <a:moveTo>
                  <a:pt x="8497470" y="0"/>
                </a:moveTo>
                <a:lnTo>
                  <a:pt x="0" y="0"/>
                </a:lnTo>
                <a:lnTo>
                  <a:pt x="0" y="7552126"/>
                </a:lnTo>
                <a:lnTo>
                  <a:pt x="8497470" y="7552126"/>
                </a:lnTo>
                <a:lnTo>
                  <a:pt x="8497470" y="0"/>
                </a:lnTo>
                <a:close/>
              </a:path>
            </a:pathLst>
          </a:custGeom>
          <a:blipFill>
            <a:blip r:embed="rId4">
              <a:alphaModFix amt="67000"/>
            </a:blip>
            <a:stretch>
              <a:fillRect l="0" t="0" r="0" b="0"/>
            </a:stretch>
          </a:blipFill>
        </p:spPr>
      </p:sp>
      <p:sp>
        <p:nvSpPr>
          <p:cNvPr name="TextBox 4" id="4"/>
          <p:cNvSpPr txBox="true"/>
          <p:nvPr/>
        </p:nvSpPr>
        <p:spPr>
          <a:xfrm rot="0">
            <a:off x="3150214" y="578485"/>
            <a:ext cx="15176831" cy="450215"/>
          </a:xfrm>
          <a:prstGeom prst="rect">
            <a:avLst/>
          </a:prstGeom>
        </p:spPr>
        <p:txBody>
          <a:bodyPr anchor="t" rtlCol="false" tIns="0" lIns="0" bIns="0" rIns="0">
            <a:spAutoFit/>
          </a:bodyPr>
          <a:lstStyle/>
          <a:p>
            <a:pPr algn="l" marL="0" indent="0" lvl="1">
              <a:lnSpc>
                <a:spcPts val="3430"/>
              </a:lnSpc>
              <a:spcBef>
                <a:spcPct val="0"/>
              </a:spcBef>
            </a:pPr>
            <a:r>
              <a:rPr lang="en-US" b="true" sz="3500">
                <a:solidFill>
                  <a:srgbClr val="105C35"/>
                </a:solidFill>
                <a:latin typeface="Touvlo Bold"/>
                <a:ea typeface="Touvlo Bold"/>
                <a:cs typeface="Touvlo Bold"/>
                <a:sym typeface="Touvlo Bold"/>
              </a:rPr>
              <a:t>BAB</a:t>
            </a:r>
            <a:r>
              <a:rPr lang="en-US" b="true" sz="3500">
                <a:solidFill>
                  <a:srgbClr val="105C35"/>
                </a:solidFill>
                <a:latin typeface="Touvlo Bold"/>
                <a:ea typeface="Touvlo Bold"/>
                <a:cs typeface="Touvlo Bold"/>
                <a:sym typeface="Touvlo Bold"/>
              </a:rPr>
              <a:t> III GAMBARAN KEADAAN - 20%</a:t>
            </a:r>
          </a:p>
        </p:txBody>
      </p:sp>
      <p:sp>
        <p:nvSpPr>
          <p:cNvPr name="TextBox 5" id="5"/>
          <p:cNvSpPr txBox="true"/>
          <p:nvPr/>
        </p:nvSpPr>
        <p:spPr>
          <a:xfrm rot="0">
            <a:off x="2119558" y="1262382"/>
            <a:ext cx="15959037" cy="2594610"/>
          </a:xfrm>
          <a:prstGeom prst="rect">
            <a:avLst/>
          </a:prstGeom>
        </p:spPr>
        <p:txBody>
          <a:bodyPr anchor="t" rtlCol="false" tIns="0" lIns="0" bIns="0" rIns="0">
            <a:spAutoFit/>
          </a:bodyPr>
          <a:lstStyle/>
          <a:p>
            <a:pPr algn="just">
              <a:lnSpc>
                <a:spcPts val="3419"/>
              </a:lnSpc>
            </a:pPr>
            <a:r>
              <a:rPr lang="en-US" sz="3000" strike="noStrike" u="none">
                <a:solidFill>
                  <a:srgbClr val="000000"/>
                </a:solidFill>
                <a:latin typeface="Work Sans"/>
                <a:ea typeface="Work Sans"/>
                <a:cs typeface="Work Sans"/>
                <a:sym typeface="Work Sans"/>
              </a:rPr>
              <a:t>Bagian ini p</a:t>
            </a:r>
            <a:r>
              <a:rPr lang="en-US" sz="3000" strike="noStrike" u="none">
                <a:solidFill>
                  <a:srgbClr val="000000"/>
                </a:solidFill>
                <a:latin typeface="Work Sans"/>
                <a:ea typeface="Work Sans"/>
                <a:cs typeface="Work Sans"/>
                <a:sym typeface="Work Sans"/>
              </a:rPr>
              <a:t>ada dasarnya m</a:t>
            </a:r>
            <a:r>
              <a:rPr lang="en-US" sz="3000" strike="noStrike" u="none">
                <a:solidFill>
                  <a:srgbClr val="000000"/>
                </a:solidFill>
                <a:latin typeface="Work Sans"/>
                <a:ea typeface="Work Sans"/>
                <a:cs typeface="Work Sans"/>
                <a:sym typeface="Work Sans"/>
              </a:rPr>
              <a:t>emuat du</a:t>
            </a:r>
            <a:r>
              <a:rPr lang="en-US" sz="3000" strike="noStrike" u="none">
                <a:solidFill>
                  <a:srgbClr val="000000"/>
                </a:solidFill>
                <a:latin typeface="Work Sans"/>
                <a:ea typeface="Work Sans"/>
                <a:cs typeface="Work Sans"/>
                <a:sym typeface="Work Sans"/>
              </a:rPr>
              <a:t>a</a:t>
            </a:r>
            <a:r>
              <a:rPr lang="en-US" sz="3000" strike="noStrike" u="none">
                <a:solidFill>
                  <a:srgbClr val="000000"/>
                </a:solidFill>
                <a:latin typeface="Work Sans"/>
                <a:ea typeface="Work Sans"/>
                <a:cs typeface="Work Sans"/>
                <a:sym typeface="Work Sans"/>
              </a:rPr>
              <a:t> hal yaitu</a:t>
            </a:r>
            <a:r>
              <a:rPr lang="en-US" sz="3000" strike="noStrike" u="none">
                <a:solidFill>
                  <a:srgbClr val="000000"/>
                </a:solidFill>
                <a:latin typeface="Work Sans"/>
                <a:ea typeface="Work Sans"/>
                <a:cs typeface="Work Sans"/>
                <a:sym typeface="Work Sans"/>
              </a:rPr>
              <a:t> :</a:t>
            </a:r>
            <a:r>
              <a:rPr lang="en-US" sz="3000" strike="noStrike" u="none">
                <a:solidFill>
                  <a:srgbClr val="000000"/>
                </a:solidFill>
                <a:latin typeface="Work Sans"/>
                <a:ea typeface="Work Sans"/>
                <a:cs typeface="Work Sans"/>
                <a:sym typeface="Work Sans"/>
              </a:rPr>
              <a:t> </a:t>
            </a:r>
          </a:p>
          <a:p>
            <a:pPr algn="just" marL="647700" indent="-323850" lvl="1">
              <a:lnSpc>
                <a:spcPts val="3419"/>
              </a:lnSpc>
              <a:buAutoNum type="arabicPeriod" startAt="1"/>
            </a:pPr>
            <a:r>
              <a:rPr lang="en-US" sz="3000" strike="noStrike" u="none">
                <a:solidFill>
                  <a:srgbClr val="000000"/>
                </a:solidFill>
                <a:latin typeface="Work Sans"/>
                <a:ea typeface="Work Sans"/>
                <a:cs typeface="Work Sans"/>
                <a:sym typeface="Work Sans"/>
              </a:rPr>
              <a:t>Uraian fakta, yan</a:t>
            </a:r>
            <a:r>
              <a:rPr lang="en-US" sz="3000" strike="noStrike" u="none">
                <a:solidFill>
                  <a:srgbClr val="000000"/>
                </a:solidFill>
                <a:latin typeface="Work Sans"/>
                <a:ea typeface="Work Sans"/>
                <a:cs typeface="Work Sans"/>
                <a:sym typeface="Work Sans"/>
              </a:rPr>
              <a:t>g did</a:t>
            </a:r>
            <a:r>
              <a:rPr lang="en-US" sz="3000" strike="noStrike" u="none">
                <a:solidFill>
                  <a:srgbClr val="000000"/>
                </a:solidFill>
                <a:latin typeface="Work Sans"/>
                <a:ea typeface="Work Sans"/>
                <a:cs typeface="Work Sans"/>
                <a:sym typeface="Work Sans"/>
              </a:rPr>
              <a:t>uk</a:t>
            </a:r>
            <a:r>
              <a:rPr lang="en-US" sz="3000" strike="noStrike" u="none">
                <a:solidFill>
                  <a:srgbClr val="000000"/>
                </a:solidFill>
                <a:latin typeface="Work Sans"/>
                <a:ea typeface="Work Sans"/>
                <a:cs typeface="Work Sans"/>
                <a:sym typeface="Work Sans"/>
              </a:rPr>
              <a:t>ung oleh data d</a:t>
            </a:r>
            <a:r>
              <a:rPr lang="en-US" sz="3000" strike="noStrike" u="none">
                <a:solidFill>
                  <a:srgbClr val="000000"/>
                </a:solidFill>
                <a:latin typeface="Work Sans"/>
                <a:ea typeface="Work Sans"/>
                <a:cs typeface="Work Sans"/>
                <a:sym typeface="Work Sans"/>
              </a:rPr>
              <a:t>an be</a:t>
            </a:r>
            <a:r>
              <a:rPr lang="en-US" sz="3000" strike="noStrike" u="none">
                <a:solidFill>
                  <a:srgbClr val="000000"/>
                </a:solidFill>
                <a:latin typeface="Work Sans"/>
                <a:ea typeface="Work Sans"/>
                <a:cs typeface="Work Sans"/>
                <a:sym typeface="Work Sans"/>
              </a:rPr>
              <a:t>rkaitan dengan p</a:t>
            </a:r>
            <a:r>
              <a:rPr lang="en-US" sz="3000" strike="noStrike" u="none">
                <a:solidFill>
                  <a:srgbClr val="000000"/>
                </a:solidFill>
                <a:latin typeface="Work Sans"/>
                <a:ea typeface="Work Sans"/>
                <a:cs typeface="Work Sans"/>
                <a:sym typeface="Work Sans"/>
              </a:rPr>
              <a:t>er</a:t>
            </a:r>
            <a:r>
              <a:rPr lang="en-US" sz="3000" strike="noStrike" u="none">
                <a:solidFill>
                  <a:srgbClr val="000000"/>
                </a:solidFill>
                <a:latin typeface="Work Sans"/>
                <a:ea typeface="Work Sans"/>
                <a:cs typeface="Work Sans"/>
                <a:sym typeface="Work Sans"/>
              </a:rPr>
              <a:t>m</a:t>
            </a:r>
            <a:r>
              <a:rPr lang="en-US" sz="3000" strike="noStrike" u="none">
                <a:solidFill>
                  <a:srgbClr val="000000"/>
                </a:solidFill>
                <a:latin typeface="Work Sans"/>
                <a:ea typeface="Work Sans"/>
                <a:cs typeface="Work Sans"/>
                <a:sym typeface="Work Sans"/>
              </a:rPr>
              <a:t>asalahan atau hal yang ter</a:t>
            </a:r>
            <a:r>
              <a:rPr lang="en-US" sz="3000" strike="noStrike" u="none">
                <a:solidFill>
                  <a:srgbClr val="000000"/>
                </a:solidFill>
                <a:latin typeface="Work Sans"/>
                <a:ea typeface="Work Sans"/>
                <a:cs typeface="Work Sans"/>
                <a:sym typeface="Work Sans"/>
              </a:rPr>
              <a:t>cakup</a:t>
            </a:r>
            <a:r>
              <a:rPr lang="en-US" sz="3000" strike="noStrike" u="none">
                <a:solidFill>
                  <a:srgbClr val="000000"/>
                </a:solidFill>
                <a:latin typeface="Work Sans"/>
                <a:ea typeface="Work Sans"/>
                <a:cs typeface="Work Sans"/>
                <a:sym typeface="Work Sans"/>
              </a:rPr>
              <a:t> dalam penyimpangan, ham</a:t>
            </a:r>
            <a:r>
              <a:rPr lang="en-US" sz="3000" strike="noStrike" u="none">
                <a:solidFill>
                  <a:srgbClr val="000000"/>
                </a:solidFill>
                <a:latin typeface="Work Sans"/>
                <a:ea typeface="Work Sans"/>
                <a:cs typeface="Work Sans"/>
                <a:sym typeface="Work Sans"/>
              </a:rPr>
              <a:t>bat</a:t>
            </a:r>
            <a:r>
              <a:rPr lang="en-US" sz="3000" strike="noStrike" u="none">
                <a:solidFill>
                  <a:srgbClr val="000000"/>
                </a:solidFill>
                <a:latin typeface="Work Sans"/>
                <a:ea typeface="Work Sans"/>
                <a:cs typeface="Work Sans"/>
                <a:sym typeface="Work Sans"/>
              </a:rPr>
              <a:t>an sebag</a:t>
            </a:r>
            <a:r>
              <a:rPr lang="en-US" sz="3000" strike="noStrike" u="none">
                <a:solidFill>
                  <a:srgbClr val="000000"/>
                </a:solidFill>
                <a:latin typeface="Work Sans"/>
                <a:ea typeface="Work Sans"/>
                <a:cs typeface="Work Sans"/>
                <a:sym typeface="Work Sans"/>
              </a:rPr>
              <a:t>aimana</a:t>
            </a:r>
            <a:r>
              <a:rPr lang="en-US" sz="3000" strike="noStrike" u="none">
                <a:solidFill>
                  <a:srgbClr val="000000"/>
                </a:solidFill>
                <a:latin typeface="Work Sans"/>
                <a:ea typeface="Work Sans"/>
                <a:cs typeface="Work Sans"/>
                <a:sym typeface="Work Sans"/>
              </a:rPr>
              <a:t> diketengahkan.</a:t>
            </a:r>
          </a:p>
          <a:p>
            <a:pPr algn="just" marL="647700" indent="-323850" lvl="1">
              <a:lnSpc>
                <a:spcPts val="3419"/>
              </a:lnSpc>
              <a:buAutoNum type="arabicPeriod" startAt="1"/>
            </a:pPr>
            <a:r>
              <a:rPr lang="en-US" sz="3000" strike="noStrike" u="none">
                <a:solidFill>
                  <a:srgbClr val="000000"/>
                </a:solidFill>
                <a:latin typeface="Work Sans"/>
                <a:ea typeface="Work Sans"/>
                <a:cs typeface="Work Sans"/>
                <a:sym typeface="Work Sans"/>
              </a:rPr>
              <a:t>Proses identifikasi masalah, agar ditemukan masalah yang dianggap sebagai penyebab pertama dan utama dari berbagai uraian-uraian dimuka (latar belakang, fakta dan data). </a:t>
            </a:r>
          </a:p>
        </p:txBody>
      </p:sp>
      <p:sp>
        <p:nvSpPr>
          <p:cNvPr name="Freeform 6" id="6"/>
          <p:cNvSpPr/>
          <p:nvPr/>
        </p:nvSpPr>
        <p:spPr>
          <a:xfrm flipH="false" flipV="false" rot="0">
            <a:off x="107248" y="55378"/>
            <a:ext cx="1464776" cy="1528571"/>
          </a:xfrm>
          <a:custGeom>
            <a:avLst/>
            <a:gdLst/>
            <a:ahLst/>
            <a:cxnLst/>
            <a:rect r="r" b="b" t="t" l="l"/>
            <a:pathLst>
              <a:path h="1528571" w="1464776">
                <a:moveTo>
                  <a:pt x="0" y="0"/>
                </a:moveTo>
                <a:lnTo>
                  <a:pt x="1464776" y="0"/>
                </a:lnTo>
                <a:lnTo>
                  <a:pt x="1464776" y="1528571"/>
                </a:lnTo>
                <a:lnTo>
                  <a:pt x="0" y="1528571"/>
                </a:lnTo>
                <a:lnTo>
                  <a:pt x="0" y="0"/>
                </a:lnTo>
                <a:close/>
              </a:path>
            </a:pathLst>
          </a:custGeom>
          <a:blipFill>
            <a:blip r:embed="rId5"/>
            <a:stretch>
              <a:fillRect l="0" t="0" r="0" b="0"/>
            </a:stretch>
          </a:blipFill>
        </p:spPr>
      </p:sp>
      <p:sp>
        <p:nvSpPr>
          <p:cNvPr name="TextBox 7" id="7"/>
          <p:cNvSpPr txBox="true"/>
          <p:nvPr/>
        </p:nvSpPr>
        <p:spPr>
          <a:xfrm rot="0">
            <a:off x="337119" y="3856992"/>
            <a:ext cx="17451045" cy="2594610"/>
          </a:xfrm>
          <a:prstGeom prst="rect">
            <a:avLst/>
          </a:prstGeom>
        </p:spPr>
        <p:txBody>
          <a:bodyPr anchor="t" rtlCol="false" tIns="0" lIns="0" bIns="0" rIns="0">
            <a:spAutoFit/>
          </a:bodyPr>
          <a:lstStyle/>
          <a:p>
            <a:pPr algn="just" marL="647700" indent="-323850" lvl="1">
              <a:lnSpc>
                <a:spcPts val="3419"/>
              </a:lnSpc>
              <a:buFont typeface="Arial"/>
              <a:buChar char="•"/>
            </a:pPr>
            <a:r>
              <a:rPr lang="en-US" sz="3000">
                <a:solidFill>
                  <a:srgbClr val="000000"/>
                </a:solidFill>
                <a:latin typeface="Work Sans"/>
                <a:ea typeface="Work Sans"/>
                <a:cs typeface="Work Sans"/>
                <a:sym typeface="Work Sans"/>
              </a:rPr>
              <a:t>Uraian tentang fakta/data dikemukakan baik secara kuantitatif maupun kualitatif, namun hendaknya tetap diperhatikan bahwa fakta/data tersebut haruslah yang benar-benar relevan. Dengan kata lain data/fakta yang disajikan hendaknya dapat mendukung adanya penyimpangan, hambatan sebagaimana dikemukakan dalam Bab Pendahuluan (latar belakang). Identifikasi masalah pada hakekatnya merupakan suatu proses untuk mencari penyebab timbulnya masalah. </a:t>
            </a:r>
          </a:p>
        </p:txBody>
      </p:sp>
      <p:sp>
        <p:nvSpPr>
          <p:cNvPr name="TextBox 8" id="8"/>
          <p:cNvSpPr txBox="true"/>
          <p:nvPr/>
        </p:nvSpPr>
        <p:spPr>
          <a:xfrm rot="0">
            <a:off x="337119" y="6562445"/>
            <a:ext cx="17451045" cy="1308735"/>
          </a:xfrm>
          <a:prstGeom prst="rect">
            <a:avLst/>
          </a:prstGeom>
        </p:spPr>
        <p:txBody>
          <a:bodyPr anchor="t" rtlCol="false" tIns="0" lIns="0" bIns="0" rIns="0">
            <a:spAutoFit/>
          </a:bodyPr>
          <a:lstStyle/>
          <a:p>
            <a:pPr algn="just" marL="647700" indent="-323850" lvl="1">
              <a:lnSpc>
                <a:spcPts val="3419"/>
              </a:lnSpc>
              <a:buFont typeface="Arial"/>
              <a:buChar char="•"/>
            </a:pPr>
            <a:r>
              <a:rPr lang="en-US" sz="3000">
                <a:solidFill>
                  <a:srgbClr val="000000"/>
                </a:solidFill>
                <a:latin typeface="Work Sans"/>
                <a:ea typeface="Work Sans"/>
                <a:cs typeface="Work Sans"/>
                <a:sym typeface="Work Sans"/>
              </a:rPr>
              <a:t>Dengan kata lain melalui identifikasi masalah dikemukakan berbagai faktor yang mungkin menyebabkan timbulnya penyimpangan dan hambatan. Penyimpangan dan hambatan tersebut dapat dimungkinkan lebih dari satu.</a:t>
            </a:r>
          </a:p>
        </p:txBody>
      </p:sp>
      <p:sp>
        <p:nvSpPr>
          <p:cNvPr name="TextBox 9" id="9"/>
          <p:cNvSpPr txBox="true"/>
          <p:nvPr/>
        </p:nvSpPr>
        <p:spPr>
          <a:xfrm rot="0">
            <a:off x="337119" y="7995005"/>
            <a:ext cx="17451045" cy="2012061"/>
          </a:xfrm>
          <a:prstGeom prst="rect">
            <a:avLst/>
          </a:prstGeom>
        </p:spPr>
        <p:txBody>
          <a:bodyPr anchor="t" rtlCol="false" tIns="0" lIns="0" bIns="0" rIns="0">
            <a:spAutoFit/>
          </a:bodyPr>
          <a:lstStyle/>
          <a:p>
            <a:pPr algn="just" marL="604519" indent="-302260" lvl="1">
              <a:lnSpc>
                <a:spcPts val="3191"/>
              </a:lnSpc>
              <a:buFont typeface="Arial"/>
              <a:buChar char="•"/>
            </a:pPr>
            <a:r>
              <a:rPr lang="en-US" sz="2799">
                <a:solidFill>
                  <a:srgbClr val="000000"/>
                </a:solidFill>
                <a:latin typeface="Work Sans"/>
                <a:ea typeface="Work Sans"/>
                <a:cs typeface="Work Sans"/>
                <a:sym typeface="Work Sans"/>
              </a:rPr>
              <a:t>Faktor yang potensial dan yang paling mungkin mengakibatkan atau menimbulkan penyimpangan ini, dirumuskan sebagai “Masalah” yang kemudian di dalam Bab Analisis dan Pemecahan Masalah dibahas upaya jalan keluar atau konsep pemikiran untuk mengatasinya. Disamping itu dapat dirumuskan juga kondisi yang diinginkan sebagai arah dari pemecahan masalah. </a:t>
            </a:r>
          </a:p>
        </p:txBody>
      </p:sp>
      <p:sp>
        <p:nvSpPr>
          <p:cNvPr name="Freeform 10" id="10"/>
          <p:cNvSpPr/>
          <p:nvPr/>
        </p:nvSpPr>
        <p:spPr>
          <a:xfrm flipH="false" flipV="false" rot="0">
            <a:off x="15102642" y="-3480082"/>
            <a:ext cx="7513805" cy="8599490"/>
          </a:xfrm>
          <a:custGeom>
            <a:avLst/>
            <a:gdLst/>
            <a:ahLst/>
            <a:cxnLst/>
            <a:rect r="r" b="b" t="t" l="l"/>
            <a:pathLst>
              <a:path h="8599490" w="7513805">
                <a:moveTo>
                  <a:pt x="0" y="0"/>
                </a:moveTo>
                <a:lnTo>
                  <a:pt x="7513805" y="0"/>
                </a:lnTo>
                <a:lnTo>
                  <a:pt x="7513805" y="8599491"/>
                </a:lnTo>
                <a:lnTo>
                  <a:pt x="0" y="859949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17048657" y="-158268"/>
            <a:ext cx="2059877" cy="1742217"/>
          </a:xfrm>
          <a:custGeom>
            <a:avLst/>
            <a:gdLst/>
            <a:ahLst/>
            <a:cxnLst/>
            <a:rect r="r" b="b" t="t" l="l"/>
            <a:pathLst>
              <a:path h="1742217" w="2059877">
                <a:moveTo>
                  <a:pt x="0" y="0"/>
                </a:moveTo>
                <a:lnTo>
                  <a:pt x="2059877" y="0"/>
                </a:lnTo>
                <a:lnTo>
                  <a:pt x="2059877" y="1742217"/>
                </a:lnTo>
                <a:lnTo>
                  <a:pt x="0" y="174221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false" rot="0">
            <a:off x="14920945" y="-882070"/>
            <a:ext cx="1967557" cy="1879180"/>
          </a:xfrm>
          <a:custGeom>
            <a:avLst/>
            <a:gdLst/>
            <a:ahLst/>
            <a:cxnLst/>
            <a:rect r="r" b="b" t="t" l="l"/>
            <a:pathLst>
              <a:path h="1879180" w="1967557">
                <a:moveTo>
                  <a:pt x="0" y="0"/>
                </a:moveTo>
                <a:lnTo>
                  <a:pt x="1967557" y="0"/>
                </a:lnTo>
                <a:lnTo>
                  <a:pt x="1967557" y="1879180"/>
                </a:lnTo>
                <a:lnTo>
                  <a:pt x="0" y="1879180"/>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7259300" y="0"/>
            <a:ext cx="1028700" cy="10287000"/>
            <a:chOff x="0" y="0"/>
            <a:chExt cx="270933" cy="2709333"/>
          </a:xfrm>
        </p:grpSpPr>
        <p:sp>
          <p:nvSpPr>
            <p:cNvPr name="Freeform 3" id="3"/>
            <p:cNvSpPr/>
            <p:nvPr/>
          </p:nvSpPr>
          <p:spPr>
            <a:xfrm flipH="false" flipV="false" rot="0">
              <a:off x="0" y="0"/>
              <a:ext cx="270933" cy="2709333"/>
            </a:xfrm>
            <a:custGeom>
              <a:avLst/>
              <a:gdLst/>
              <a:ahLst/>
              <a:cxnLst/>
              <a:rect r="r" b="b" t="t" l="l"/>
              <a:pathLst>
                <a:path h="2709333" w="270933">
                  <a:moveTo>
                    <a:pt x="0" y="0"/>
                  </a:moveTo>
                  <a:lnTo>
                    <a:pt x="270933" y="0"/>
                  </a:lnTo>
                  <a:lnTo>
                    <a:pt x="270933" y="2709333"/>
                  </a:lnTo>
                  <a:lnTo>
                    <a:pt x="0" y="2709333"/>
                  </a:lnTo>
                  <a:close/>
                </a:path>
              </a:pathLst>
            </a:custGeom>
            <a:solidFill>
              <a:srgbClr val="908E15"/>
            </a:solidFill>
          </p:spPr>
        </p:sp>
        <p:sp>
          <p:nvSpPr>
            <p:cNvPr name="TextBox 4" id="4"/>
            <p:cNvSpPr txBox="true"/>
            <p:nvPr/>
          </p:nvSpPr>
          <p:spPr>
            <a:xfrm>
              <a:off x="0" y="-38100"/>
              <a:ext cx="270933" cy="2747433"/>
            </a:xfrm>
            <a:prstGeom prst="rect">
              <a:avLst/>
            </a:prstGeom>
          </p:spPr>
          <p:txBody>
            <a:bodyPr anchor="ctr" rtlCol="false" tIns="50800" lIns="50800" bIns="50800" rIns="50800"/>
            <a:lstStyle/>
            <a:p>
              <a:pPr algn="ctr">
                <a:lnSpc>
                  <a:spcPts val="2659"/>
                </a:lnSpc>
              </a:pPr>
            </a:p>
          </p:txBody>
        </p:sp>
      </p:grpSp>
      <p:sp>
        <p:nvSpPr>
          <p:cNvPr name="TextBox 5" id="5"/>
          <p:cNvSpPr txBox="true"/>
          <p:nvPr/>
        </p:nvSpPr>
        <p:spPr>
          <a:xfrm rot="0">
            <a:off x="507847" y="2240454"/>
            <a:ext cx="14284529" cy="530225"/>
          </a:xfrm>
          <a:prstGeom prst="rect">
            <a:avLst/>
          </a:prstGeom>
        </p:spPr>
        <p:txBody>
          <a:bodyPr anchor="t" rtlCol="false" tIns="0" lIns="0" bIns="0" rIns="0">
            <a:spAutoFit/>
          </a:bodyPr>
          <a:lstStyle/>
          <a:p>
            <a:pPr algn="l">
              <a:lnSpc>
                <a:spcPts val="3999"/>
              </a:lnSpc>
            </a:pPr>
            <a:r>
              <a:rPr lang="en-US" b="true" sz="3999">
                <a:solidFill>
                  <a:srgbClr val="FFFFFF"/>
                </a:solidFill>
                <a:latin typeface="Inter Bold"/>
                <a:ea typeface="Inter Bold"/>
                <a:cs typeface="Inter Bold"/>
                <a:sym typeface="Inter Bold"/>
              </a:rPr>
              <a:t>ANALISIS DAN PEMECAHAN MASALAH (35%)</a:t>
            </a:r>
          </a:p>
        </p:txBody>
      </p:sp>
      <p:sp>
        <p:nvSpPr>
          <p:cNvPr name="Freeform 6" id="6"/>
          <p:cNvSpPr/>
          <p:nvPr/>
        </p:nvSpPr>
        <p:spPr>
          <a:xfrm flipH="false" flipV="false" rot="0">
            <a:off x="1651463" y="7299910"/>
            <a:ext cx="636518" cy="636518"/>
          </a:xfrm>
          <a:custGeom>
            <a:avLst/>
            <a:gdLst/>
            <a:ahLst/>
            <a:cxnLst/>
            <a:rect r="r" b="b" t="t" l="l"/>
            <a:pathLst>
              <a:path h="636518" w="636518">
                <a:moveTo>
                  <a:pt x="0" y="0"/>
                </a:moveTo>
                <a:lnTo>
                  <a:pt x="636518" y="0"/>
                </a:lnTo>
                <a:lnTo>
                  <a:pt x="636518" y="636518"/>
                </a:lnTo>
                <a:lnTo>
                  <a:pt x="0" y="63651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a:ln cap="rnd">
            <a:noFill/>
            <a:prstDash val="solid"/>
            <a:round/>
          </a:ln>
        </p:spPr>
      </p:sp>
      <p:sp>
        <p:nvSpPr>
          <p:cNvPr name="Freeform 7" id="7"/>
          <p:cNvSpPr/>
          <p:nvPr/>
        </p:nvSpPr>
        <p:spPr>
          <a:xfrm flipH="false" flipV="false" rot="0">
            <a:off x="9233737" y="4885366"/>
            <a:ext cx="712532" cy="712532"/>
          </a:xfrm>
          <a:custGeom>
            <a:avLst/>
            <a:gdLst/>
            <a:ahLst/>
            <a:cxnLst/>
            <a:rect r="r" b="b" t="t" l="l"/>
            <a:pathLst>
              <a:path h="712532" w="712532">
                <a:moveTo>
                  <a:pt x="0" y="0"/>
                </a:moveTo>
                <a:lnTo>
                  <a:pt x="712532" y="0"/>
                </a:lnTo>
                <a:lnTo>
                  <a:pt x="712532" y="712532"/>
                </a:lnTo>
                <a:lnTo>
                  <a:pt x="0" y="71253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a:ln cap="rnd">
            <a:noFill/>
            <a:prstDash val="solid"/>
            <a:round/>
          </a:ln>
        </p:spPr>
      </p:sp>
      <p:sp>
        <p:nvSpPr>
          <p:cNvPr name="Freeform 8" id="8"/>
          <p:cNvSpPr/>
          <p:nvPr/>
        </p:nvSpPr>
        <p:spPr>
          <a:xfrm flipH="false" flipV="false" rot="0">
            <a:off x="9277589" y="7299910"/>
            <a:ext cx="668680" cy="755570"/>
          </a:xfrm>
          <a:custGeom>
            <a:avLst/>
            <a:gdLst/>
            <a:ahLst/>
            <a:cxnLst/>
            <a:rect r="r" b="b" t="t" l="l"/>
            <a:pathLst>
              <a:path h="755570" w="668680">
                <a:moveTo>
                  <a:pt x="0" y="0"/>
                </a:moveTo>
                <a:lnTo>
                  <a:pt x="668680" y="0"/>
                </a:lnTo>
                <a:lnTo>
                  <a:pt x="668680" y="755570"/>
                </a:lnTo>
                <a:lnTo>
                  <a:pt x="0" y="75557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a:ln cap="rnd">
            <a:noFill/>
            <a:prstDash val="solid"/>
            <a:round/>
          </a:ln>
        </p:spPr>
      </p:sp>
      <p:sp>
        <p:nvSpPr>
          <p:cNvPr name="Freeform 9" id="9"/>
          <p:cNvSpPr/>
          <p:nvPr/>
        </p:nvSpPr>
        <p:spPr>
          <a:xfrm flipH="false" flipV="false" rot="0">
            <a:off x="107248" y="55378"/>
            <a:ext cx="1464776" cy="1528571"/>
          </a:xfrm>
          <a:custGeom>
            <a:avLst/>
            <a:gdLst/>
            <a:ahLst/>
            <a:cxnLst/>
            <a:rect r="r" b="b" t="t" l="l"/>
            <a:pathLst>
              <a:path h="1528571" w="1464776">
                <a:moveTo>
                  <a:pt x="0" y="0"/>
                </a:moveTo>
                <a:lnTo>
                  <a:pt x="1464776" y="0"/>
                </a:lnTo>
                <a:lnTo>
                  <a:pt x="1464776" y="1528571"/>
                </a:lnTo>
                <a:lnTo>
                  <a:pt x="0" y="1528571"/>
                </a:lnTo>
                <a:lnTo>
                  <a:pt x="0" y="0"/>
                </a:lnTo>
                <a:close/>
              </a:path>
            </a:pathLst>
          </a:custGeom>
          <a:blipFill>
            <a:blip r:embed="rId8"/>
            <a:stretch>
              <a:fillRect l="0" t="0" r="0" b="0"/>
            </a:stretch>
          </a:blipFill>
        </p:spPr>
      </p:sp>
      <p:sp>
        <p:nvSpPr>
          <p:cNvPr name="TextBox 10" id="10"/>
          <p:cNvSpPr txBox="true"/>
          <p:nvPr/>
        </p:nvSpPr>
        <p:spPr>
          <a:xfrm rot="0">
            <a:off x="324618" y="3297468"/>
            <a:ext cx="16571761" cy="1905000"/>
          </a:xfrm>
          <a:prstGeom prst="rect">
            <a:avLst/>
          </a:prstGeom>
        </p:spPr>
        <p:txBody>
          <a:bodyPr anchor="t" rtlCol="false" tIns="0" lIns="0" bIns="0" rIns="0">
            <a:spAutoFit/>
          </a:bodyPr>
          <a:lstStyle/>
          <a:p>
            <a:pPr algn="just">
              <a:lnSpc>
                <a:spcPts val="3750"/>
              </a:lnSpc>
            </a:pPr>
            <a:r>
              <a:rPr lang="en-US" sz="3000">
                <a:solidFill>
                  <a:srgbClr val="000000"/>
                </a:solidFill>
                <a:latin typeface="TT Hoves"/>
                <a:ea typeface="TT Hoves"/>
                <a:cs typeface="TT Hoves"/>
                <a:sym typeface="TT Hoves"/>
              </a:rPr>
              <a:t>Sete</a:t>
            </a:r>
            <a:r>
              <a:rPr lang="en-US" sz="3000">
                <a:solidFill>
                  <a:srgbClr val="000000"/>
                </a:solidFill>
                <a:latin typeface="TT Hoves"/>
                <a:ea typeface="TT Hoves"/>
                <a:cs typeface="TT Hoves"/>
                <a:sym typeface="TT Hoves"/>
              </a:rPr>
              <a:t>lah dikemukakan faktor yang dianggap sebagai penyebab penyimpangan sebagaimana dikemukakan dalam bagian Identifikasi Masalah, maka Bab Analisis dan Pemecahan Masalah berisi uraian konsep/kebijaksanaan pemerintah yang dapat digunakan sebagai alat analisis dalam pemecahan masalah/faktor penyebab tersebut.</a:t>
            </a:r>
          </a:p>
        </p:txBody>
      </p:sp>
      <p:sp>
        <p:nvSpPr>
          <p:cNvPr name="TextBox 11" id="11"/>
          <p:cNvSpPr txBox="true"/>
          <p:nvPr/>
        </p:nvSpPr>
        <p:spPr>
          <a:xfrm rot="0">
            <a:off x="324618" y="5645523"/>
            <a:ext cx="16571761" cy="1552575"/>
          </a:xfrm>
          <a:prstGeom prst="rect">
            <a:avLst/>
          </a:prstGeom>
        </p:spPr>
        <p:txBody>
          <a:bodyPr anchor="t" rtlCol="false" tIns="0" lIns="0" bIns="0" rIns="0">
            <a:spAutoFit/>
          </a:bodyPr>
          <a:lstStyle/>
          <a:p>
            <a:pPr algn="just">
              <a:lnSpc>
                <a:spcPts val="3000"/>
              </a:lnSpc>
              <a:spcBef>
                <a:spcPct val="0"/>
              </a:spcBef>
            </a:pPr>
            <a:r>
              <a:rPr lang="en-US" sz="3000">
                <a:solidFill>
                  <a:srgbClr val="000000"/>
                </a:solidFill>
                <a:latin typeface="TT Hoves"/>
                <a:ea typeface="TT Hoves"/>
                <a:cs typeface="TT Hoves"/>
                <a:sym typeface="TT Hoves"/>
              </a:rPr>
              <a:t>Misalnya setel</a:t>
            </a:r>
            <a:r>
              <a:rPr lang="en-US" sz="3000">
                <a:solidFill>
                  <a:srgbClr val="000000"/>
                </a:solidFill>
                <a:latin typeface="TT Hoves"/>
                <a:ea typeface="TT Hoves"/>
                <a:cs typeface="TT Hoves"/>
                <a:sym typeface="TT Hoves"/>
              </a:rPr>
              <a:t>ah melalui proses identifikasi masalah sebagaimana dikemukakan dalam Gambaran Keadaan bahwa yang menjadi penyebab penyimpangan adalah koordinasi yang lemah, maka pada bagian analisis dan pemecahan masalah berisi uraian tentang konsep k</a:t>
            </a:r>
            <a:r>
              <a:rPr lang="en-US" sz="3000">
                <a:solidFill>
                  <a:srgbClr val="000000"/>
                </a:solidFill>
                <a:latin typeface="TT Hoves"/>
                <a:ea typeface="TT Hoves"/>
                <a:cs typeface="TT Hoves"/>
                <a:sym typeface="TT Hoves"/>
              </a:rPr>
              <a:t>o</a:t>
            </a:r>
            <a:r>
              <a:rPr lang="en-US" sz="3000">
                <a:solidFill>
                  <a:srgbClr val="000000"/>
                </a:solidFill>
                <a:latin typeface="TT Hoves"/>
                <a:ea typeface="TT Hoves"/>
                <a:cs typeface="TT Hoves"/>
                <a:sym typeface="TT Hoves"/>
              </a:rPr>
              <a:t>ord</a:t>
            </a:r>
            <a:r>
              <a:rPr lang="en-US" sz="3000">
                <a:solidFill>
                  <a:srgbClr val="000000"/>
                </a:solidFill>
                <a:latin typeface="TT Hoves"/>
                <a:ea typeface="TT Hoves"/>
                <a:cs typeface="TT Hoves"/>
                <a:sym typeface="TT Hoves"/>
              </a:rPr>
              <a:t>ina</a:t>
            </a:r>
            <a:r>
              <a:rPr lang="en-US" sz="3000">
                <a:solidFill>
                  <a:srgbClr val="000000"/>
                </a:solidFill>
                <a:latin typeface="TT Hoves"/>
                <a:ea typeface="TT Hoves"/>
                <a:cs typeface="TT Hoves"/>
                <a:sym typeface="TT Hoves"/>
              </a:rPr>
              <a:t>si yang dapat digunakan sebagai alat/pisau analisis dalam pemecahan masalah tersebut. </a:t>
            </a:r>
          </a:p>
        </p:txBody>
      </p:sp>
      <p:sp>
        <p:nvSpPr>
          <p:cNvPr name="Freeform 12" id="12"/>
          <p:cNvSpPr/>
          <p:nvPr/>
        </p:nvSpPr>
        <p:spPr>
          <a:xfrm flipH="false" flipV="false" rot="0">
            <a:off x="-1199267" y="5954943"/>
            <a:ext cx="7893759" cy="7827977"/>
          </a:xfrm>
          <a:custGeom>
            <a:avLst/>
            <a:gdLst/>
            <a:ahLst/>
            <a:cxnLst/>
            <a:rect r="r" b="b" t="t" l="l"/>
            <a:pathLst>
              <a:path h="7827977" w="7893759">
                <a:moveTo>
                  <a:pt x="0" y="0"/>
                </a:moveTo>
                <a:lnTo>
                  <a:pt x="7893759" y="0"/>
                </a:lnTo>
                <a:lnTo>
                  <a:pt x="7893759" y="7827977"/>
                </a:lnTo>
                <a:lnTo>
                  <a:pt x="0" y="7827977"/>
                </a:lnTo>
                <a:lnTo>
                  <a:pt x="0" y="0"/>
                </a:lnTo>
                <a:close/>
              </a:path>
            </a:pathLst>
          </a:custGeom>
          <a:blipFill>
            <a:blip r:embed="rId9">
              <a:alphaModFix amt="42000"/>
              <a:extLst>
                <a:ext uri="{96DAC541-7B7A-43D3-8B79-37D633B846F1}">
                  <asvg:svgBlip xmlns:asvg="http://schemas.microsoft.com/office/drawing/2016/SVG/main" r:embed="rId10"/>
                </a:ext>
              </a:extLst>
            </a:blip>
            <a:stretch>
              <a:fillRect l="0" t="0" r="0" b="0"/>
            </a:stretch>
          </a:blipFill>
        </p:spPr>
      </p:sp>
      <p:grpSp>
        <p:nvGrpSpPr>
          <p:cNvPr name="Group 13" id="13"/>
          <p:cNvGrpSpPr/>
          <p:nvPr/>
        </p:nvGrpSpPr>
        <p:grpSpPr>
          <a:xfrm rot="0">
            <a:off x="17570726" y="0"/>
            <a:ext cx="1028700" cy="10287000"/>
            <a:chOff x="0" y="0"/>
            <a:chExt cx="270933" cy="2709333"/>
          </a:xfrm>
        </p:grpSpPr>
        <p:sp>
          <p:nvSpPr>
            <p:cNvPr name="Freeform 14" id="14"/>
            <p:cNvSpPr/>
            <p:nvPr/>
          </p:nvSpPr>
          <p:spPr>
            <a:xfrm flipH="false" flipV="false" rot="0">
              <a:off x="0" y="0"/>
              <a:ext cx="270933" cy="2709333"/>
            </a:xfrm>
            <a:custGeom>
              <a:avLst/>
              <a:gdLst/>
              <a:ahLst/>
              <a:cxnLst/>
              <a:rect r="r" b="b" t="t" l="l"/>
              <a:pathLst>
                <a:path h="2709333" w="270933">
                  <a:moveTo>
                    <a:pt x="0" y="0"/>
                  </a:moveTo>
                  <a:lnTo>
                    <a:pt x="270933" y="0"/>
                  </a:lnTo>
                  <a:lnTo>
                    <a:pt x="270933" y="2709333"/>
                  </a:lnTo>
                  <a:lnTo>
                    <a:pt x="0" y="2709333"/>
                  </a:lnTo>
                  <a:close/>
                </a:path>
              </a:pathLst>
            </a:custGeom>
            <a:solidFill>
              <a:srgbClr val="FFDE59"/>
            </a:solidFill>
          </p:spPr>
        </p:sp>
        <p:sp>
          <p:nvSpPr>
            <p:cNvPr name="TextBox 15" id="15"/>
            <p:cNvSpPr txBox="true"/>
            <p:nvPr/>
          </p:nvSpPr>
          <p:spPr>
            <a:xfrm>
              <a:off x="0" y="-38100"/>
              <a:ext cx="270933" cy="2747433"/>
            </a:xfrm>
            <a:prstGeom prst="rect">
              <a:avLst/>
            </a:prstGeom>
          </p:spPr>
          <p:txBody>
            <a:bodyPr anchor="ctr" rtlCol="false" tIns="50800" lIns="50800" bIns="50800" rIns="50800"/>
            <a:lstStyle/>
            <a:p>
              <a:pPr algn="ctr">
                <a:lnSpc>
                  <a:spcPts val="2659"/>
                </a:lnSpc>
              </a:pPr>
            </a:p>
          </p:txBody>
        </p:sp>
      </p:grpSp>
      <p:sp>
        <p:nvSpPr>
          <p:cNvPr name="TextBox 16" id="16"/>
          <p:cNvSpPr txBox="true"/>
          <p:nvPr/>
        </p:nvSpPr>
        <p:spPr>
          <a:xfrm rot="0">
            <a:off x="324618" y="7645773"/>
            <a:ext cx="16571761" cy="1552575"/>
          </a:xfrm>
          <a:prstGeom prst="rect">
            <a:avLst/>
          </a:prstGeom>
        </p:spPr>
        <p:txBody>
          <a:bodyPr anchor="t" rtlCol="false" tIns="0" lIns="0" bIns="0" rIns="0">
            <a:spAutoFit/>
          </a:bodyPr>
          <a:lstStyle/>
          <a:p>
            <a:pPr algn="just">
              <a:lnSpc>
                <a:spcPts val="3000"/>
              </a:lnSpc>
              <a:spcBef>
                <a:spcPct val="0"/>
              </a:spcBef>
            </a:pPr>
            <a:r>
              <a:rPr lang="en-US" sz="3000">
                <a:solidFill>
                  <a:srgbClr val="000000"/>
                </a:solidFill>
                <a:latin typeface="TT Hoves"/>
                <a:ea typeface="TT Hoves"/>
                <a:cs typeface="TT Hoves"/>
                <a:sym typeface="TT Hoves"/>
              </a:rPr>
              <a:t>Dalam</a:t>
            </a:r>
            <a:r>
              <a:rPr lang="en-US" sz="3000">
                <a:solidFill>
                  <a:srgbClr val="000000"/>
                </a:solidFill>
                <a:latin typeface="TT Hoves"/>
                <a:ea typeface="TT Hoves"/>
                <a:cs typeface="TT Hoves"/>
                <a:sym typeface="TT Hoves"/>
              </a:rPr>
              <a:t> mencari pemecahan masalah hendaknya dikemukakan berbagai altenatif pemecahan masalah atau alternatif konsep pemikiran. Dari berbagai alternatif tersebut, peserta dengan menggunakan kriteria tertentu, d</a:t>
            </a:r>
            <a:r>
              <a:rPr lang="en-US" sz="3000">
                <a:solidFill>
                  <a:srgbClr val="000000"/>
                </a:solidFill>
                <a:latin typeface="TT Hoves"/>
                <a:ea typeface="TT Hoves"/>
                <a:cs typeface="TT Hoves"/>
                <a:sym typeface="TT Hoves"/>
              </a:rPr>
              <a:t>iharapk</a:t>
            </a:r>
            <a:r>
              <a:rPr lang="en-US" sz="3000">
                <a:solidFill>
                  <a:srgbClr val="000000"/>
                </a:solidFill>
                <a:latin typeface="TT Hoves"/>
                <a:ea typeface="TT Hoves"/>
                <a:cs typeface="TT Hoves"/>
                <a:sym typeface="TT Hoves"/>
              </a:rPr>
              <a:t>an dapat memilih alternatif yang terbaik secara realistis dan pragmatis dapat dilaksanakan. </a:t>
            </a:r>
          </a:p>
        </p:txBody>
      </p:sp>
      <p:sp>
        <p:nvSpPr>
          <p:cNvPr name="TextBox 17" id="17"/>
          <p:cNvSpPr txBox="true"/>
          <p:nvPr/>
        </p:nvSpPr>
        <p:spPr>
          <a:xfrm rot="0">
            <a:off x="1969722" y="481504"/>
            <a:ext cx="11307391" cy="930275"/>
          </a:xfrm>
          <a:prstGeom prst="rect">
            <a:avLst/>
          </a:prstGeom>
        </p:spPr>
        <p:txBody>
          <a:bodyPr anchor="t" rtlCol="false" tIns="0" lIns="0" bIns="0" rIns="0">
            <a:spAutoFit/>
          </a:bodyPr>
          <a:lstStyle/>
          <a:p>
            <a:pPr algn="l">
              <a:lnSpc>
                <a:spcPts val="6999"/>
              </a:lnSpc>
            </a:pPr>
            <a:r>
              <a:rPr lang="en-US" sz="6999" b="true">
                <a:solidFill>
                  <a:srgbClr val="B3902F"/>
                </a:solidFill>
                <a:latin typeface="Garet Ultra-Bold"/>
                <a:ea typeface="Garet Ultra-Bold"/>
                <a:cs typeface="Garet Ultra-Bold"/>
                <a:sym typeface="Garet Ultra-Bold"/>
              </a:rPr>
              <a:t>BAB IV PEMBAHASAN</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5400000">
            <a:off x="16926463" y="8925463"/>
            <a:ext cx="2723075" cy="2723075"/>
          </a:xfrm>
          <a:custGeom>
            <a:avLst/>
            <a:gdLst/>
            <a:ahLst/>
            <a:cxnLst/>
            <a:rect r="r" b="b" t="t" l="l"/>
            <a:pathLst>
              <a:path h="2723075" w="2723075">
                <a:moveTo>
                  <a:pt x="0" y="0"/>
                </a:moveTo>
                <a:lnTo>
                  <a:pt x="2723074" y="0"/>
                </a:lnTo>
                <a:lnTo>
                  <a:pt x="2723074" y="2723074"/>
                </a:lnTo>
                <a:lnTo>
                  <a:pt x="0" y="272307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675325" y="8796034"/>
            <a:ext cx="4058875" cy="3115187"/>
          </a:xfrm>
          <a:custGeom>
            <a:avLst/>
            <a:gdLst/>
            <a:ahLst/>
            <a:cxnLst/>
            <a:rect r="r" b="b" t="t" l="l"/>
            <a:pathLst>
              <a:path h="3115187" w="4058875">
                <a:moveTo>
                  <a:pt x="0" y="0"/>
                </a:moveTo>
                <a:lnTo>
                  <a:pt x="4058875" y="0"/>
                </a:lnTo>
                <a:lnTo>
                  <a:pt x="4058875" y="3115187"/>
                </a:lnTo>
                <a:lnTo>
                  <a:pt x="0" y="311518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4" id="4"/>
          <p:cNvGrpSpPr/>
          <p:nvPr/>
        </p:nvGrpSpPr>
        <p:grpSpPr>
          <a:xfrm rot="0">
            <a:off x="354113" y="2127741"/>
            <a:ext cx="8351481" cy="5911223"/>
            <a:chOff x="0" y="0"/>
            <a:chExt cx="1739657" cy="1231338"/>
          </a:xfrm>
        </p:grpSpPr>
        <p:sp>
          <p:nvSpPr>
            <p:cNvPr name="Freeform 5" id="5"/>
            <p:cNvSpPr/>
            <p:nvPr/>
          </p:nvSpPr>
          <p:spPr>
            <a:xfrm flipH="false" flipV="false" rot="0">
              <a:off x="0" y="0"/>
              <a:ext cx="1739657" cy="1231339"/>
            </a:xfrm>
            <a:custGeom>
              <a:avLst/>
              <a:gdLst/>
              <a:ahLst/>
              <a:cxnLst/>
              <a:rect r="r" b="b" t="t" l="l"/>
              <a:pathLst>
                <a:path h="1231339" w="1739657">
                  <a:moveTo>
                    <a:pt x="29664" y="0"/>
                  </a:moveTo>
                  <a:lnTo>
                    <a:pt x="1709993" y="0"/>
                  </a:lnTo>
                  <a:cubicBezTo>
                    <a:pt x="1717860" y="0"/>
                    <a:pt x="1725405" y="3125"/>
                    <a:pt x="1730969" y="8688"/>
                  </a:cubicBezTo>
                  <a:cubicBezTo>
                    <a:pt x="1736532" y="14252"/>
                    <a:pt x="1739657" y="21797"/>
                    <a:pt x="1739657" y="29664"/>
                  </a:cubicBezTo>
                  <a:lnTo>
                    <a:pt x="1739657" y="1201674"/>
                  </a:lnTo>
                  <a:cubicBezTo>
                    <a:pt x="1739657" y="1218057"/>
                    <a:pt x="1726376" y="1231339"/>
                    <a:pt x="1709993" y="1231339"/>
                  </a:cubicBezTo>
                  <a:lnTo>
                    <a:pt x="29664" y="1231339"/>
                  </a:lnTo>
                  <a:cubicBezTo>
                    <a:pt x="13281" y="1231339"/>
                    <a:pt x="0" y="1218057"/>
                    <a:pt x="0" y="1201674"/>
                  </a:cubicBezTo>
                  <a:lnTo>
                    <a:pt x="0" y="29664"/>
                  </a:lnTo>
                  <a:cubicBezTo>
                    <a:pt x="0" y="13281"/>
                    <a:pt x="13281" y="0"/>
                    <a:pt x="29664" y="0"/>
                  </a:cubicBezTo>
                  <a:close/>
                </a:path>
              </a:pathLst>
            </a:custGeom>
            <a:solidFill>
              <a:srgbClr val="B3902F"/>
            </a:solidFill>
          </p:spPr>
        </p:sp>
        <p:sp>
          <p:nvSpPr>
            <p:cNvPr name="TextBox 6" id="6"/>
            <p:cNvSpPr txBox="true"/>
            <p:nvPr/>
          </p:nvSpPr>
          <p:spPr>
            <a:xfrm>
              <a:off x="0" y="-38100"/>
              <a:ext cx="1739657" cy="1269438"/>
            </a:xfrm>
            <a:prstGeom prst="rect">
              <a:avLst/>
            </a:prstGeom>
          </p:spPr>
          <p:txBody>
            <a:bodyPr anchor="ctr" rtlCol="false" tIns="50800" lIns="50800" bIns="50800" rIns="50800"/>
            <a:lstStyle/>
            <a:p>
              <a:pPr algn="r">
                <a:lnSpc>
                  <a:spcPts val="3359"/>
                </a:lnSpc>
              </a:pPr>
            </a:p>
          </p:txBody>
        </p:sp>
      </p:grpSp>
      <p:grpSp>
        <p:nvGrpSpPr>
          <p:cNvPr name="Group 7" id="7"/>
          <p:cNvGrpSpPr/>
          <p:nvPr/>
        </p:nvGrpSpPr>
        <p:grpSpPr>
          <a:xfrm rot="0">
            <a:off x="17449800" y="1241200"/>
            <a:ext cx="3086100" cy="76516"/>
            <a:chOff x="0" y="0"/>
            <a:chExt cx="812800" cy="20152"/>
          </a:xfrm>
        </p:grpSpPr>
        <p:sp>
          <p:nvSpPr>
            <p:cNvPr name="Freeform 8" id="8"/>
            <p:cNvSpPr/>
            <p:nvPr/>
          </p:nvSpPr>
          <p:spPr>
            <a:xfrm flipH="false" flipV="false" rot="0">
              <a:off x="0" y="0"/>
              <a:ext cx="812800" cy="20152"/>
            </a:xfrm>
            <a:custGeom>
              <a:avLst/>
              <a:gdLst/>
              <a:ahLst/>
              <a:cxnLst/>
              <a:rect r="r" b="b" t="t" l="l"/>
              <a:pathLst>
                <a:path h="20152" w="812800">
                  <a:moveTo>
                    <a:pt x="10076" y="0"/>
                  </a:moveTo>
                  <a:lnTo>
                    <a:pt x="802724" y="0"/>
                  </a:lnTo>
                  <a:cubicBezTo>
                    <a:pt x="805396" y="0"/>
                    <a:pt x="807959" y="1062"/>
                    <a:pt x="809849" y="2951"/>
                  </a:cubicBezTo>
                  <a:cubicBezTo>
                    <a:pt x="811738" y="4841"/>
                    <a:pt x="812800" y="7404"/>
                    <a:pt x="812800" y="10076"/>
                  </a:cubicBezTo>
                  <a:lnTo>
                    <a:pt x="812800" y="10076"/>
                  </a:lnTo>
                  <a:cubicBezTo>
                    <a:pt x="812800" y="12749"/>
                    <a:pt x="811738" y="15311"/>
                    <a:pt x="809849" y="17201"/>
                  </a:cubicBezTo>
                  <a:cubicBezTo>
                    <a:pt x="807959" y="19091"/>
                    <a:pt x="805396" y="20152"/>
                    <a:pt x="802724" y="20152"/>
                  </a:cubicBezTo>
                  <a:lnTo>
                    <a:pt x="10076" y="20152"/>
                  </a:lnTo>
                  <a:cubicBezTo>
                    <a:pt x="7404" y="20152"/>
                    <a:pt x="4841" y="19091"/>
                    <a:pt x="2951" y="17201"/>
                  </a:cubicBezTo>
                  <a:cubicBezTo>
                    <a:pt x="1062" y="15311"/>
                    <a:pt x="0" y="12749"/>
                    <a:pt x="0" y="10076"/>
                  </a:cubicBezTo>
                  <a:lnTo>
                    <a:pt x="0" y="10076"/>
                  </a:lnTo>
                  <a:cubicBezTo>
                    <a:pt x="0" y="7404"/>
                    <a:pt x="1062" y="4841"/>
                    <a:pt x="2951" y="2951"/>
                  </a:cubicBezTo>
                  <a:cubicBezTo>
                    <a:pt x="4841" y="1062"/>
                    <a:pt x="7404" y="0"/>
                    <a:pt x="10076" y="0"/>
                  </a:cubicBezTo>
                  <a:close/>
                </a:path>
              </a:pathLst>
            </a:custGeom>
            <a:solidFill>
              <a:srgbClr val="1C263B"/>
            </a:solidFill>
          </p:spPr>
        </p:sp>
        <p:sp>
          <p:nvSpPr>
            <p:cNvPr name="TextBox 9" id="9"/>
            <p:cNvSpPr txBox="true"/>
            <p:nvPr/>
          </p:nvSpPr>
          <p:spPr>
            <a:xfrm>
              <a:off x="0" y="-38100"/>
              <a:ext cx="812800" cy="58252"/>
            </a:xfrm>
            <a:prstGeom prst="rect">
              <a:avLst/>
            </a:prstGeom>
          </p:spPr>
          <p:txBody>
            <a:bodyPr anchor="ctr" rtlCol="false" tIns="50800" lIns="50800" bIns="50800" rIns="50800"/>
            <a:lstStyle/>
            <a:p>
              <a:pPr algn="r">
                <a:lnSpc>
                  <a:spcPts val="3359"/>
                </a:lnSpc>
              </a:pPr>
            </a:p>
          </p:txBody>
        </p:sp>
      </p:grpSp>
      <p:sp>
        <p:nvSpPr>
          <p:cNvPr name="Freeform 10" id="10"/>
          <p:cNvSpPr/>
          <p:nvPr/>
        </p:nvSpPr>
        <p:spPr>
          <a:xfrm flipH="false" flipV="false" rot="0">
            <a:off x="17449800" y="2263318"/>
            <a:ext cx="2199737" cy="2208017"/>
          </a:xfrm>
          <a:custGeom>
            <a:avLst/>
            <a:gdLst/>
            <a:ahLst/>
            <a:cxnLst/>
            <a:rect r="r" b="b" t="t" l="l"/>
            <a:pathLst>
              <a:path h="2208017" w="2199737">
                <a:moveTo>
                  <a:pt x="0" y="0"/>
                </a:moveTo>
                <a:lnTo>
                  <a:pt x="2199737" y="0"/>
                </a:lnTo>
                <a:lnTo>
                  <a:pt x="2199737" y="2208017"/>
                </a:lnTo>
                <a:lnTo>
                  <a:pt x="0" y="220801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7257775" y="-1927974"/>
            <a:ext cx="2895637" cy="2787050"/>
          </a:xfrm>
          <a:custGeom>
            <a:avLst/>
            <a:gdLst/>
            <a:ahLst/>
            <a:cxnLst/>
            <a:rect r="r" b="b" t="t" l="l"/>
            <a:pathLst>
              <a:path h="2787050" w="2895637">
                <a:moveTo>
                  <a:pt x="0" y="0"/>
                </a:moveTo>
                <a:lnTo>
                  <a:pt x="2895637" y="0"/>
                </a:lnTo>
                <a:lnTo>
                  <a:pt x="2895637" y="2787050"/>
                </a:lnTo>
                <a:lnTo>
                  <a:pt x="0" y="278705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false" rot="0">
            <a:off x="13921297" y="-187550"/>
            <a:ext cx="604775" cy="1238250"/>
          </a:xfrm>
          <a:custGeom>
            <a:avLst/>
            <a:gdLst/>
            <a:ahLst/>
            <a:cxnLst/>
            <a:rect r="r" b="b" t="t" l="l"/>
            <a:pathLst>
              <a:path h="1238250" w="604775">
                <a:moveTo>
                  <a:pt x="0" y="0"/>
                </a:moveTo>
                <a:lnTo>
                  <a:pt x="604775" y="0"/>
                </a:lnTo>
                <a:lnTo>
                  <a:pt x="604775" y="1238250"/>
                </a:lnTo>
                <a:lnTo>
                  <a:pt x="0" y="1238250"/>
                </a:lnTo>
                <a:lnTo>
                  <a:pt x="0" y="0"/>
                </a:lnTo>
                <a:close/>
              </a:path>
            </a:pathLst>
          </a:custGeom>
          <a:blipFill>
            <a:blip r:embed="rId10">
              <a:extLst>
                <a:ext uri="{96DAC541-7B7A-43D3-8B79-37D633B846F1}">
                  <asvg:svgBlip xmlns:asvg="http://schemas.microsoft.com/office/drawing/2016/SVG/main" r:embed="rId11"/>
                </a:ext>
              </a:extLst>
            </a:blip>
            <a:stretch>
              <a:fillRect l="0" t="0" r="0" b="-147296"/>
            </a:stretch>
          </a:blipFill>
        </p:spPr>
      </p:sp>
      <p:sp>
        <p:nvSpPr>
          <p:cNvPr name="TextBox 13" id="13"/>
          <p:cNvSpPr txBox="true"/>
          <p:nvPr/>
        </p:nvSpPr>
        <p:spPr>
          <a:xfrm rot="0">
            <a:off x="5065777" y="842738"/>
            <a:ext cx="8611531" cy="930275"/>
          </a:xfrm>
          <a:prstGeom prst="rect">
            <a:avLst/>
          </a:prstGeom>
        </p:spPr>
        <p:txBody>
          <a:bodyPr anchor="t" rtlCol="false" tIns="0" lIns="0" bIns="0" rIns="0">
            <a:spAutoFit/>
          </a:bodyPr>
          <a:lstStyle/>
          <a:p>
            <a:pPr algn="r">
              <a:lnSpc>
                <a:spcPts val="6999"/>
              </a:lnSpc>
            </a:pPr>
            <a:r>
              <a:rPr lang="en-US" b="true" sz="6999">
                <a:solidFill>
                  <a:srgbClr val="1C263B"/>
                </a:solidFill>
                <a:latin typeface="Garet Ultra-Bold"/>
                <a:ea typeface="Garet Ultra-Bold"/>
                <a:cs typeface="Garet Ultra-Bold"/>
                <a:sym typeface="Garet Ultra-Bold"/>
              </a:rPr>
              <a:t>BAB V PENUTUP</a:t>
            </a:r>
          </a:p>
        </p:txBody>
      </p:sp>
      <p:sp>
        <p:nvSpPr>
          <p:cNvPr name="TextBox 14" id="14"/>
          <p:cNvSpPr txBox="true"/>
          <p:nvPr/>
        </p:nvSpPr>
        <p:spPr>
          <a:xfrm rot="0">
            <a:off x="839636" y="2593518"/>
            <a:ext cx="7372885" cy="460375"/>
          </a:xfrm>
          <a:prstGeom prst="rect">
            <a:avLst/>
          </a:prstGeom>
        </p:spPr>
        <p:txBody>
          <a:bodyPr anchor="t" rtlCol="false" tIns="0" lIns="0" bIns="0" rIns="0">
            <a:spAutoFit/>
          </a:bodyPr>
          <a:lstStyle/>
          <a:p>
            <a:pPr algn="ctr">
              <a:lnSpc>
                <a:spcPts val="3500"/>
              </a:lnSpc>
            </a:pPr>
            <a:r>
              <a:rPr lang="en-US" sz="3500" b="true">
                <a:solidFill>
                  <a:srgbClr val="FFFFFF"/>
                </a:solidFill>
                <a:latin typeface="Garet Bold"/>
                <a:ea typeface="Garet Bold"/>
                <a:cs typeface="Garet Bold"/>
                <a:sym typeface="Garet Bold"/>
              </a:rPr>
              <a:t>KESIMPULAN</a:t>
            </a:r>
          </a:p>
        </p:txBody>
      </p:sp>
      <p:sp>
        <p:nvSpPr>
          <p:cNvPr name="TextBox 15" id="15"/>
          <p:cNvSpPr txBox="true"/>
          <p:nvPr/>
        </p:nvSpPr>
        <p:spPr>
          <a:xfrm rot="0">
            <a:off x="843410" y="3202590"/>
            <a:ext cx="7372885" cy="4541519"/>
          </a:xfrm>
          <a:prstGeom prst="rect">
            <a:avLst/>
          </a:prstGeom>
        </p:spPr>
        <p:txBody>
          <a:bodyPr anchor="t" rtlCol="false" tIns="0" lIns="0" bIns="0" rIns="0">
            <a:spAutoFit/>
          </a:bodyPr>
          <a:lstStyle/>
          <a:p>
            <a:pPr algn="just">
              <a:lnSpc>
                <a:spcPts val="5190"/>
              </a:lnSpc>
            </a:pPr>
            <a:r>
              <a:rPr lang="en-US" sz="3000">
                <a:solidFill>
                  <a:srgbClr val="FFFFFF"/>
                </a:solidFill>
                <a:latin typeface="Garet"/>
                <a:ea typeface="Garet"/>
                <a:cs typeface="Garet"/>
                <a:sym typeface="Garet"/>
              </a:rPr>
              <a:t>Kesimpulan bukanlah suatu </a:t>
            </a:r>
            <a:r>
              <a:rPr lang="en-US" sz="3000" i="true">
                <a:solidFill>
                  <a:srgbClr val="FFFFFF"/>
                </a:solidFill>
                <a:latin typeface="Garet Italics"/>
                <a:ea typeface="Garet Italics"/>
                <a:cs typeface="Garet Italics"/>
                <a:sym typeface="Garet Italics"/>
              </a:rPr>
              <a:t>summary</a:t>
            </a:r>
            <a:r>
              <a:rPr lang="en-US" sz="3000">
                <a:solidFill>
                  <a:srgbClr val="FFFFFF"/>
                </a:solidFill>
                <a:latin typeface="Garet"/>
                <a:ea typeface="Garet"/>
                <a:cs typeface="Garet"/>
                <a:sym typeface="Garet"/>
              </a:rPr>
              <a:t> atau ringkasan dari isi bab-bab sebelumnya, tetapi berisi konklusi dari hasil analisis yang telah dikemukakan termasuk pelajaran apa yang bisa diambil dari kasus tersebut. </a:t>
            </a:r>
          </a:p>
        </p:txBody>
      </p:sp>
      <p:sp>
        <p:nvSpPr>
          <p:cNvPr name="Freeform 16" id="16"/>
          <p:cNvSpPr/>
          <p:nvPr/>
        </p:nvSpPr>
        <p:spPr>
          <a:xfrm flipH="false" flipV="false" rot="0">
            <a:off x="11031908" y="-1005446"/>
            <a:ext cx="2010892" cy="2010892"/>
          </a:xfrm>
          <a:custGeom>
            <a:avLst/>
            <a:gdLst/>
            <a:ahLst/>
            <a:cxnLst/>
            <a:rect r="r" b="b" t="t" l="l"/>
            <a:pathLst>
              <a:path h="2010892" w="2010892">
                <a:moveTo>
                  <a:pt x="0" y="0"/>
                </a:moveTo>
                <a:lnTo>
                  <a:pt x="2010892" y="0"/>
                </a:lnTo>
                <a:lnTo>
                  <a:pt x="2010892" y="2010892"/>
                </a:lnTo>
                <a:lnTo>
                  <a:pt x="0" y="2010892"/>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a:ln cap="sq">
            <a:noFill/>
            <a:prstDash val="solid"/>
            <a:miter/>
          </a:ln>
        </p:spPr>
      </p:sp>
      <p:sp>
        <p:nvSpPr>
          <p:cNvPr name="Freeform 17" id="17"/>
          <p:cNvSpPr/>
          <p:nvPr/>
        </p:nvSpPr>
        <p:spPr>
          <a:xfrm flipH="false" flipV="false" rot="0">
            <a:off x="1324676" y="9505625"/>
            <a:ext cx="1633039" cy="1562751"/>
          </a:xfrm>
          <a:custGeom>
            <a:avLst/>
            <a:gdLst/>
            <a:ahLst/>
            <a:cxnLst/>
            <a:rect r="r" b="b" t="t" l="l"/>
            <a:pathLst>
              <a:path h="1562751" w="1633039">
                <a:moveTo>
                  <a:pt x="0" y="0"/>
                </a:moveTo>
                <a:lnTo>
                  <a:pt x="1633039" y="0"/>
                </a:lnTo>
                <a:lnTo>
                  <a:pt x="1633039" y="1562750"/>
                </a:lnTo>
                <a:lnTo>
                  <a:pt x="0" y="1562750"/>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sp>
        <p:nvSpPr>
          <p:cNvPr name="Freeform 18" id="18"/>
          <p:cNvSpPr/>
          <p:nvPr/>
        </p:nvSpPr>
        <p:spPr>
          <a:xfrm flipH="false" flipV="false" rot="0">
            <a:off x="107248" y="55378"/>
            <a:ext cx="1464776" cy="1528571"/>
          </a:xfrm>
          <a:custGeom>
            <a:avLst/>
            <a:gdLst/>
            <a:ahLst/>
            <a:cxnLst/>
            <a:rect r="r" b="b" t="t" l="l"/>
            <a:pathLst>
              <a:path h="1528571" w="1464776">
                <a:moveTo>
                  <a:pt x="0" y="0"/>
                </a:moveTo>
                <a:lnTo>
                  <a:pt x="1464776" y="0"/>
                </a:lnTo>
                <a:lnTo>
                  <a:pt x="1464776" y="1528571"/>
                </a:lnTo>
                <a:lnTo>
                  <a:pt x="0" y="1528571"/>
                </a:lnTo>
                <a:lnTo>
                  <a:pt x="0" y="0"/>
                </a:lnTo>
                <a:close/>
              </a:path>
            </a:pathLst>
          </a:custGeom>
          <a:blipFill>
            <a:blip r:embed="rId16"/>
            <a:stretch>
              <a:fillRect l="0" t="0" r="0" b="0"/>
            </a:stretch>
          </a:blipFill>
        </p:spPr>
      </p:sp>
      <p:grpSp>
        <p:nvGrpSpPr>
          <p:cNvPr name="Group 19" id="19"/>
          <p:cNvGrpSpPr/>
          <p:nvPr/>
        </p:nvGrpSpPr>
        <p:grpSpPr>
          <a:xfrm rot="0">
            <a:off x="9144000" y="2127741"/>
            <a:ext cx="8351481" cy="5911223"/>
            <a:chOff x="0" y="0"/>
            <a:chExt cx="1739657" cy="1231338"/>
          </a:xfrm>
        </p:grpSpPr>
        <p:sp>
          <p:nvSpPr>
            <p:cNvPr name="Freeform 20" id="20"/>
            <p:cNvSpPr/>
            <p:nvPr/>
          </p:nvSpPr>
          <p:spPr>
            <a:xfrm flipH="false" flipV="false" rot="0">
              <a:off x="0" y="0"/>
              <a:ext cx="1739657" cy="1231339"/>
            </a:xfrm>
            <a:custGeom>
              <a:avLst/>
              <a:gdLst/>
              <a:ahLst/>
              <a:cxnLst/>
              <a:rect r="r" b="b" t="t" l="l"/>
              <a:pathLst>
                <a:path h="1231339" w="1739657">
                  <a:moveTo>
                    <a:pt x="29664" y="0"/>
                  </a:moveTo>
                  <a:lnTo>
                    <a:pt x="1709993" y="0"/>
                  </a:lnTo>
                  <a:cubicBezTo>
                    <a:pt x="1717860" y="0"/>
                    <a:pt x="1725405" y="3125"/>
                    <a:pt x="1730969" y="8688"/>
                  </a:cubicBezTo>
                  <a:cubicBezTo>
                    <a:pt x="1736532" y="14252"/>
                    <a:pt x="1739657" y="21797"/>
                    <a:pt x="1739657" y="29664"/>
                  </a:cubicBezTo>
                  <a:lnTo>
                    <a:pt x="1739657" y="1201674"/>
                  </a:lnTo>
                  <a:cubicBezTo>
                    <a:pt x="1739657" y="1218057"/>
                    <a:pt x="1726376" y="1231339"/>
                    <a:pt x="1709993" y="1231339"/>
                  </a:cubicBezTo>
                  <a:lnTo>
                    <a:pt x="29664" y="1231339"/>
                  </a:lnTo>
                  <a:cubicBezTo>
                    <a:pt x="13281" y="1231339"/>
                    <a:pt x="0" y="1218057"/>
                    <a:pt x="0" y="1201674"/>
                  </a:cubicBezTo>
                  <a:lnTo>
                    <a:pt x="0" y="29664"/>
                  </a:lnTo>
                  <a:cubicBezTo>
                    <a:pt x="0" y="13281"/>
                    <a:pt x="13281" y="0"/>
                    <a:pt x="29664" y="0"/>
                  </a:cubicBezTo>
                  <a:close/>
                </a:path>
              </a:pathLst>
            </a:custGeom>
            <a:solidFill>
              <a:srgbClr val="B3902F"/>
            </a:solidFill>
          </p:spPr>
        </p:sp>
        <p:sp>
          <p:nvSpPr>
            <p:cNvPr name="TextBox 21" id="21"/>
            <p:cNvSpPr txBox="true"/>
            <p:nvPr/>
          </p:nvSpPr>
          <p:spPr>
            <a:xfrm>
              <a:off x="0" y="-38100"/>
              <a:ext cx="1739657" cy="1269438"/>
            </a:xfrm>
            <a:prstGeom prst="rect">
              <a:avLst/>
            </a:prstGeom>
          </p:spPr>
          <p:txBody>
            <a:bodyPr anchor="ctr" rtlCol="false" tIns="50800" lIns="50800" bIns="50800" rIns="50800"/>
            <a:lstStyle/>
            <a:p>
              <a:pPr algn="r">
                <a:lnSpc>
                  <a:spcPts val="3359"/>
                </a:lnSpc>
              </a:pPr>
            </a:p>
          </p:txBody>
        </p:sp>
      </p:grpSp>
      <p:sp>
        <p:nvSpPr>
          <p:cNvPr name="TextBox 22" id="22"/>
          <p:cNvSpPr txBox="true"/>
          <p:nvPr/>
        </p:nvSpPr>
        <p:spPr>
          <a:xfrm rot="0">
            <a:off x="9629524" y="2593518"/>
            <a:ext cx="7372885" cy="460375"/>
          </a:xfrm>
          <a:prstGeom prst="rect">
            <a:avLst/>
          </a:prstGeom>
        </p:spPr>
        <p:txBody>
          <a:bodyPr anchor="t" rtlCol="false" tIns="0" lIns="0" bIns="0" rIns="0">
            <a:spAutoFit/>
          </a:bodyPr>
          <a:lstStyle/>
          <a:p>
            <a:pPr algn="ctr">
              <a:lnSpc>
                <a:spcPts val="3500"/>
              </a:lnSpc>
            </a:pPr>
            <a:r>
              <a:rPr lang="en-US" sz="3500" b="true">
                <a:solidFill>
                  <a:srgbClr val="FFFFFF"/>
                </a:solidFill>
                <a:latin typeface="Garet Bold"/>
                <a:ea typeface="Garet Bold"/>
                <a:cs typeface="Garet Bold"/>
                <a:sym typeface="Garet Bold"/>
              </a:rPr>
              <a:t>SARAN</a:t>
            </a:r>
          </a:p>
        </p:txBody>
      </p:sp>
      <p:sp>
        <p:nvSpPr>
          <p:cNvPr name="TextBox 23" id="23"/>
          <p:cNvSpPr txBox="true"/>
          <p:nvPr/>
        </p:nvSpPr>
        <p:spPr>
          <a:xfrm rot="0">
            <a:off x="9371542" y="3288315"/>
            <a:ext cx="7887758" cy="4563110"/>
          </a:xfrm>
          <a:prstGeom prst="rect">
            <a:avLst/>
          </a:prstGeom>
        </p:spPr>
        <p:txBody>
          <a:bodyPr anchor="t" rtlCol="false" tIns="0" lIns="0" bIns="0" rIns="0">
            <a:spAutoFit/>
          </a:bodyPr>
          <a:lstStyle/>
          <a:p>
            <a:pPr algn="just">
              <a:lnSpc>
                <a:spcPts val="3640"/>
              </a:lnSpc>
            </a:pPr>
            <a:r>
              <a:rPr lang="en-US" sz="2600">
                <a:solidFill>
                  <a:srgbClr val="FFFFFF"/>
                </a:solidFill>
                <a:latin typeface="Garet"/>
                <a:ea typeface="Garet"/>
                <a:cs typeface="Garet"/>
                <a:sym typeface="Garet"/>
              </a:rPr>
              <a:t>Diarahkan pada pengutaraan pendapat pribadi penulis (Angkatan) mengenai tindak lanjut/saran tindak </a:t>
            </a:r>
            <a:r>
              <a:rPr lang="en-US" sz="2600" i="true">
                <a:solidFill>
                  <a:srgbClr val="FFFFFF"/>
                </a:solidFill>
                <a:latin typeface="Garet Italics"/>
                <a:ea typeface="Garet Italics"/>
                <a:cs typeface="Garet Italics"/>
                <a:sym typeface="Garet Italics"/>
              </a:rPr>
              <a:t>(follow-up action)</a:t>
            </a:r>
            <a:r>
              <a:rPr lang="en-US" sz="2600">
                <a:solidFill>
                  <a:srgbClr val="FFFFFF"/>
                </a:solidFill>
                <a:latin typeface="Garet"/>
                <a:ea typeface="Garet"/>
                <a:cs typeface="Garet"/>
                <a:sym typeface="Garet"/>
              </a:rPr>
              <a:t> yang paling mungkin dilaksanakan </a:t>
            </a:r>
            <a:r>
              <a:rPr lang="en-US" sz="2600" i="true">
                <a:solidFill>
                  <a:srgbClr val="FFFFFF"/>
                </a:solidFill>
                <a:latin typeface="Garet Italics"/>
                <a:ea typeface="Garet Italics"/>
                <a:cs typeface="Garet Italics"/>
                <a:sym typeface="Garet Italics"/>
              </a:rPr>
              <a:t>(feasible</a:t>
            </a:r>
            <a:r>
              <a:rPr lang="en-US" sz="2600">
                <a:solidFill>
                  <a:srgbClr val="FFFFFF"/>
                </a:solidFill>
                <a:latin typeface="Garet"/>
                <a:ea typeface="Garet"/>
                <a:cs typeface="Garet"/>
                <a:sym typeface="Garet"/>
              </a:rPr>
              <a:t>) sebagai </a:t>
            </a:r>
            <a:r>
              <a:rPr lang="en-US" sz="2600" i="true">
                <a:solidFill>
                  <a:srgbClr val="FFFFFF"/>
                </a:solidFill>
                <a:latin typeface="Garet Italics"/>
                <a:ea typeface="Garet Italics"/>
                <a:cs typeface="Garet Italics"/>
                <a:sym typeface="Garet Italics"/>
              </a:rPr>
              <a:t>”remedy”</a:t>
            </a:r>
            <a:r>
              <a:rPr lang="en-US" sz="2600">
                <a:solidFill>
                  <a:srgbClr val="FFFFFF"/>
                </a:solidFill>
                <a:latin typeface="Garet"/>
                <a:ea typeface="Garet"/>
                <a:cs typeface="Garet"/>
                <a:sym typeface="Garet"/>
              </a:rPr>
              <a:t> dalam mewujudkan apa yang telah dikemukakan dalam analisis dan pemecahan masalah. Selain itu pula ditampilkan saran konsepsional untuk mencegah atau menghindari terjadinya hal hal yang tak diinginkan dimasa mendatang.</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TextBox 2" id="2"/>
          <p:cNvSpPr txBox="true"/>
          <p:nvPr/>
        </p:nvSpPr>
        <p:spPr>
          <a:xfrm rot="0">
            <a:off x="1764331" y="2200095"/>
            <a:ext cx="15627444" cy="854075"/>
          </a:xfrm>
          <a:prstGeom prst="rect">
            <a:avLst/>
          </a:prstGeom>
        </p:spPr>
        <p:txBody>
          <a:bodyPr anchor="t" rtlCol="false" tIns="0" lIns="0" bIns="0" rIns="0">
            <a:spAutoFit/>
          </a:bodyPr>
          <a:lstStyle/>
          <a:p>
            <a:pPr algn="l">
              <a:lnSpc>
                <a:spcPts val="7000"/>
              </a:lnSpc>
              <a:spcBef>
                <a:spcPct val="0"/>
              </a:spcBef>
            </a:pPr>
            <a:r>
              <a:rPr lang="en-US" sz="5000" b="true">
                <a:solidFill>
                  <a:srgbClr val="0A1128"/>
                </a:solidFill>
                <a:latin typeface="Montserrat Medium"/>
                <a:ea typeface="Montserrat Medium"/>
                <a:cs typeface="Montserrat Medium"/>
                <a:sym typeface="Montserrat Medium"/>
              </a:rPr>
              <a:t>TIM PENYUSUN KERTAS KERJA ANGKATAN</a:t>
            </a:r>
          </a:p>
        </p:txBody>
      </p:sp>
      <p:grpSp>
        <p:nvGrpSpPr>
          <p:cNvPr name="Group 3" id="3"/>
          <p:cNvGrpSpPr/>
          <p:nvPr/>
        </p:nvGrpSpPr>
        <p:grpSpPr>
          <a:xfrm rot="0">
            <a:off x="-409025" y="-371841"/>
            <a:ext cx="2000215" cy="11030682"/>
            <a:chOff x="0" y="0"/>
            <a:chExt cx="526806" cy="2905200"/>
          </a:xfrm>
        </p:grpSpPr>
        <p:sp>
          <p:nvSpPr>
            <p:cNvPr name="Freeform 4" id="4"/>
            <p:cNvSpPr/>
            <p:nvPr/>
          </p:nvSpPr>
          <p:spPr>
            <a:xfrm flipH="false" flipV="false" rot="0">
              <a:off x="0" y="0"/>
              <a:ext cx="526806" cy="2905200"/>
            </a:xfrm>
            <a:custGeom>
              <a:avLst/>
              <a:gdLst/>
              <a:ahLst/>
              <a:cxnLst/>
              <a:rect r="r" b="b" t="t" l="l"/>
              <a:pathLst>
                <a:path h="2905200" w="526806">
                  <a:moveTo>
                    <a:pt x="0" y="0"/>
                  </a:moveTo>
                  <a:lnTo>
                    <a:pt x="526806" y="0"/>
                  </a:lnTo>
                  <a:lnTo>
                    <a:pt x="526806" y="2905200"/>
                  </a:lnTo>
                  <a:lnTo>
                    <a:pt x="0" y="2905200"/>
                  </a:lnTo>
                  <a:close/>
                </a:path>
              </a:pathLst>
            </a:custGeom>
            <a:solidFill>
              <a:srgbClr val="B3902F"/>
            </a:solidFill>
          </p:spPr>
        </p:sp>
        <p:sp>
          <p:nvSpPr>
            <p:cNvPr name="TextBox 5" id="5"/>
            <p:cNvSpPr txBox="true"/>
            <p:nvPr/>
          </p:nvSpPr>
          <p:spPr>
            <a:xfrm>
              <a:off x="0" y="-28575"/>
              <a:ext cx="526806" cy="2933775"/>
            </a:xfrm>
            <a:prstGeom prst="rect">
              <a:avLst/>
            </a:prstGeom>
          </p:spPr>
          <p:txBody>
            <a:bodyPr anchor="ctr" rtlCol="false" tIns="50800" lIns="50800" bIns="50800" rIns="50800"/>
            <a:lstStyle/>
            <a:p>
              <a:pPr algn="ctr">
                <a:lnSpc>
                  <a:spcPts val="2240"/>
                </a:lnSpc>
              </a:pPr>
            </a:p>
          </p:txBody>
        </p:sp>
      </p:grpSp>
      <p:sp>
        <p:nvSpPr>
          <p:cNvPr name="Freeform 6" id="6"/>
          <p:cNvSpPr/>
          <p:nvPr/>
        </p:nvSpPr>
        <p:spPr>
          <a:xfrm flipH="false" flipV="false" rot="0">
            <a:off x="13601700" y="-183674"/>
            <a:ext cx="7315200" cy="3429000"/>
          </a:xfrm>
          <a:custGeom>
            <a:avLst/>
            <a:gdLst/>
            <a:ahLst/>
            <a:cxnLst/>
            <a:rect r="r" b="b" t="t" l="l"/>
            <a:pathLst>
              <a:path h="3429000" w="7315200">
                <a:moveTo>
                  <a:pt x="0" y="0"/>
                </a:moveTo>
                <a:lnTo>
                  <a:pt x="7315200" y="0"/>
                </a:lnTo>
                <a:lnTo>
                  <a:pt x="7315200" y="3429000"/>
                </a:lnTo>
                <a:lnTo>
                  <a:pt x="0" y="34290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2917222" y="3579680"/>
            <a:ext cx="13252141" cy="1581150"/>
          </a:xfrm>
          <a:prstGeom prst="rect">
            <a:avLst/>
          </a:prstGeom>
        </p:spPr>
        <p:txBody>
          <a:bodyPr anchor="t" rtlCol="false" tIns="0" lIns="0" bIns="0" rIns="0">
            <a:spAutoFit/>
          </a:bodyPr>
          <a:lstStyle/>
          <a:p>
            <a:pPr algn="just">
              <a:lnSpc>
                <a:spcPts val="4200"/>
              </a:lnSpc>
              <a:spcBef>
                <a:spcPct val="0"/>
              </a:spcBef>
            </a:pPr>
            <a:r>
              <a:rPr lang="en-US" b="true" sz="3000">
                <a:solidFill>
                  <a:srgbClr val="0A1128"/>
                </a:solidFill>
                <a:latin typeface="Montserrat Semi-Bold"/>
                <a:ea typeface="Montserrat Semi-Bold"/>
                <a:cs typeface="Montserrat Semi-Bold"/>
                <a:sym typeface="Montserrat Semi-Bold"/>
              </a:rPr>
              <a:t>Dalam penyusunan kertas k</a:t>
            </a:r>
            <a:r>
              <a:rPr lang="en-US" b="true" sz="3000">
                <a:solidFill>
                  <a:srgbClr val="0A1128"/>
                </a:solidFill>
                <a:latin typeface="Montserrat Semi-Bold"/>
                <a:ea typeface="Montserrat Semi-Bold"/>
                <a:cs typeface="Montserrat Semi-Bold"/>
                <a:sym typeface="Montserrat Semi-Bold"/>
              </a:rPr>
              <a:t>erja, peserta wajib membentuk kelompok, dimana dalam satu kelompok maksimal berjumlah 28 orang (2 orang perwakilan dari Kelas).</a:t>
            </a:r>
          </a:p>
        </p:txBody>
      </p:sp>
      <p:grpSp>
        <p:nvGrpSpPr>
          <p:cNvPr name="Group 8" id="8"/>
          <p:cNvGrpSpPr/>
          <p:nvPr/>
        </p:nvGrpSpPr>
        <p:grpSpPr>
          <a:xfrm rot="0">
            <a:off x="-971515" y="-304954"/>
            <a:ext cx="2000215" cy="11030682"/>
            <a:chOff x="0" y="0"/>
            <a:chExt cx="526806" cy="2905200"/>
          </a:xfrm>
        </p:grpSpPr>
        <p:sp>
          <p:nvSpPr>
            <p:cNvPr name="Freeform 9" id="9"/>
            <p:cNvSpPr/>
            <p:nvPr/>
          </p:nvSpPr>
          <p:spPr>
            <a:xfrm flipH="false" flipV="false" rot="0">
              <a:off x="0" y="0"/>
              <a:ext cx="526806" cy="2905200"/>
            </a:xfrm>
            <a:custGeom>
              <a:avLst/>
              <a:gdLst/>
              <a:ahLst/>
              <a:cxnLst/>
              <a:rect r="r" b="b" t="t" l="l"/>
              <a:pathLst>
                <a:path h="2905200" w="526806">
                  <a:moveTo>
                    <a:pt x="0" y="0"/>
                  </a:moveTo>
                  <a:lnTo>
                    <a:pt x="526806" y="0"/>
                  </a:lnTo>
                  <a:lnTo>
                    <a:pt x="526806" y="2905200"/>
                  </a:lnTo>
                  <a:lnTo>
                    <a:pt x="0" y="2905200"/>
                  </a:lnTo>
                  <a:close/>
                </a:path>
              </a:pathLst>
            </a:custGeom>
            <a:solidFill>
              <a:srgbClr val="908E15"/>
            </a:solidFill>
          </p:spPr>
        </p:sp>
        <p:sp>
          <p:nvSpPr>
            <p:cNvPr name="TextBox 10" id="10"/>
            <p:cNvSpPr txBox="true"/>
            <p:nvPr/>
          </p:nvSpPr>
          <p:spPr>
            <a:xfrm>
              <a:off x="0" y="-28575"/>
              <a:ext cx="526806" cy="2933775"/>
            </a:xfrm>
            <a:prstGeom prst="rect">
              <a:avLst/>
            </a:prstGeom>
          </p:spPr>
          <p:txBody>
            <a:bodyPr anchor="ctr" rtlCol="false" tIns="50800" lIns="50800" bIns="50800" rIns="50800"/>
            <a:lstStyle/>
            <a:p>
              <a:pPr algn="ctr">
                <a:lnSpc>
                  <a:spcPts val="2240"/>
                </a:lnSpc>
              </a:pPr>
            </a:p>
          </p:txBody>
        </p:sp>
      </p:grpSp>
      <p:sp>
        <p:nvSpPr>
          <p:cNvPr name="Freeform 11" id="11"/>
          <p:cNvSpPr/>
          <p:nvPr/>
        </p:nvSpPr>
        <p:spPr>
          <a:xfrm flipH="false" flipV="false" rot="0">
            <a:off x="2026087" y="4098038"/>
            <a:ext cx="638284" cy="601583"/>
          </a:xfrm>
          <a:custGeom>
            <a:avLst/>
            <a:gdLst/>
            <a:ahLst/>
            <a:cxnLst/>
            <a:rect r="r" b="b" t="t" l="l"/>
            <a:pathLst>
              <a:path h="601583" w="638284">
                <a:moveTo>
                  <a:pt x="0" y="0"/>
                </a:moveTo>
                <a:lnTo>
                  <a:pt x="638284" y="0"/>
                </a:lnTo>
                <a:lnTo>
                  <a:pt x="638284" y="601583"/>
                </a:lnTo>
                <a:lnTo>
                  <a:pt x="0" y="60158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12" id="12"/>
          <p:cNvGrpSpPr/>
          <p:nvPr/>
        </p:nvGrpSpPr>
        <p:grpSpPr>
          <a:xfrm rot="0">
            <a:off x="1764331" y="3453137"/>
            <a:ext cx="14823841" cy="1793970"/>
            <a:chOff x="0" y="0"/>
            <a:chExt cx="3464351" cy="419253"/>
          </a:xfrm>
        </p:grpSpPr>
        <p:sp>
          <p:nvSpPr>
            <p:cNvPr name="Freeform 13" id="13"/>
            <p:cNvSpPr/>
            <p:nvPr/>
          </p:nvSpPr>
          <p:spPr>
            <a:xfrm flipH="false" flipV="false" rot="0">
              <a:off x="0" y="0"/>
              <a:ext cx="3464351" cy="419253"/>
            </a:xfrm>
            <a:custGeom>
              <a:avLst/>
              <a:gdLst/>
              <a:ahLst/>
              <a:cxnLst/>
              <a:rect r="r" b="b" t="t" l="l"/>
              <a:pathLst>
                <a:path h="419253" w="3464351">
                  <a:moveTo>
                    <a:pt x="7312" y="0"/>
                  </a:moveTo>
                  <a:lnTo>
                    <a:pt x="3457039" y="0"/>
                  </a:lnTo>
                  <a:cubicBezTo>
                    <a:pt x="3458978" y="0"/>
                    <a:pt x="3460838" y="770"/>
                    <a:pt x="3462209" y="2142"/>
                  </a:cubicBezTo>
                  <a:cubicBezTo>
                    <a:pt x="3463580" y="3513"/>
                    <a:pt x="3464351" y="5372"/>
                    <a:pt x="3464351" y="7312"/>
                  </a:cubicBezTo>
                  <a:lnTo>
                    <a:pt x="3464351" y="411941"/>
                  </a:lnTo>
                  <a:cubicBezTo>
                    <a:pt x="3464351" y="415979"/>
                    <a:pt x="3461077" y="419253"/>
                    <a:pt x="3457039" y="419253"/>
                  </a:cubicBezTo>
                  <a:lnTo>
                    <a:pt x="7312" y="419253"/>
                  </a:lnTo>
                  <a:cubicBezTo>
                    <a:pt x="5372" y="419253"/>
                    <a:pt x="3513" y="418483"/>
                    <a:pt x="2142" y="417111"/>
                  </a:cubicBezTo>
                  <a:cubicBezTo>
                    <a:pt x="770" y="415740"/>
                    <a:pt x="0" y="413881"/>
                    <a:pt x="0" y="411941"/>
                  </a:cubicBezTo>
                  <a:lnTo>
                    <a:pt x="0" y="7312"/>
                  </a:lnTo>
                  <a:cubicBezTo>
                    <a:pt x="0" y="5372"/>
                    <a:pt x="770" y="3513"/>
                    <a:pt x="2142" y="2142"/>
                  </a:cubicBezTo>
                  <a:cubicBezTo>
                    <a:pt x="3513" y="770"/>
                    <a:pt x="5372" y="0"/>
                    <a:pt x="7312" y="0"/>
                  </a:cubicBezTo>
                  <a:close/>
                </a:path>
              </a:pathLst>
            </a:custGeom>
            <a:ln w="19050" cap="sq">
              <a:solidFill>
                <a:srgbClr val="034078"/>
              </a:solidFill>
              <a:prstDash val="solid"/>
              <a:miter/>
            </a:ln>
          </p:spPr>
        </p:sp>
        <p:sp>
          <p:nvSpPr>
            <p:cNvPr name="TextBox 14" id="14"/>
            <p:cNvSpPr txBox="true"/>
            <p:nvPr/>
          </p:nvSpPr>
          <p:spPr>
            <a:xfrm>
              <a:off x="0" y="-28575"/>
              <a:ext cx="3464351" cy="447828"/>
            </a:xfrm>
            <a:prstGeom prst="rect">
              <a:avLst/>
            </a:prstGeom>
          </p:spPr>
          <p:txBody>
            <a:bodyPr anchor="ctr" rtlCol="false" tIns="50800" lIns="50800" bIns="50800" rIns="50800"/>
            <a:lstStyle/>
            <a:p>
              <a:pPr algn="ctr">
                <a:lnSpc>
                  <a:spcPts val="2240"/>
                </a:lnSpc>
              </a:pPr>
            </a:p>
          </p:txBody>
        </p:sp>
      </p:grpSp>
      <p:grpSp>
        <p:nvGrpSpPr>
          <p:cNvPr name="Group 15" id="15"/>
          <p:cNvGrpSpPr/>
          <p:nvPr/>
        </p:nvGrpSpPr>
        <p:grpSpPr>
          <a:xfrm rot="0">
            <a:off x="1764331" y="5454918"/>
            <a:ext cx="14823841" cy="2369832"/>
            <a:chOff x="0" y="0"/>
            <a:chExt cx="3464351" cy="553833"/>
          </a:xfrm>
        </p:grpSpPr>
        <p:sp>
          <p:nvSpPr>
            <p:cNvPr name="Freeform 16" id="16"/>
            <p:cNvSpPr/>
            <p:nvPr/>
          </p:nvSpPr>
          <p:spPr>
            <a:xfrm flipH="false" flipV="false" rot="0">
              <a:off x="0" y="0"/>
              <a:ext cx="3464351" cy="553833"/>
            </a:xfrm>
            <a:custGeom>
              <a:avLst/>
              <a:gdLst/>
              <a:ahLst/>
              <a:cxnLst/>
              <a:rect r="r" b="b" t="t" l="l"/>
              <a:pathLst>
                <a:path h="553833" w="3464351">
                  <a:moveTo>
                    <a:pt x="7312" y="0"/>
                  </a:moveTo>
                  <a:lnTo>
                    <a:pt x="3457039" y="0"/>
                  </a:lnTo>
                  <a:cubicBezTo>
                    <a:pt x="3458978" y="0"/>
                    <a:pt x="3460838" y="770"/>
                    <a:pt x="3462209" y="2142"/>
                  </a:cubicBezTo>
                  <a:cubicBezTo>
                    <a:pt x="3463580" y="3513"/>
                    <a:pt x="3464351" y="5372"/>
                    <a:pt x="3464351" y="7312"/>
                  </a:cubicBezTo>
                  <a:lnTo>
                    <a:pt x="3464351" y="546521"/>
                  </a:lnTo>
                  <a:cubicBezTo>
                    <a:pt x="3464351" y="550559"/>
                    <a:pt x="3461077" y="553833"/>
                    <a:pt x="3457039" y="553833"/>
                  </a:cubicBezTo>
                  <a:lnTo>
                    <a:pt x="7312" y="553833"/>
                  </a:lnTo>
                  <a:cubicBezTo>
                    <a:pt x="5372" y="553833"/>
                    <a:pt x="3513" y="553062"/>
                    <a:pt x="2142" y="551691"/>
                  </a:cubicBezTo>
                  <a:cubicBezTo>
                    <a:pt x="770" y="550320"/>
                    <a:pt x="0" y="548460"/>
                    <a:pt x="0" y="546521"/>
                  </a:cubicBezTo>
                  <a:lnTo>
                    <a:pt x="0" y="7312"/>
                  </a:lnTo>
                  <a:cubicBezTo>
                    <a:pt x="0" y="5372"/>
                    <a:pt x="770" y="3513"/>
                    <a:pt x="2142" y="2142"/>
                  </a:cubicBezTo>
                  <a:cubicBezTo>
                    <a:pt x="3513" y="770"/>
                    <a:pt x="5372" y="0"/>
                    <a:pt x="7312" y="0"/>
                  </a:cubicBezTo>
                  <a:close/>
                </a:path>
              </a:pathLst>
            </a:custGeom>
            <a:ln w="19050" cap="sq">
              <a:solidFill>
                <a:srgbClr val="034078"/>
              </a:solidFill>
              <a:prstDash val="solid"/>
              <a:miter/>
            </a:ln>
          </p:spPr>
        </p:sp>
        <p:sp>
          <p:nvSpPr>
            <p:cNvPr name="TextBox 17" id="17"/>
            <p:cNvSpPr txBox="true"/>
            <p:nvPr/>
          </p:nvSpPr>
          <p:spPr>
            <a:xfrm>
              <a:off x="0" y="-28575"/>
              <a:ext cx="3464351" cy="582408"/>
            </a:xfrm>
            <a:prstGeom prst="rect">
              <a:avLst/>
            </a:prstGeom>
          </p:spPr>
          <p:txBody>
            <a:bodyPr anchor="ctr" rtlCol="false" tIns="50800" lIns="50800" bIns="50800" rIns="50800"/>
            <a:lstStyle/>
            <a:p>
              <a:pPr algn="ctr">
                <a:lnSpc>
                  <a:spcPts val="2240"/>
                </a:lnSpc>
              </a:pPr>
            </a:p>
          </p:txBody>
        </p:sp>
      </p:grpSp>
      <p:sp>
        <p:nvSpPr>
          <p:cNvPr name="Freeform 18" id="18"/>
          <p:cNvSpPr/>
          <p:nvPr/>
        </p:nvSpPr>
        <p:spPr>
          <a:xfrm flipH="false" flipV="false" rot="0">
            <a:off x="2026087" y="6339043"/>
            <a:ext cx="638284" cy="601583"/>
          </a:xfrm>
          <a:custGeom>
            <a:avLst/>
            <a:gdLst/>
            <a:ahLst/>
            <a:cxnLst/>
            <a:rect r="r" b="b" t="t" l="l"/>
            <a:pathLst>
              <a:path h="601583" w="638284">
                <a:moveTo>
                  <a:pt x="0" y="0"/>
                </a:moveTo>
                <a:lnTo>
                  <a:pt x="638284" y="0"/>
                </a:lnTo>
                <a:lnTo>
                  <a:pt x="638284" y="601583"/>
                </a:lnTo>
                <a:lnTo>
                  <a:pt x="0" y="60158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9" id="19"/>
          <p:cNvSpPr txBox="true"/>
          <p:nvPr/>
        </p:nvSpPr>
        <p:spPr>
          <a:xfrm rot="0">
            <a:off x="2917222" y="5553984"/>
            <a:ext cx="13252141" cy="2114550"/>
          </a:xfrm>
          <a:prstGeom prst="rect">
            <a:avLst/>
          </a:prstGeom>
        </p:spPr>
        <p:txBody>
          <a:bodyPr anchor="t" rtlCol="false" tIns="0" lIns="0" bIns="0" rIns="0">
            <a:spAutoFit/>
          </a:bodyPr>
          <a:lstStyle/>
          <a:p>
            <a:pPr algn="just">
              <a:lnSpc>
                <a:spcPts val="4200"/>
              </a:lnSpc>
              <a:spcBef>
                <a:spcPct val="0"/>
              </a:spcBef>
            </a:pPr>
            <a:r>
              <a:rPr lang="en-US" b="true" sz="3000">
                <a:solidFill>
                  <a:srgbClr val="0A1128"/>
                </a:solidFill>
                <a:latin typeface="Montserrat Semi-Bold"/>
                <a:ea typeface="Montserrat Semi-Bold"/>
                <a:cs typeface="Montserrat Semi-Bold"/>
                <a:sym typeface="Montserrat Semi-Bold"/>
              </a:rPr>
              <a:t>Struktur kelompok kertas k</a:t>
            </a:r>
            <a:r>
              <a:rPr lang="en-US" b="true" sz="3000">
                <a:solidFill>
                  <a:srgbClr val="0A1128"/>
                </a:solidFill>
                <a:latin typeface="Montserrat Semi-Bold"/>
                <a:ea typeface="Montserrat Semi-Bold"/>
                <a:cs typeface="Montserrat Semi-Bold"/>
                <a:sym typeface="Montserrat Semi-Bold"/>
              </a:rPr>
              <a:t>erja terdiri dari satu orang ketua, satu orang sekretaris dan 26 orang anggota kelompok yang dapat dibagi dengan penanggung jawab sesuai kebutuhan dalam penyelesaian KKA. </a:t>
            </a:r>
          </a:p>
        </p:txBody>
      </p:sp>
      <p:sp>
        <p:nvSpPr>
          <p:cNvPr name="Freeform 20" id="20"/>
          <p:cNvSpPr/>
          <p:nvPr/>
        </p:nvSpPr>
        <p:spPr>
          <a:xfrm flipH="false" flipV="false" rot="0">
            <a:off x="107248" y="55378"/>
            <a:ext cx="1464776" cy="1528571"/>
          </a:xfrm>
          <a:custGeom>
            <a:avLst/>
            <a:gdLst/>
            <a:ahLst/>
            <a:cxnLst/>
            <a:rect r="r" b="b" t="t" l="l"/>
            <a:pathLst>
              <a:path h="1528571" w="1464776">
                <a:moveTo>
                  <a:pt x="0" y="0"/>
                </a:moveTo>
                <a:lnTo>
                  <a:pt x="1464776" y="0"/>
                </a:lnTo>
                <a:lnTo>
                  <a:pt x="1464776" y="1528571"/>
                </a:lnTo>
                <a:lnTo>
                  <a:pt x="0" y="1528571"/>
                </a:lnTo>
                <a:lnTo>
                  <a:pt x="0" y="0"/>
                </a:lnTo>
                <a:close/>
              </a:path>
            </a:pathLst>
          </a:custGeom>
          <a:blipFill>
            <a:blip r:embed="rId6"/>
            <a:stretch>
              <a:fillRect l="0" t="0" r="0" b="0"/>
            </a:stretch>
          </a:blipFill>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9407317"/>
            <a:ext cx="18288000" cy="879683"/>
            <a:chOff x="0" y="0"/>
            <a:chExt cx="4816593" cy="231686"/>
          </a:xfrm>
        </p:grpSpPr>
        <p:sp>
          <p:nvSpPr>
            <p:cNvPr name="Freeform 3" id="3"/>
            <p:cNvSpPr/>
            <p:nvPr/>
          </p:nvSpPr>
          <p:spPr>
            <a:xfrm flipH="false" flipV="false" rot="0">
              <a:off x="0" y="0"/>
              <a:ext cx="4816592" cy="231686"/>
            </a:xfrm>
            <a:custGeom>
              <a:avLst/>
              <a:gdLst/>
              <a:ahLst/>
              <a:cxnLst/>
              <a:rect r="r" b="b" t="t" l="l"/>
              <a:pathLst>
                <a:path h="231686" w="4816592">
                  <a:moveTo>
                    <a:pt x="0" y="0"/>
                  </a:moveTo>
                  <a:lnTo>
                    <a:pt x="4816592" y="0"/>
                  </a:lnTo>
                  <a:lnTo>
                    <a:pt x="4816592" y="231686"/>
                  </a:lnTo>
                  <a:lnTo>
                    <a:pt x="0" y="231686"/>
                  </a:lnTo>
                  <a:close/>
                </a:path>
              </a:pathLst>
            </a:custGeom>
            <a:solidFill>
              <a:srgbClr val="B3902F"/>
            </a:solidFill>
          </p:spPr>
        </p:sp>
        <p:sp>
          <p:nvSpPr>
            <p:cNvPr name="TextBox 4" id="4"/>
            <p:cNvSpPr txBox="true"/>
            <p:nvPr/>
          </p:nvSpPr>
          <p:spPr>
            <a:xfrm>
              <a:off x="0" y="-95250"/>
              <a:ext cx="4816593" cy="326936"/>
            </a:xfrm>
            <a:prstGeom prst="rect">
              <a:avLst/>
            </a:prstGeom>
          </p:spPr>
          <p:txBody>
            <a:bodyPr anchor="ctr" rtlCol="false" tIns="50800" lIns="50800" bIns="50800" rIns="50800"/>
            <a:lstStyle/>
            <a:p>
              <a:pPr algn="ctr">
                <a:lnSpc>
                  <a:spcPts val="3499"/>
                </a:lnSpc>
              </a:pPr>
            </a:p>
          </p:txBody>
        </p:sp>
      </p:grpSp>
      <p:grpSp>
        <p:nvGrpSpPr>
          <p:cNvPr name="Group 5" id="5"/>
          <p:cNvGrpSpPr/>
          <p:nvPr/>
        </p:nvGrpSpPr>
        <p:grpSpPr>
          <a:xfrm rot="0">
            <a:off x="10980995" y="0"/>
            <a:ext cx="7307005" cy="10522468"/>
            <a:chOff x="0" y="0"/>
            <a:chExt cx="1924479" cy="2771350"/>
          </a:xfrm>
        </p:grpSpPr>
        <p:sp>
          <p:nvSpPr>
            <p:cNvPr name="Freeform 6" id="6"/>
            <p:cNvSpPr/>
            <p:nvPr/>
          </p:nvSpPr>
          <p:spPr>
            <a:xfrm flipH="false" flipV="false" rot="0">
              <a:off x="0" y="0"/>
              <a:ext cx="1924479" cy="2771350"/>
            </a:xfrm>
            <a:custGeom>
              <a:avLst/>
              <a:gdLst/>
              <a:ahLst/>
              <a:cxnLst/>
              <a:rect r="r" b="b" t="t" l="l"/>
              <a:pathLst>
                <a:path h="2771350" w="1924479">
                  <a:moveTo>
                    <a:pt x="0" y="0"/>
                  </a:moveTo>
                  <a:lnTo>
                    <a:pt x="1924479" y="0"/>
                  </a:lnTo>
                  <a:lnTo>
                    <a:pt x="1924479" y="2771350"/>
                  </a:lnTo>
                  <a:lnTo>
                    <a:pt x="0" y="2771350"/>
                  </a:lnTo>
                  <a:close/>
                </a:path>
              </a:pathLst>
            </a:custGeom>
            <a:solidFill>
              <a:srgbClr val="B3902F"/>
            </a:solidFill>
          </p:spPr>
        </p:sp>
        <p:sp>
          <p:nvSpPr>
            <p:cNvPr name="TextBox 7" id="7"/>
            <p:cNvSpPr txBox="true"/>
            <p:nvPr/>
          </p:nvSpPr>
          <p:spPr>
            <a:xfrm>
              <a:off x="0" y="-95250"/>
              <a:ext cx="1924479" cy="2866600"/>
            </a:xfrm>
            <a:prstGeom prst="rect">
              <a:avLst/>
            </a:prstGeom>
          </p:spPr>
          <p:txBody>
            <a:bodyPr anchor="ctr" rtlCol="false" tIns="50800" lIns="50800" bIns="50800" rIns="50800"/>
            <a:lstStyle/>
            <a:p>
              <a:pPr algn="ctr">
                <a:lnSpc>
                  <a:spcPts val="3499"/>
                </a:lnSpc>
              </a:pPr>
            </a:p>
          </p:txBody>
        </p:sp>
      </p:grpSp>
      <p:sp>
        <p:nvSpPr>
          <p:cNvPr name="TextBox 8" id="8"/>
          <p:cNvSpPr txBox="true"/>
          <p:nvPr/>
        </p:nvSpPr>
        <p:spPr>
          <a:xfrm rot="0">
            <a:off x="1925410" y="598488"/>
            <a:ext cx="15049751" cy="765175"/>
          </a:xfrm>
          <a:prstGeom prst="rect">
            <a:avLst/>
          </a:prstGeom>
        </p:spPr>
        <p:txBody>
          <a:bodyPr anchor="t" rtlCol="false" tIns="0" lIns="0" bIns="0" rIns="0">
            <a:spAutoFit/>
          </a:bodyPr>
          <a:lstStyle/>
          <a:p>
            <a:pPr algn="l">
              <a:lnSpc>
                <a:spcPts val="5000"/>
              </a:lnSpc>
            </a:pPr>
            <a:r>
              <a:rPr lang="en-US" sz="5000" b="true">
                <a:solidFill>
                  <a:srgbClr val="000000"/>
                </a:solidFill>
                <a:latin typeface="Akzidenz-Grotesk Bold"/>
                <a:ea typeface="Akzidenz-Grotesk Bold"/>
                <a:cs typeface="Akzidenz-Grotesk Bold"/>
                <a:sym typeface="Akzidenz-Grotesk Bold"/>
              </a:rPr>
              <a:t>Tugas dan Tanggung Jawab Tim Penyusun KKA:</a:t>
            </a:r>
          </a:p>
        </p:txBody>
      </p:sp>
      <p:sp>
        <p:nvSpPr>
          <p:cNvPr name="TextBox 9" id="9"/>
          <p:cNvSpPr txBox="true"/>
          <p:nvPr/>
        </p:nvSpPr>
        <p:spPr>
          <a:xfrm rot="0">
            <a:off x="541799" y="1676108"/>
            <a:ext cx="17204403" cy="7515225"/>
          </a:xfrm>
          <a:prstGeom prst="rect">
            <a:avLst/>
          </a:prstGeom>
        </p:spPr>
        <p:txBody>
          <a:bodyPr anchor="t" rtlCol="false" tIns="0" lIns="0" bIns="0" rIns="0">
            <a:spAutoFit/>
          </a:bodyPr>
          <a:lstStyle/>
          <a:p>
            <a:pPr algn="just" marL="647700" indent="-323850" lvl="1">
              <a:lnSpc>
                <a:spcPts val="4200"/>
              </a:lnSpc>
              <a:buAutoNum type="arabicPeriod" startAt="1"/>
            </a:pPr>
            <a:r>
              <a:rPr lang="en-US" sz="3000">
                <a:solidFill>
                  <a:srgbClr val="000000"/>
                </a:solidFill>
                <a:latin typeface="Akzidenz-Grotesk"/>
                <a:ea typeface="Akzidenz-Grotesk"/>
                <a:cs typeface="Akzidenz-Grotesk"/>
                <a:sym typeface="Akzidenz-Grotesk"/>
              </a:rPr>
              <a:t>Peserta ha</a:t>
            </a:r>
            <a:r>
              <a:rPr lang="en-US" sz="3000">
                <a:solidFill>
                  <a:srgbClr val="000000"/>
                </a:solidFill>
                <a:latin typeface="Akzidenz-Grotesk"/>
                <a:ea typeface="Akzidenz-Grotesk"/>
                <a:cs typeface="Akzidenz-Grotesk"/>
                <a:sym typeface="Akzidenz-Grotesk"/>
              </a:rPr>
              <a:t>rus dapat mempertanggung jawabkan secara teoritis dan metodologis Kertas Kerja yang dibuatnya. </a:t>
            </a:r>
          </a:p>
          <a:p>
            <a:pPr algn="just" marL="647700" indent="-323850" lvl="1">
              <a:lnSpc>
                <a:spcPts val="4200"/>
              </a:lnSpc>
              <a:buAutoNum type="arabicPeriod" startAt="1"/>
            </a:pPr>
            <a:r>
              <a:rPr lang="en-US" sz="3000">
                <a:solidFill>
                  <a:srgbClr val="000000"/>
                </a:solidFill>
                <a:latin typeface="Akzidenz-Grotesk"/>
                <a:ea typeface="Akzidenz-Grotesk"/>
                <a:cs typeface="Akzidenz-Grotesk"/>
                <a:sym typeface="Akzidenz-Grotesk"/>
              </a:rPr>
              <a:t>Menyampaikan “Tema dan Topik” hasil diskusi seluruh kelas pada hari Rabu, 26 Agustus 2026 </a:t>
            </a:r>
          </a:p>
          <a:p>
            <a:pPr algn="just" marL="647700" indent="-323850" lvl="1">
              <a:lnSpc>
                <a:spcPts val="4200"/>
              </a:lnSpc>
              <a:buAutoNum type="arabicPeriod" startAt="1"/>
            </a:pPr>
            <a:r>
              <a:rPr lang="en-US" sz="3000">
                <a:solidFill>
                  <a:srgbClr val="000000"/>
                </a:solidFill>
                <a:latin typeface="Akzidenz-Grotesk"/>
                <a:ea typeface="Akzidenz-Grotesk"/>
                <a:cs typeface="Akzidenz-Grotesk"/>
                <a:sym typeface="Akzidenz-Grotesk"/>
              </a:rPr>
              <a:t>Mempelajari teori-teori atau referensi yang berkaitan dengan topik. </a:t>
            </a:r>
          </a:p>
          <a:p>
            <a:pPr algn="just" marL="647700" indent="-323850" lvl="1">
              <a:lnSpc>
                <a:spcPts val="4200"/>
              </a:lnSpc>
              <a:buAutoNum type="arabicPeriod" startAt="1"/>
            </a:pPr>
            <a:r>
              <a:rPr lang="en-US" sz="3000">
                <a:solidFill>
                  <a:srgbClr val="000000"/>
                </a:solidFill>
                <a:latin typeface="Akzidenz-Grotesk"/>
                <a:ea typeface="Akzidenz-Grotesk"/>
                <a:cs typeface="Akzidenz-Grotesk"/>
                <a:sym typeface="Akzidenz-Grotesk"/>
              </a:rPr>
              <a:t>Mempelajari metode analisis data berupa SWOT, Pendekatan Sistem, dll. </a:t>
            </a:r>
          </a:p>
          <a:p>
            <a:pPr algn="just" marL="647700" indent="-323850" lvl="1">
              <a:lnSpc>
                <a:spcPts val="4200"/>
              </a:lnSpc>
              <a:buAutoNum type="arabicPeriod" startAt="1"/>
            </a:pPr>
            <a:r>
              <a:rPr lang="en-US" sz="3000">
                <a:solidFill>
                  <a:srgbClr val="000000"/>
                </a:solidFill>
                <a:latin typeface="Akzidenz-Grotesk"/>
                <a:ea typeface="Akzidenz-Grotesk"/>
                <a:cs typeface="Akzidenz-Grotesk"/>
                <a:sym typeface="Akzidenz-Grotesk"/>
              </a:rPr>
              <a:t>Membuat proposal kertas kerja sebagai langkah awal penyusunan kertas kerja. </a:t>
            </a:r>
          </a:p>
          <a:p>
            <a:pPr algn="just" marL="647700" indent="-323850" lvl="1">
              <a:lnSpc>
                <a:spcPts val="4200"/>
              </a:lnSpc>
              <a:buAutoNum type="arabicPeriod" startAt="1"/>
            </a:pPr>
            <a:r>
              <a:rPr lang="en-US" sz="3000">
                <a:solidFill>
                  <a:srgbClr val="000000"/>
                </a:solidFill>
                <a:latin typeface="Akzidenz-Grotesk"/>
                <a:ea typeface="Akzidenz-Grotesk"/>
                <a:cs typeface="Akzidenz-Grotesk"/>
                <a:sym typeface="Akzidenz-Grotesk"/>
              </a:rPr>
              <a:t>Membuat kerangka penulisan/konsep awal penulisan kertas kerja. </a:t>
            </a:r>
          </a:p>
          <a:p>
            <a:pPr algn="just" marL="647700" indent="-323850" lvl="1">
              <a:lnSpc>
                <a:spcPts val="4200"/>
              </a:lnSpc>
              <a:buAutoNum type="arabicPeriod" startAt="1"/>
            </a:pPr>
            <a:r>
              <a:rPr lang="en-US" sz="3000">
                <a:solidFill>
                  <a:srgbClr val="000000"/>
                </a:solidFill>
                <a:latin typeface="Akzidenz-Grotesk"/>
                <a:ea typeface="Akzidenz-Grotesk"/>
                <a:cs typeface="Akzidenz-Grotesk"/>
                <a:sym typeface="Akzidenz-Grotesk"/>
              </a:rPr>
              <a:t>Melaksanakan konsultasi kepada pembimbing selama penyusunan kertas kerja sampai dengan pelaksanaan Pra Seminar. </a:t>
            </a:r>
          </a:p>
          <a:p>
            <a:pPr algn="just" marL="647700" indent="-323850" lvl="1">
              <a:lnSpc>
                <a:spcPts val="4200"/>
              </a:lnSpc>
              <a:buAutoNum type="arabicPeriod" startAt="1"/>
            </a:pPr>
            <a:r>
              <a:rPr lang="en-US" sz="3000">
                <a:solidFill>
                  <a:srgbClr val="000000"/>
                </a:solidFill>
                <a:latin typeface="Akzidenz-Grotesk"/>
                <a:ea typeface="Akzidenz-Grotesk"/>
                <a:cs typeface="Akzidenz-Grotesk"/>
                <a:sym typeface="Akzidenz-Grotesk"/>
              </a:rPr>
              <a:t>Melaksanakan Pra Seminar. </a:t>
            </a:r>
          </a:p>
          <a:p>
            <a:pPr algn="just" marL="647700" indent="-323850" lvl="1">
              <a:lnSpc>
                <a:spcPts val="4200"/>
              </a:lnSpc>
              <a:buAutoNum type="arabicPeriod" startAt="1"/>
            </a:pPr>
            <a:r>
              <a:rPr lang="en-US" sz="3000">
                <a:solidFill>
                  <a:srgbClr val="000000"/>
                </a:solidFill>
                <a:latin typeface="Akzidenz-Grotesk"/>
                <a:ea typeface="Akzidenz-Grotesk"/>
                <a:cs typeface="Akzidenz-Grotesk"/>
                <a:sym typeface="Akzidenz-Grotesk"/>
              </a:rPr>
              <a:t>Memperbanyak naskah kertas kerja hasil Pra Seminar.</a:t>
            </a:r>
          </a:p>
          <a:p>
            <a:pPr algn="just" marL="647700" indent="-323850" lvl="1">
              <a:lnSpc>
                <a:spcPts val="4200"/>
              </a:lnSpc>
              <a:buAutoNum type="arabicPeriod" startAt="1"/>
            </a:pPr>
            <a:r>
              <a:rPr lang="en-US" sz="3000">
                <a:solidFill>
                  <a:srgbClr val="000000"/>
                </a:solidFill>
                <a:latin typeface="Akzidenz-Grotesk"/>
                <a:ea typeface="Akzidenz-Grotesk"/>
                <a:cs typeface="Akzidenz-Grotesk"/>
                <a:sym typeface="Akzidenz-Grotesk"/>
              </a:rPr>
              <a:t>Melaksanakan Seminar. </a:t>
            </a:r>
          </a:p>
          <a:p>
            <a:pPr algn="just" marL="647700" indent="-323850" lvl="1">
              <a:lnSpc>
                <a:spcPts val="4200"/>
              </a:lnSpc>
              <a:buAutoNum type="arabicPeriod" startAt="1"/>
            </a:pPr>
            <a:r>
              <a:rPr lang="en-US" sz="3000">
                <a:solidFill>
                  <a:srgbClr val="000000"/>
                </a:solidFill>
                <a:latin typeface="Akzidenz-Grotesk"/>
                <a:ea typeface="Akzidenz-Grotesk"/>
                <a:cs typeface="Akzidenz-Grotesk"/>
                <a:sym typeface="Akzidenz-Grotesk"/>
              </a:rPr>
              <a:t>Memperbanyak naskah hasil Seminar dan hasil akhir Kertas Kerja Angkatan untuk diserahkan ke Badan Diklat. </a:t>
            </a:r>
          </a:p>
        </p:txBody>
      </p:sp>
      <p:sp>
        <p:nvSpPr>
          <p:cNvPr name="Freeform 10" id="10"/>
          <p:cNvSpPr/>
          <p:nvPr/>
        </p:nvSpPr>
        <p:spPr>
          <a:xfrm flipH="false" flipV="false" rot="8392566">
            <a:off x="16501491" y="-1028700"/>
            <a:ext cx="3573018" cy="4114800"/>
          </a:xfrm>
          <a:custGeom>
            <a:avLst/>
            <a:gdLst/>
            <a:ahLst/>
            <a:cxnLst/>
            <a:rect r="r" b="b" t="t" l="l"/>
            <a:pathLst>
              <a:path h="4114800" w="3573018">
                <a:moveTo>
                  <a:pt x="0" y="0"/>
                </a:moveTo>
                <a:lnTo>
                  <a:pt x="3573018" y="0"/>
                </a:lnTo>
                <a:lnTo>
                  <a:pt x="3573018" y="4114800"/>
                </a:lnTo>
                <a:lnTo>
                  <a:pt x="0" y="4114800"/>
                </a:lnTo>
                <a:lnTo>
                  <a:pt x="0" y="0"/>
                </a:lnTo>
                <a:close/>
              </a:path>
            </a:pathLst>
          </a:custGeom>
          <a:blipFill>
            <a:blip r:embed="rId2">
              <a:alphaModFix amt="50000"/>
              <a:extLst>
                <a:ext uri="{96DAC541-7B7A-43D3-8B79-37D633B846F1}">
                  <asvg:svgBlip xmlns:asvg="http://schemas.microsoft.com/office/drawing/2016/SVG/main" r:embed="rId3"/>
                </a:ext>
              </a:extLst>
            </a:blip>
            <a:stretch>
              <a:fillRect l="0" t="0" r="0" b="0"/>
            </a:stretch>
          </a:blipFill>
          <a:ln cap="sq">
            <a:noFill/>
            <a:prstDash val="solid"/>
            <a:miter/>
          </a:ln>
        </p:spPr>
      </p:sp>
      <p:sp>
        <p:nvSpPr>
          <p:cNvPr name="Freeform 11" id="11"/>
          <p:cNvSpPr/>
          <p:nvPr/>
        </p:nvSpPr>
        <p:spPr>
          <a:xfrm flipH="false" flipV="false" rot="-2997904">
            <a:off x="-1786509" y="8222689"/>
            <a:ext cx="3573018" cy="4114800"/>
          </a:xfrm>
          <a:custGeom>
            <a:avLst/>
            <a:gdLst/>
            <a:ahLst/>
            <a:cxnLst/>
            <a:rect r="r" b="b" t="t" l="l"/>
            <a:pathLst>
              <a:path h="4114800" w="3573018">
                <a:moveTo>
                  <a:pt x="0" y="0"/>
                </a:moveTo>
                <a:lnTo>
                  <a:pt x="3573018" y="0"/>
                </a:lnTo>
                <a:lnTo>
                  <a:pt x="3573018" y="4114800"/>
                </a:lnTo>
                <a:lnTo>
                  <a:pt x="0" y="4114800"/>
                </a:lnTo>
                <a:lnTo>
                  <a:pt x="0" y="0"/>
                </a:lnTo>
                <a:close/>
              </a:path>
            </a:pathLst>
          </a:custGeom>
          <a:blipFill>
            <a:blip r:embed="rId2">
              <a:alphaModFix amt="50000"/>
              <a:extLst>
                <a:ext uri="{96DAC541-7B7A-43D3-8B79-37D633B846F1}">
                  <asvg:svgBlip xmlns:asvg="http://schemas.microsoft.com/office/drawing/2016/SVG/main" r:embed="rId3"/>
                </a:ext>
              </a:extLst>
            </a:blip>
            <a:stretch>
              <a:fillRect l="0" t="0" r="0" b="0"/>
            </a:stretch>
          </a:blipFill>
        </p:spPr>
      </p:sp>
      <p:sp>
        <p:nvSpPr>
          <p:cNvPr name="Freeform 12" id="12"/>
          <p:cNvSpPr/>
          <p:nvPr/>
        </p:nvSpPr>
        <p:spPr>
          <a:xfrm flipH="false" flipV="false" rot="0">
            <a:off x="107248" y="55378"/>
            <a:ext cx="1464776" cy="1528571"/>
          </a:xfrm>
          <a:custGeom>
            <a:avLst/>
            <a:gdLst/>
            <a:ahLst/>
            <a:cxnLst/>
            <a:rect r="r" b="b" t="t" l="l"/>
            <a:pathLst>
              <a:path h="1528571" w="1464776">
                <a:moveTo>
                  <a:pt x="0" y="0"/>
                </a:moveTo>
                <a:lnTo>
                  <a:pt x="1464776" y="0"/>
                </a:lnTo>
                <a:lnTo>
                  <a:pt x="1464776" y="1528571"/>
                </a:lnTo>
                <a:lnTo>
                  <a:pt x="0" y="1528571"/>
                </a:lnTo>
                <a:lnTo>
                  <a:pt x="0" y="0"/>
                </a:lnTo>
                <a:close/>
              </a:path>
            </a:pathLst>
          </a:custGeom>
          <a:blipFill>
            <a:blip r:embed="rId4"/>
            <a:stretch>
              <a:fillRect l="0" t="0" r="0" b="0"/>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64326" r="0" b="-64326"/>
            </a:stretch>
          </a:blipFill>
        </p:spPr>
      </p:sp>
      <p:grpSp>
        <p:nvGrpSpPr>
          <p:cNvPr name="Group 3" id="3"/>
          <p:cNvGrpSpPr/>
          <p:nvPr/>
        </p:nvGrpSpPr>
        <p:grpSpPr>
          <a:xfrm rot="0">
            <a:off x="1028700" y="1412161"/>
            <a:ext cx="16152178" cy="10683154"/>
            <a:chOff x="0" y="0"/>
            <a:chExt cx="4254072" cy="2813670"/>
          </a:xfrm>
        </p:grpSpPr>
        <p:sp>
          <p:nvSpPr>
            <p:cNvPr name="Freeform 4" id="4"/>
            <p:cNvSpPr/>
            <p:nvPr/>
          </p:nvSpPr>
          <p:spPr>
            <a:xfrm flipH="false" flipV="false" rot="0">
              <a:off x="0" y="0"/>
              <a:ext cx="4254072" cy="2813670"/>
            </a:xfrm>
            <a:custGeom>
              <a:avLst/>
              <a:gdLst/>
              <a:ahLst/>
              <a:cxnLst/>
              <a:rect r="r" b="b" t="t" l="l"/>
              <a:pathLst>
                <a:path h="2813670" w="4254072">
                  <a:moveTo>
                    <a:pt x="47931" y="0"/>
                  </a:moveTo>
                  <a:lnTo>
                    <a:pt x="4206141" y="0"/>
                  </a:lnTo>
                  <a:cubicBezTo>
                    <a:pt x="4218853" y="0"/>
                    <a:pt x="4231044" y="5050"/>
                    <a:pt x="4240033" y="14039"/>
                  </a:cubicBezTo>
                  <a:cubicBezTo>
                    <a:pt x="4249022" y="23028"/>
                    <a:pt x="4254072" y="35219"/>
                    <a:pt x="4254072" y="47931"/>
                  </a:cubicBezTo>
                  <a:lnTo>
                    <a:pt x="4254072" y="2765739"/>
                  </a:lnTo>
                  <a:cubicBezTo>
                    <a:pt x="4254072" y="2792211"/>
                    <a:pt x="4232612" y="2813670"/>
                    <a:pt x="4206141" y="2813670"/>
                  </a:cubicBezTo>
                  <a:lnTo>
                    <a:pt x="47931" y="2813670"/>
                  </a:lnTo>
                  <a:cubicBezTo>
                    <a:pt x="21459" y="2813670"/>
                    <a:pt x="0" y="2792211"/>
                    <a:pt x="0" y="2765739"/>
                  </a:cubicBezTo>
                  <a:lnTo>
                    <a:pt x="0" y="47931"/>
                  </a:lnTo>
                  <a:cubicBezTo>
                    <a:pt x="0" y="21459"/>
                    <a:pt x="21459" y="0"/>
                    <a:pt x="47931" y="0"/>
                  </a:cubicBezTo>
                  <a:close/>
                </a:path>
              </a:pathLst>
            </a:custGeom>
            <a:solidFill>
              <a:srgbClr val="00234C"/>
            </a:solidFill>
          </p:spPr>
        </p:sp>
        <p:sp>
          <p:nvSpPr>
            <p:cNvPr name="TextBox 5" id="5"/>
            <p:cNvSpPr txBox="true"/>
            <p:nvPr/>
          </p:nvSpPr>
          <p:spPr>
            <a:xfrm>
              <a:off x="0" y="-38100"/>
              <a:ext cx="4254072" cy="2851770"/>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true" flipV="false" rot="0">
            <a:off x="13123228" y="5143500"/>
            <a:ext cx="9589497" cy="7519764"/>
          </a:xfrm>
          <a:custGeom>
            <a:avLst/>
            <a:gdLst/>
            <a:ahLst/>
            <a:cxnLst/>
            <a:rect r="r" b="b" t="t" l="l"/>
            <a:pathLst>
              <a:path h="7519764" w="9589497">
                <a:moveTo>
                  <a:pt x="9589497" y="0"/>
                </a:moveTo>
                <a:lnTo>
                  <a:pt x="0" y="0"/>
                </a:lnTo>
                <a:lnTo>
                  <a:pt x="0" y="7519764"/>
                </a:lnTo>
                <a:lnTo>
                  <a:pt x="9589497" y="7519764"/>
                </a:lnTo>
                <a:lnTo>
                  <a:pt x="9589497"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true" rot="-2152368">
            <a:off x="16582022" y="406823"/>
            <a:ext cx="1482130" cy="1243754"/>
          </a:xfrm>
          <a:custGeom>
            <a:avLst/>
            <a:gdLst/>
            <a:ahLst/>
            <a:cxnLst/>
            <a:rect r="r" b="b" t="t" l="l"/>
            <a:pathLst>
              <a:path h="1243754" w="1482130">
                <a:moveTo>
                  <a:pt x="0" y="1243754"/>
                </a:moveTo>
                <a:lnTo>
                  <a:pt x="1482131" y="1243754"/>
                </a:lnTo>
                <a:lnTo>
                  <a:pt x="1482131" y="0"/>
                </a:lnTo>
                <a:lnTo>
                  <a:pt x="0" y="0"/>
                </a:lnTo>
                <a:lnTo>
                  <a:pt x="0" y="1243754"/>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1949581" y="6655498"/>
            <a:ext cx="4636394" cy="4114800"/>
          </a:xfrm>
          <a:custGeom>
            <a:avLst/>
            <a:gdLst/>
            <a:ahLst/>
            <a:cxnLst/>
            <a:rect r="r" b="b" t="t" l="l"/>
            <a:pathLst>
              <a:path h="4114800" w="4636394">
                <a:moveTo>
                  <a:pt x="0" y="0"/>
                </a:moveTo>
                <a:lnTo>
                  <a:pt x="4636394" y="0"/>
                </a:lnTo>
                <a:lnTo>
                  <a:pt x="4636394"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9" id="9"/>
          <p:cNvSpPr txBox="true"/>
          <p:nvPr/>
        </p:nvSpPr>
        <p:spPr>
          <a:xfrm rot="0">
            <a:off x="1450490" y="262811"/>
            <a:ext cx="15261476" cy="901700"/>
          </a:xfrm>
          <a:prstGeom prst="rect">
            <a:avLst/>
          </a:prstGeom>
        </p:spPr>
        <p:txBody>
          <a:bodyPr anchor="t" rtlCol="false" tIns="0" lIns="0" bIns="0" rIns="0">
            <a:spAutoFit/>
          </a:bodyPr>
          <a:lstStyle/>
          <a:p>
            <a:pPr algn="ctr">
              <a:lnSpc>
                <a:spcPts val="7000"/>
              </a:lnSpc>
              <a:spcBef>
                <a:spcPct val="0"/>
              </a:spcBef>
            </a:pPr>
            <a:r>
              <a:rPr lang="en-US" b="true" sz="5000">
                <a:solidFill>
                  <a:srgbClr val="013064"/>
                </a:solidFill>
                <a:latin typeface="Poppins Bold"/>
                <a:ea typeface="Poppins Bold"/>
                <a:cs typeface="Poppins Bold"/>
                <a:sym typeface="Poppins Bold"/>
              </a:rPr>
              <a:t>LANGKAH-LANGKAH UMUM PEMBUATAN KKA</a:t>
            </a:r>
          </a:p>
        </p:txBody>
      </p:sp>
      <p:sp>
        <p:nvSpPr>
          <p:cNvPr name="TextBox 10" id="10"/>
          <p:cNvSpPr txBox="true"/>
          <p:nvPr/>
        </p:nvSpPr>
        <p:spPr>
          <a:xfrm rot="0">
            <a:off x="1450490" y="1721079"/>
            <a:ext cx="6205259" cy="491651"/>
          </a:xfrm>
          <a:prstGeom prst="rect">
            <a:avLst/>
          </a:prstGeom>
        </p:spPr>
        <p:txBody>
          <a:bodyPr anchor="t" rtlCol="false" tIns="0" lIns="0" bIns="0" rIns="0">
            <a:spAutoFit/>
          </a:bodyPr>
          <a:lstStyle/>
          <a:p>
            <a:pPr algn="l" marL="597756" indent="-298878" lvl="1">
              <a:lnSpc>
                <a:spcPts val="3876"/>
              </a:lnSpc>
              <a:spcBef>
                <a:spcPct val="0"/>
              </a:spcBef>
              <a:buAutoNum type="arabicPeriod" startAt="1"/>
            </a:pPr>
            <a:r>
              <a:rPr lang="en-US" b="true" sz="2768">
                <a:solidFill>
                  <a:srgbClr val="FFFFFF"/>
                </a:solidFill>
                <a:latin typeface="Poppins Bold"/>
                <a:ea typeface="Poppins Bold"/>
                <a:cs typeface="Poppins Bold"/>
                <a:sym typeface="Poppins Bold"/>
              </a:rPr>
              <a:t> Identifikasi Tujuan</a:t>
            </a:r>
          </a:p>
        </p:txBody>
      </p:sp>
      <p:sp>
        <p:nvSpPr>
          <p:cNvPr name="TextBox 11" id="11"/>
          <p:cNvSpPr txBox="true"/>
          <p:nvPr/>
        </p:nvSpPr>
        <p:spPr>
          <a:xfrm rot="0">
            <a:off x="2116290" y="2136530"/>
            <a:ext cx="14852203" cy="1463201"/>
          </a:xfrm>
          <a:prstGeom prst="rect">
            <a:avLst/>
          </a:prstGeom>
        </p:spPr>
        <p:txBody>
          <a:bodyPr anchor="t" rtlCol="false" tIns="0" lIns="0" bIns="0" rIns="0">
            <a:spAutoFit/>
          </a:bodyPr>
          <a:lstStyle/>
          <a:p>
            <a:pPr algn="just">
              <a:lnSpc>
                <a:spcPts val="3876"/>
              </a:lnSpc>
            </a:pPr>
            <a:r>
              <a:rPr lang="en-US" sz="2768">
                <a:solidFill>
                  <a:srgbClr val="FFFFFF"/>
                </a:solidFill>
                <a:latin typeface="Poppins"/>
                <a:ea typeface="Poppins"/>
                <a:cs typeface="Poppins"/>
                <a:sym typeface="Poppins"/>
              </a:rPr>
              <a:t>T</a:t>
            </a:r>
            <a:r>
              <a:rPr lang="en-US" sz="2768">
                <a:solidFill>
                  <a:srgbClr val="FFFFFF"/>
                </a:solidFill>
                <a:latin typeface="Poppins"/>
                <a:ea typeface="Poppins"/>
                <a:cs typeface="Poppins"/>
                <a:sym typeface="Poppins"/>
              </a:rPr>
              <a:t>e</a:t>
            </a:r>
            <a:r>
              <a:rPr lang="en-US" sz="2768">
                <a:solidFill>
                  <a:srgbClr val="FFFFFF"/>
                </a:solidFill>
                <a:latin typeface="Poppins"/>
                <a:ea typeface="Poppins"/>
                <a:cs typeface="Poppins"/>
                <a:sym typeface="Poppins"/>
              </a:rPr>
              <a:t>ntukan tujuan utama dari kertas kerja. Apakah untuk menguji pemahaman materi, mengaplikasikan konsep, atau memberikan kontribusi nyata dalam bidang tertentu</a:t>
            </a:r>
          </a:p>
        </p:txBody>
      </p:sp>
      <p:sp>
        <p:nvSpPr>
          <p:cNvPr name="TextBox 12" id="12"/>
          <p:cNvSpPr txBox="true"/>
          <p:nvPr/>
        </p:nvSpPr>
        <p:spPr>
          <a:xfrm rot="0">
            <a:off x="1345788" y="3771181"/>
            <a:ext cx="6205259" cy="491651"/>
          </a:xfrm>
          <a:prstGeom prst="rect">
            <a:avLst/>
          </a:prstGeom>
        </p:spPr>
        <p:txBody>
          <a:bodyPr anchor="t" rtlCol="false" tIns="0" lIns="0" bIns="0" rIns="0">
            <a:spAutoFit/>
          </a:bodyPr>
          <a:lstStyle/>
          <a:p>
            <a:pPr algn="l" marL="597756" indent="-298878" lvl="1">
              <a:lnSpc>
                <a:spcPts val="3876"/>
              </a:lnSpc>
              <a:spcBef>
                <a:spcPct val="0"/>
              </a:spcBef>
              <a:buAutoNum type="arabicPeriod" startAt="1"/>
            </a:pPr>
            <a:r>
              <a:rPr lang="en-US" b="true" sz="2768">
                <a:solidFill>
                  <a:srgbClr val="FFFFFF"/>
                </a:solidFill>
                <a:latin typeface="Poppins Bold"/>
                <a:ea typeface="Poppins Bold"/>
                <a:cs typeface="Poppins Bold"/>
                <a:sym typeface="Poppins Bold"/>
              </a:rPr>
              <a:t> Pembentukan Kelompok</a:t>
            </a:r>
          </a:p>
        </p:txBody>
      </p:sp>
      <p:sp>
        <p:nvSpPr>
          <p:cNvPr name="TextBox 13" id="13"/>
          <p:cNvSpPr txBox="true"/>
          <p:nvPr/>
        </p:nvSpPr>
        <p:spPr>
          <a:xfrm rot="0">
            <a:off x="2011588" y="4186631"/>
            <a:ext cx="14852203" cy="977426"/>
          </a:xfrm>
          <a:prstGeom prst="rect">
            <a:avLst/>
          </a:prstGeom>
        </p:spPr>
        <p:txBody>
          <a:bodyPr anchor="t" rtlCol="false" tIns="0" lIns="0" bIns="0" rIns="0">
            <a:spAutoFit/>
          </a:bodyPr>
          <a:lstStyle/>
          <a:p>
            <a:pPr algn="just">
              <a:lnSpc>
                <a:spcPts val="3876"/>
              </a:lnSpc>
            </a:pPr>
            <a:r>
              <a:rPr lang="en-US" sz="2768">
                <a:solidFill>
                  <a:srgbClr val="FFFFFF"/>
                </a:solidFill>
                <a:latin typeface="Poppins"/>
                <a:ea typeface="Poppins"/>
                <a:cs typeface="Poppins"/>
                <a:sym typeface="Poppins"/>
              </a:rPr>
              <a:t>B</a:t>
            </a:r>
            <a:r>
              <a:rPr lang="en-US" sz="2768">
                <a:solidFill>
                  <a:srgbClr val="FFFFFF"/>
                </a:solidFill>
                <a:latin typeface="Poppins"/>
                <a:ea typeface="Poppins"/>
                <a:cs typeface="Poppins"/>
                <a:sym typeface="Poppins"/>
              </a:rPr>
              <a:t>e</a:t>
            </a:r>
            <a:r>
              <a:rPr lang="en-US" sz="2768">
                <a:solidFill>
                  <a:srgbClr val="FFFFFF"/>
                </a:solidFill>
                <a:latin typeface="Poppins"/>
                <a:ea typeface="Poppins"/>
                <a:cs typeface="Poppins"/>
                <a:sym typeface="Poppins"/>
              </a:rPr>
              <a:t>ntuk kelompok yang terdiri dari beberapa peserta untuk mengerjakan kertas kerja bersama-sama.</a:t>
            </a:r>
          </a:p>
        </p:txBody>
      </p:sp>
      <p:sp>
        <p:nvSpPr>
          <p:cNvPr name="TextBox 14" id="14"/>
          <p:cNvSpPr txBox="true"/>
          <p:nvPr/>
        </p:nvSpPr>
        <p:spPr>
          <a:xfrm rot="0">
            <a:off x="1345788" y="5335507"/>
            <a:ext cx="9660435" cy="491651"/>
          </a:xfrm>
          <a:prstGeom prst="rect">
            <a:avLst/>
          </a:prstGeom>
        </p:spPr>
        <p:txBody>
          <a:bodyPr anchor="t" rtlCol="false" tIns="0" lIns="0" bIns="0" rIns="0">
            <a:spAutoFit/>
          </a:bodyPr>
          <a:lstStyle/>
          <a:p>
            <a:pPr algn="l" marL="597756" indent="-298878" lvl="1">
              <a:lnSpc>
                <a:spcPts val="3876"/>
              </a:lnSpc>
              <a:spcBef>
                <a:spcPct val="0"/>
              </a:spcBef>
              <a:buAutoNum type="arabicPeriod" startAt="1"/>
            </a:pPr>
            <a:r>
              <a:rPr lang="en-US" b="true" sz="2768">
                <a:solidFill>
                  <a:srgbClr val="FFFFFF"/>
                </a:solidFill>
                <a:latin typeface="Poppins Bold"/>
                <a:ea typeface="Poppins Bold"/>
                <a:cs typeface="Poppins Bold"/>
                <a:sym typeface="Poppins Bold"/>
              </a:rPr>
              <a:t> Penentuan Struktur Kertas Kerja</a:t>
            </a:r>
          </a:p>
        </p:txBody>
      </p:sp>
      <p:sp>
        <p:nvSpPr>
          <p:cNvPr name="TextBox 15" id="15"/>
          <p:cNvSpPr txBox="true"/>
          <p:nvPr/>
        </p:nvSpPr>
        <p:spPr>
          <a:xfrm rot="0">
            <a:off x="2011588" y="5750958"/>
            <a:ext cx="14852203" cy="977426"/>
          </a:xfrm>
          <a:prstGeom prst="rect">
            <a:avLst/>
          </a:prstGeom>
        </p:spPr>
        <p:txBody>
          <a:bodyPr anchor="t" rtlCol="false" tIns="0" lIns="0" bIns="0" rIns="0">
            <a:spAutoFit/>
          </a:bodyPr>
          <a:lstStyle/>
          <a:p>
            <a:pPr algn="just">
              <a:lnSpc>
                <a:spcPts val="3876"/>
              </a:lnSpc>
            </a:pPr>
            <a:r>
              <a:rPr lang="en-US" sz="2768">
                <a:solidFill>
                  <a:srgbClr val="FFFFFF"/>
                </a:solidFill>
                <a:latin typeface="Poppins"/>
                <a:ea typeface="Poppins"/>
                <a:cs typeface="Poppins"/>
                <a:sym typeface="Poppins"/>
              </a:rPr>
              <a:t>R</a:t>
            </a:r>
            <a:r>
              <a:rPr lang="en-US" sz="2768">
                <a:solidFill>
                  <a:srgbClr val="FFFFFF"/>
                </a:solidFill>
                <a:latin typeface="Poppins"/>
                <a:ea typeface="Poppins"/>
                <a:cs typeface="Poppins"/>
                <a:sym typeface="Poppins"/>
              </a:rPr>
              <a:t>e</a:t>
            </a:r>
            <a:r>
              <a:rPr lang="en-US" sz="2768">
                <a:solidFill>
                  <a:srgbClr val="FFFFFF"/>
                </a:solidFill>
                <a:latin typeface="Poppins"/>
                <a:ea typeface="Poppins"/>
                <a:cs typeface="Poppins"/>
                <a:sym typeface="Poppins"/>
              </a:rPr>
              <a:t>ncanakan struktur kertas kerja, misalnya dengan bab-bab seperti pendahuluan, pembahasan, analisis, kesimpulan, dan rekomendasi.</a:t>
            </a:r>
          </a:p>
        </p:txBody>
      </p:sp>
      <p:sp>
        <p:nvSpPr>
          <p:cNvPr name="TextBox 16" id="16"/>
          <p:cNvSpPr txBox="true"/>
          <p:nvPr/>
        </p:nvSpPr>
        <p:spPr>
          <a:xfrm rot="0">
            <a:off x="1345788" y="7147484"/>
            <a:ext cx="9660435" cy="491651"/>
          </a:xfrm>
          <a:prstGeom prst="rect">
            <a:avLst/>
          </a:prstGeom>
        </p:spPr>
        <p:txBody>
          <a:bodyPr anchor="t" rtlCol="false" tIns="0" lIns="0" bIns="0" rIns="0">
            <a:spAutoFit/>
          </a:bodyPr>
          <a:lstStyle/>
          <a:p>
            <a:pPr algn="l" marL="597756" indent="-298878" lvl="1">
              <a:lnSpc>
                <a:spcPts val="3876"/>
              </a:lnSpc>
              <a:spcBef>
                <a:spcPct val="0"/>
              </a:spcBef>
              <a:buAutoNum type="arabicPeriod" startAt="1"/>
            </a:pPr>
            <a:r>
              <a:rPr lang="en-US" b="true" sz="2768">
                <a:solidFill>
                  <a:srgbClr val="FFFFFF"/>
                </a:solidFill>
                <a:latin typeface="Poppins Bold"/>
                <a:ea typeface="Poppins Bold"/>
                <a:cs typeface="Poppins Bold"/>
                <a:sym typeface="Poppins Bold"/>
              </a:rPr>
              <a:t>Pengumpulan Data dan Informasi</a:t>
            </a:r>
          </a:p>
        </p:txBody>
      </p:sp>
      <p:sp>
        <p:nvSpPr>
          <p:cNvPr name="TextBox 17" id="17"/>
          <p:cNvSpPr txBox="true"/>
          <p:nvPr/>
        </p:nvSpPr>
        <p:spPr>
          <a:xfrm rot="0">
            <a:off x="2011588" y="7562935"/>
            <a:ext cx="14852203" cy="977426"/>
          </a:xfrm>
          <a:prstGeom prst="rect">
            <a:avLst/>
          </a:prstGeom>
        </p:spPr>
        <p:txBody>
          <a:bodyPr anchor="t" rtlCol="false" tIns="0" lIns="0" bIns="0" rIns="0">
            <a:spAutoFit/>
          </a:bodyPr>
          <a:lstStyle/>
          <a:p>
            <a:pPr algn="just">
              <a:lnSpc>
                <a:spcPts val="3876"/>
              </a:lnSpc>
            </a:pPr>
            <a:r>
              <a:rPr lang="en-US" sz="2768">
                <a:solidFill>
                  <a:srgbClr val="FFFFFF"/>
                </a:solidFill>
                <a:latin typeface="Poppins"/>
                <a:ea typeface="Poppins"/>
                <a:cs typeface="Poppins"/>
                <a:sym typeface="Poppins"/>
              </a:rPr>
              <a:t>Kumpul</a:t>
            </a:r>
            <a:r>
              <a:rPr lang="en-US" sz="2768">
                <a:solidFill>
                  <a:srgbClr val="FFFFFF"/>
                </a:solidFill>
                <a:latin typeface="Poppins"/>
                <a:ea typeface="Poppins"/>
                <a:cs typeface="Poppins"/>
                <a:sym typeface="Poppins"/>
              </a:rPr>
              <a:t>kan data, informasi, dan sumber daya yang relevan untuk mendukung analisis dan pembahasan dalam kertas kerja. </a:t>
            </a:r>
          </a:p>
        </p:txBody>
      </p:sp>
      <p:sp>
        <p:nvSpPr>
          <p:cNvPr name="Freeform 18" id="18"/>
          <p:cNvSpPr/>
          <p:nvPr/>
        </p:nvSpPr>
        <p:spPr>
          <a:xfrm flipH="false" flipV="false" rot="0">
            <a:off x="21782" y="0"/>
            <a:ext cx="1464776" cy="1528571"/>
          </a:xfrm>
          <a:custGeom>
            <a:avLst/>
            <a:gdLst/>
            <a:ahLst/>
            <a:cxnLst/>
            <a:rect r="r" b="b" t="t" l="l"/>
            <a:pathLst>
              <a:path h="1528571" w="1464776">
                <a:moveTo>
                  <a:pt x="0" y="0"/>
                </a:moveTo>
                <a:lnTo>
                  <a:pt x="1464777" y="0"/>
                </a:lnTo>
                <a:lnTo>
                  <a:pt x="1464777" y="1528571"/>
                </a:lnTo>
                <a:lnTo>
                  <a:pt x="0" y="1528571"/>
                </a:lnTo>
                <a:lnTo>
                  <a:pt x="0" y="0"/>
                </a:lnTo>
                <a:close/>
              </a:path>
            </a:pathLst>
          </a:custGeom>
          <a:blipFill>
            <a:blip r:embed="rId9"/>
            <a:stretch>
              <a:fillRect l="0" t="0" r="0" b="0"/>
            </a:stretch>
          </a:blipFill>
        </p:spPr>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64326" r="0" b="-64326"/>
            </a:stretch>
          </a:blipFill>
        </p:spPr>
      </p:sp>
      <p:grpSp>
        <p:nvGrpSpPr>
          <p:cNvPr name="Group 3" id="3"/>
          <p:cNvGrpSpPr/>
          <p:nvPr/>
        </p:nvGrpSpPr>
        <p:grpSpPr>
          <a:xfrm rot="0">
            <a:off x="1028700" y="1412161"/>
            <a:ext cx="16152178" cy="10683154"/>
            <a:chOff x="0" y="0"/>
            <a:chExt cx="4254072" cy="2813670"/>
          </a:xfrm>
        </p:grpSpPr>
        <p:sp>
          <p:nvSpPr>
            <p:cNvPr name="Freeform 4" id="4"/>
            <p:cNvSpPr/>
            <p:nvPr/>
          </p:nvSpPr>
          <p:spPr>
            <a:xfrm flipH="false" flipV="false" rot="0">
              <a:off x="0" y="0"/>
              <a:ext cx="4254072" cy="2813670"/>
            </a:xfrm>
            <a:custGeom>
              <a:avLst/>
              <a:gdLst/>
              <a:ahLst/>
              <a:cxnLst/>
              <a:rect r="r" b="b" t="t" l="l"/>
              <a:pathLst>
                <a:path h="2813670" w="4254072">
                  <a:moveTo>
                    <a:pt x="47931" y="0"/>
                  </a:moveTo>
                  <a:lnTo>
                    <a:pt x="4206141" y="0"/>
                  </a:lnTo>
                  <a:cubicBezTo>
                    <a:pt x="4218853" y="0"/>
                    <a:pt x="4231044" y="5050"/>
                    <a:pt x="4240033" y="14039"/>
                  </a:cubicBezTo>
                  <a:cubicBezTo>
                    <a:pt x="4249022" y="23028"/>
                    <a:pt x="4254072" y="35219"/>
                    <a:pt x="4254072" y="47931"/>
                  </a:cubicBezTo>
                  <a:lnTo>
                    <a:pt x="4254072" y="2765739"/>
                  </a:lnTo>
                  <a:cubicBezTo>
                    <a:pt x="4254072" y="2792211"/>
                    <a:pt x="4232612" y="2813670"/>
                    <a:pt x="4206141" y="2813670"/>
                  </a:cubicBezTo>
                  <a:lnTo>
                    <a:pt x="47931" y="2813670"/>
                  </a:lnTo>
                  <a:cubicBezTo>
                    <a:pt x="21459" y="2813670"/>
                    <a:pt x="0" y="2792211"/>
                    <a:pt x="0" y="2765739"/>
                  </a:cubicBezTo>
                  <a:lnTo>
                    <a:pt x="0" y="47931"/>
                  </a:lnTo>
                  <a:cubicBezTo>
                    <a:pt x="0" y="21459"/>
                    <a:pt x="21459" y="0"/>
                    <a:pt x="47931" y="0"/>
                  </a:cubicBezTo>
                  <a:close/>
                </a:path>
              </a:pathLst>
            </a:custGeom>
            <a:solidFill>
              <a:srgbClr val="00234C"/>
            </a:solidFill>
          </p:spPr>
        </p:sp>
        <p:sp>
          <p:nvSpPr>
            <p:cNvPr name="TextBox 5" id="5"/>
            <p:cNvSpPr txBox="true"/>
            <p:nvPr/>
          </p:nvSpPr>
          <p:spPr>
            <a:xfrm>
              <a:off x="0" y="-38100"/>
              <a:ext cx="4254072" cy="2851770"/>
            </a:xfrm>
            <a:prstGeom prst="rect">
              <a:avLst/>
            </a:prstGeom>
          </p:spPr>
          <p:txBody>
            <a:bodyPr anchor="ctr" rtlCol="false" tIns="50800" lIns="50800" bIns="50800" rIns="50800"/>
            <a:lstStyle/>
            <a:p>
              <a:pPr algn="ctr">
                <a:lnSpc>
                  <a:spcPts val="2659"/>
                </a:lnSpc>
                <a:spcBef>
                  <a:spcPct val="0"/>
                </a:spcBef>
              </a:pPr>
            </a:p>
          </p:txBody>
        </p:sp>
      </p:grpSp>
      <p:sp>
        <p:nvSpPr>
          <p:cNvPr name="Freeform 6" id="6"/>
          <p:cNvSpPr/>
          <p:nvPr/>
        </p:nvSpPr>
        <p:spPr>
          <a:xfrm flipH="true" flipV="false" rot="0">
            <a:off x="13123228" y="5143500"/>
            <a:ext cx="9589497" cy="7519764"/>
          </a:xfrm>
          <a:custGeom>
            <a:avLst/>
            <a:gdLst/>
            <a:ahLst/>
            <a:cxnLst/>
            <a:rect r="r" b="b" t="t" l="l"/>
            <a:pathLst>
              <a:path h="7519764" w="9589497">
                <a:moveTo>
                  <a:pt x="9589497" y="0"/>
                </a:moveTo>
                <a:lnTo>
                  <a:pt x="0" y="0"/>
                </a:lnTo>
                <a:lnTo>
                  <a:pt x="0" y="7519764"/>
                </a:lnTo>
                <a:lnTo>
                  <a:pt x="9589497" y="7519764"/>
                </a:lnTo>
                <a:lnTo>
                  <a:pt x="9589497"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true" rot="-2152368">
            <a:off x="16582022" y="406823"/>
            <a:ext cx="1482130" cy="1243754"/>
          </a:xfrm>
          <a:custGeom>
            <a:avLst/>
            <a:gdLst/>
            <a:ahLst/>
            <a:cxnLst/>
            <a:rect r="r" b="b" t="t" l="l"/>
            <a:pathLst>
              <a:path h="1243754" w="1482130">
                <a:moveTo>
                  <a:pt x="0" y="1243754"/>
                </a:moveTo>
                <a:lnTo>
                  <a:pt x="1482131" y="1243754"/>
                </a:lnTo>
                <a:lnTo>
                  <a:pt x="1482131" y="0"/>
                </a:lnTo>
                <a:lnTo>
                  <a:pt x="0" y="0"/>
                </a:lnTo>
                <a:lnTo>
                  <a:pt x="0" y="1243754"/>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1949581" y="6655498"/>
            <a:ext cx="4636394" cy="4114800"/>
          </a:xfrm>
          <a:custGeom>
            <a:avLst/>
            <a:gdLst/>
            <a:ahLst/>
            <a:cxnLst/>
            <a:rect r="r" b="b" t="t" l="l"/>
            <a:pathLst>
              <a:path h="4114800" w="4636394">
                <a:moveTo>
                  <a:pt x="0" y="0"/>
                </a:moveTo>
                <a:lnTo>
                  <a:pt x="4636394" y="0"/>
                </a:lnTo>
                <a:lnTo>
                  <a:pt x="4636394"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9" id="9"/>
          <p:cNvSpPr txBox="true"/>
          <p:nvPr/>
        </p:nvSpPr>
        <p:spPr>
          <a:xfrm rot="0">
            <a:off x="1434735" y="404014"/>
            <a:ext cx="15261476" cy="901700"/>
          </a:xfrm>
          <a:prstGeom prst="rect">
            <a:avLst/>
          </a:prstGeom>
        </p:spPr>
        <p:txBody>
          <a:bodyPr anchor="t" rtlCol="false" tIns="0" lIns="0" bIns="0" rIns="0">
            <a:spAutoFit/>
          </a:bodyPr>
          <a:lstStyle/>
          <a:p>
            <a:pPr algn="ctr">
              <a:lnSpc>
                <a:spcPts val="7000"/>
              </a:lnSpc>
              <a:spcBef>
                <a:spcPct val="0"/>
              </a:spcBef>
            </a:pPr>
            <a:r>
              <a:rPr lang="en-US" b="true" sz="5000">
                <a:solidFill>
                  <a:srgbClr val="013064"/>
                </a:solidFill>
                <a:latin typeface="Poppins Bold"/>
                <a:ea typeface="Poppins Bold"/>
                <a:cs typeface="Poppins Bold"/>
                <a:sym typeface="Poppins Bold"/>
              </a:rPr>
              <a:t>LANGKAH-LANGKAH UMUM PEMBUATAN KKA</a:t>
            </a:r>
          </a:p>
        </p:txBody>
      </p:sp>
      <p:sp>
        <p:nvSpPr>
          <p:cNvPr name="TextBox 10" id="10"/>
          <p:cNvSpPr txBox="true"/>
          <p:nvPr/>
        </p:nvSpPr>
        <p:spPr>
          <a:xfrm rot="0">
            <a:off x="1450490" y="1721079"/>
            <a:ext cx="6205259" cy="491651"/>
          </a:xfrm>
          <a:prstGeom prst="rect">
            <a:avLst/>
          </a:prstGeom>
        </p:spPr>
        <p:txBody>
          <a:bodyPr anchor="t" rtlCol="false" tIns="0" lIns="0" bIns="0" rIns="0">
            <a:spAutoFit/>
          </a:bodyPr>
          <a:lstStyle/>
          <a:p>
            <a:pPr algn="l" marL="597756" indent="-298878" lvl="1">
              <a:lnSpc>
                <a:spcPts val="3876"/>
              </a:lnSpc>
              <a:spcBef>
                <a:spcPct val="0"/>
              </a:spcBef>
              <a:buAutoNum type="arabicPeriod" startAt="1"/>
            </a:pPr>
            <a:r>
              <a:rPr lang="en-US" b="true" sz="2768">
                <a:solidFill>
                  <a:srgbClr val="FFFFFF"/>
                </a:solidFill>
                <a:latin typeface="Poppins Bold"/>
                <a:ea typeface="Poppins Bold"/>
                <a:cs typeface="Poppins Bold"/>
                <a:sym typeface="Poppins Bold"/>
              </a:rPr>
              <a:t>Analisis dan Pembahasan</a:t>
            </a:r>
          </a:p>
        </p:txBody>
      </p:sp>
      <p:sp>
        <p:nvSpPr>
          <p:cNvPr name="TextBox 11" id="11"/>
          <p:cNvSpPr txBox="true"/>
          <p:nvPr/>
        </p:nvSpPr>
        <p:spPr>
          <a:xfrm rot="0">
            <a:off x="2116290" y="2136530"/>
            <a:ext cx="14852203" cy="977426"/>
          </a:xfrm>
          <a:prstGeom prst="rect">
            <a:avLst/>
          </a:prstGeom>
        </p:spPr>
        <p:txBody>
          <a:bodyPr anchor="t" rtlCol="false" tIns="0" lIns="0" bIns="0" rIns="0">
            <a:spAutoFit/>
          </a:bodyPr>
          <a:lstStyle/>
          <a:p>
            <a:pPr algn="just">
              <a:lnSpc>
                <a:spcPts val="3876"/>
              </a:lnSpc>
            </a:pPr>
            <a:r>
              <a:rPr lang="en-US" sz="2768">
                <a:solidFill>
                  <a:srgbClr val="FFFFFF"/>
                </a:solidFill>
                <a:latin typeface="Poppins"/>
                <a:ea typeface="Poppins"/>
                <a:cs typeface="Poppins"/>
                <a:sym typeface="Poppins"/>
              </a:rPr>
              <a:t>A</a:t>
            </a:r>
            <a:r>
              <a:rPr lang="en-US" sz="2768">
                <a:solidFill>
                  <a:srgbClr val="FFFFFF"/>
                </a:solidFill>
                <a:latin typeface="Poppins"/>
                <a:ea typeface="Poppins"/>
                <a:cs typeface="Poppins"/>
                <a:sym typeface="Poppins"/>
              </a:rPr>
              <a:t>nalisis data dan informasi yang telah dikumpulkan, lalu diskusikan temuan, tantangan, dan rekomendasi yang relevan.</a:t>
            </a:r>
          </a:p>
        </p:txBody>
      </p:sp>
      <p:sp>
        <p:nvSpPr>
          <p:cNvPr name="TextBox 12" id="12"/>
          <p:cNvSpPr txBox="true"/>
          <p:nvPr/>
        </p:nvSpPr>
        <p:spPr>
          <a:xfrm rot="0">
            <a:off x="1345788" y="3771181"/>
            <a:ext cx="6205259" cy="491651"/>
          </a:xfrm>
          <a:prstGeom prst="rect">
            <a:avLst/>
          </a:prstGeom>
        </p:spPr>
        <p:txBody>
          <a:bodyPr anchor="t" rtlCol="false" tIns="0" lIns="0" bIns="0" rIns="0">
            <a:spAutoFit/>
          </a:bodyPr>
          <a:lstStyle/>
          <a:p>
            <a:pPr algn="l" marL="597756" indent="-298878" lvl="1">
              <a:lnSpc>
                <a:spcPts val="3876"/>
              </a:lnSpc>
              <a:spcBef>
                <a:spcPct val="0"/>
              </a:spcBef>
              <a:buAutoNum type="arabicPeriod" startAt="1"/>
            </a:pPr>
            <a:r>
              <a:rPr lang="en-US" b="true" sz="2768">
                <a:solidFill>
                  <a:srgbClr val="FFFFFF"/>
                </a:solidFill>
                <a:latin typeface="Poppins Bold"/>
                <a:ea typeface="Poppins Bold"/>
                <a:cs typeface="Poppins Bold"/>
                <a:sym typeface="Poppins Bold"/>
              </a:rPr>
              <a:t>Penulisan</a:t>
            </a:r>
          </a:p>
        </p:txBody>
      </p:sp>
      <p:sp>
        <p:nvSpPr>
          <p:cNvPr name="TextBox 13" id="13"/>
          <p:cNvSpPr txBox="true"/>
          <p:nvPr/>
        </p:nvSpPr>
        <p:spPr>
          <a:xfrm rot="0">
            <a:off x="2011588" y="4186631"/>
            <a:ext cx="14852203" cy="977426"/>
          </a:xfrm>
          <a:prstGeom prst="rect">
            <a:avLst/>
          </a:prstGeom>
        </p:spPr>
        <p:txBody>
          <a:bodyPr anchor="t" rtlCol="false" tIns="0" lIns="0" bIns="0" rIns="0">
            <a:spAutoFit/>
          </a:bodyPr>
          <a:lstStyle/>
          <a:p>
            <a:pPr algn="just">
              <a:lnSpc>
                <a:spcPts val="3876"/>
              </a:lnSpc>
            </a:pPr>
            <a:r>
              <a:rPr lang="en-US" sz="2768">
                <a:solidFill>
                  <a:srgbClr val="FFFFFF"/>
                </a:solidFill>
                <a:latin typeface="Poppins"/>
                <a:ea typeface="Poppins"/>
                <a:cs typeface="Poppins"/>
                <a:sym typeface="Poppins"/>
              </a:rPr>
              <a:t>T</a:t>
            </a:r>
            <a:r>
              <a:rPr lang="en-US" sz="2768">
                <a:solidFill>
                  <a:srgbClr val="FFFFFF"/>
                </a:solidFill>
                <a:latin typeface="Poppins"/>
                <a:ea typeface="Poppins"/>
                <a:cs typeface="Poppins"/>
                <a:sym typeface="Poppins"/>
              </a:rPr>
              <a:t>ulis kertas kerja secara jelas, sistematis, dan persuasif. Pastikan untuk mengutip sumber yang digunakan dan mengikuti format penulisan yang sesuai.</a:t>
            </a:r>
          </a:p>
        </p:txBody>
      </p:sp>
      <p:sp>
        <p:nvSpPr>
          <p:cNvPr name="TextBox 14" id="14"/>
          <p:cNvSpPr txBox="true"/>
          <p:nvPr/>
        </p:nvSpPr>
        <p:spPr>
          <a:xfrm rot="0">
            <a:off x="1345788" y="5335507"/>
            <a:ext cx="9660435" cy="491651"/>
          </a:xfrm>
          <a:prstGeom prst="rect">
            <a:avLst/>
          </a:prstGeom>
        </p:spPr>
        <p:txBody>
          <a:bodyPr anchor="t" rtlCol="false" tIns="0" lIns="0" bIns="0" rIns="0">
            <a:spAutoFit/>
          </a:bodyPr>
          <a:lstStyle/>
          <a:p>
            <a:pPr algn="l" marL="597756" indent="-298878" lvl="1">
              <a:lnSpc>
                <a:spcPts val="3876"/>
              </a:lnSpc>
              <a:spcBef>
                <a:spcPct val="0"/>
              </a:spcBef>
              <a:buAutoNum type="arabicPeriod" startAt="1"/>
            </a:pPr>
            <a:r>
              <a:rPr lang="en-US" b="true" sz="2768">
                <a:solidFill>
                  <a:srgbClr val="FFFFFF"/>
                </a:solidFill>
                <a:latin typeface="Poppins Bold"/>
                <a:ea typeface="Poppins Bold"/>
                <a:cs typeface="Poppins Bold"/>
                <a:sym typeface="Poppins Bold"/>
              </a:rPr>
              <a:t> Uji Coba dan Revisi</a:t>
            </a:r>
          </a:p>
        </p:txBody>
      </p:sp>
      <p:sp>
        <p:nvSpPr>
          <p:cNvPr name="TextBox 15" id="15"/>
          <p:cNvSpPr txBox="true"/>
          <p:nvPr/>
        </p:nvSpPr>
        <p:spPr>
          <a:xfrm rot="0">
            <a:off x="2011588" y="5750958"/>
            <a:ext cx="14852203" cy="977426"/>
          </a:xfrm>
          <a:prstGeom prst="rect">
            <a:avLst/>
          </a:prstGeom>
        </p:spPr>
        <p:txBody>
          <a:bodyPr anchor="t" rtlCol="false" tIns="0" lIns="0" bIns="0" rIns="0">
            <a:spAutoFit/>
          </a:bodyPr>
          <a:lstStyle/>
          <a:p>
            <a:pPr algn="just">
              <a:lnSpc>
                <a:spcPts val="3876"/>
              </a:lnSpc>
            </a:pPr>
            <a:r>
              <a:rPr lang="en-US" sz="2768">
                <a:solidFill>
                  <a:srgbClr val="FFFFFF"/>
                </a:solidFill>
                <a:latin typeface="Poppins"/>
                <a:ea typeface="Poppins"/>
                <a:cs typeface="Poppins"/>
                <a:sym typeface="Poppins"/>
              </a:rPr>
              <a:t>Uji </a:t>
            </a:r>
            <a:r>
              <a:rPr lang="en-US" sz="2768">
                <a:solidFill>
                  <a:srgbClr val="FFFFFF"/>
                </a:solidFill>
                <a:latin typeface="Poppins"/>
                <a:ea typeface="Poppins"/>
                <a:cs typeface="Poppins"/>
                <a:sym typeface="Poppins"/>
              </a:rPr>
              <a:t>coba kertas kerja dengan kelompok yang sama atau kelompok lain, lalu revisi berdasarkan umpan balik yang diterima.</a:t>
            </a:r>
          </a:p>
        </p:txBody>
      </p:sp>
      <p:sp>
        <p:nvSpPr>
          <p:cNvPr name="TextBox 16" id="16"/>
          <p:cNvSpPr txBox="true"/>
          <p:nvPr/>
        </p:nvSpPr>
        <p:spPr>
          <a:xfrm rot="0">
            <a:off x="1345788" y="7147484"/>
            <a:ext cx="9660435" cy="491651"/>
          </a:xfrm>
          <a:prstGeom prst="rect">
            <a:avLst/>
          </a:prstGeom>
        </p:spPr>
        <p:txBody>
          <a:bodyPr anchor="t" rtlCol="false" tIns="0" lIns="0" bIns="0" rIns="0">
            <a:spAutoFit/>
          </a:bodyPr>
          <a:lstStyle/>
          <a:p>
            <a:pPr algn="l" marL="597756" indent="-298878" lvl="1">
              <a:lnSpc>
                <a:spcPts val="3876"/>
              </a:lnSpc>
              <a:spcBef>
                <a:spcPct val="0"/>
              </a:spcBef>
              <a:buAutoNum type="arabicPeriod" startAt="1"/>
            </a:pPr>
            <a:r>
              <a:rPr lang="en-US" b="true" sz="2768">
                <a:solidFill>
                  <a:srgbClr val="FFFFFF"/>
                </a:solidFill>
                <a:latin typeface="Poppins Bold"/>
                <a:ea typeface="Poppins Bold"/>
                <a:cs typeface="Poppins Bold"/>
                <a:sym typeface="Poppins Bold"/>
              </a:rPr>
              <a:t> Pengajuan dan Evaluasi</a:t>
            </a:r>
          </a:p>
        </p:txBody>
      </p:sp>
      <p:sp>
        <p:nvSpPr>
          <p:cNvPr name="TextBox 17" id="17"/>
          <p:cNvSpPr txBox="true"/>
          <p:nvPr/>
        </p:nvSpPr>
        <p:spPr>
          <a:xfrm rot="0">
            <a:off x="2011588" y="7562935"/>
            <a:ext cx="14852203" cy="977426"/>
          </a:xfrm>
          <a:prstGeom prst="rect">
            <a:avLst/>
          </a:prstGeom>
        </p:spPr>
        <p:txBody>
          <a:bodyPr anchor="t" rtlCol="false" tIns="0" lIns="0" bIns="0" rIns="0">
            <a:spAutoFit/>
          </a:bodyPr>
          <a:lstStyle/>
          <a:p>
            <a:pPr algn="just">
              <a:lnSpc>
                <a:spcPts val="3876"/>
              </a:lnSpc>
            </a:pPr>
            <a:r>
              <a:rPr lang="en-US" sz="2768">
                <a:solidFill>
                  <a:srgbClr val="FFFFFF"/>
                </a:solidFill>
                <a:latin typeface="Poppins"/>
                <a:ea typeface="Poppins"/>
                <a:cs typeface="Poppins"/>
                <a:sym typeface="Poppins"/>
              </a:rPr>
              <a:t>Aju</a:t>
            </a:r>
            <a:r>
              <a:rPr lang="en-US" sz="2768">
                <a:solidFill>
                  <a:srgbClr val="FFFFFF"/>
                </a:solidFill>
                <a:latin typeface="Poppins"/>
                <a:ea typeface="Poppins"/>
                <a:cs typeface="Poppins"/>
                <a:sym typeface="Poppins"/>
              </a:rPr>
              <a:t>kan kertas kerja kepada pembimbing atau pengajar, lalu evaluasi hasil kertas kerja dan perbaiki jika perlu. </a:t>
            </a:r>
          </a:p>
        </p:txBody>
      </p:sp>
      <p:sp>
        <p:nvSpPr>
          <p:cNvPr name="Freeform 18" id="18"/>
          <p:cNvSpPr/>
          <p:nvPr/>
        </p:nvSpPr>
        <p:spPr>
          <a:xfrm flipH="false" flipV="false" rot="0">
            <a:off x="107248" y="55378"/>
            <a:ext cx="1464776" cy="1528571"/>
          </a:xfrm>
          <a:custGeom>
            <a:avLst/>
            <a:gdLst/>
            <a:ahLst/>
            <a:cxnLst/>
            <a:rect r="r" b="b" t="t" l="l"/>
            <a:pathLst>
              <a:path h="1528571" w="1464776">
                <a:moveTo>
                  <a:pt x="0" y="0"/>
                </a:moveTo>
                <a:lnTo>
                  <a:pt x="1464776" y="0"/>
                </a:lnTo>
                <a:lnTo>
                  <a:pt x="1464776" y="1528571"/>
                </a:lnTo>
                <a:lnTo>
                  <a:pt x="0" y="1528571"/>
                </a:lnTo>
                <a:lnTo>
                  <a:pt x="0" y="0"/>
                </a:lnTo>
                <a:close/>
              </a:path>
            </a:pathLst>
          </a:custGeom>
          <a:blipFill>
            <a:blip r:embed="rId9"/>
            <a:stretch>
              <a:fillRect l="0" t="0" r="0" b="0"/>
            </a:stretch>
          </a:blipFill>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0" t="-64326" r="0" b="-64326"/>
            </a:stretch>
          </a:blipFill>
        </p:spPr>
      </p:sp>
      <p:sp>
        <p:nvSpPr>
          <p:cNvPr name="Freeform 3" id="3"/>
          <p:cNvSpPr/>
          <p:nvPr/>
        </p:nvSpPr>
        <p:spPr>
          <a:xfrm flipH="true" flipV="false" rot="0">
            <a:off x="13123228" y="5143500"/>
            <a:ext cx="9589497" cy="7519764"/>
          </a:xfrm>
          <a:custGeom>
            <a:avLst/>
            <a:gdLst/>
            <a:ahLst/>
            <a:cxnLst/>
            <a:rect r="r" b="b" t="t" l="l"/>
            <a:pathLst>
              <a:path h="7519764" w="9589497">
                <a:moveTo>
                  <a:pt x="9589497" y="0"/>
                </a:moveTo>
                <a:lnTo>
                  <a:pt x="0" y="0"/>
                </a:lnTo>
                <a:lnTo>
                  <a:pt x="0" y="7519764"/>
                </a:lnTo>
                <a:lnTo>
                  <a:pt x="9589497" y="7519764"/>
                </a:lnTo>
                <a:lnTo>
                  <a:pt x="9589497"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4" id="4"/>
          <p:cNvGrpSpPr/>
          <p:nvPr/>
        </p:nvGrpSpPr>
        <p:grpSpPr>
          <a:xfrm rot="0">
            <a:off x="1923884" y="-8410461"/>
            <a:ext cx="14492583" cy="10377336"/>
            <a:chOff x="0" y="0"/>
            <a:chExt cx="3816977" cy="2733125"/>
          </a:xfrm>
        </p:grpSpPr>
        <p:sp>
          <p:nvSpPr>
            <p:cNvPr name="Freeform 5" id="5"/>
            <p:cNvSpPr/>
            <p:nvPr/>
          </p:nvSpPr>
          <p:spPr>
            <a:xfrm flipH="false" flipV="false" rot="0">
              <a:off x="0" y="0"/>
              <a:ext cx="3816977" cy="2733125"/>
            </a:xfrm>
            <a:custGeom>
              <a:avLst/>
              <a:gdLst/>
              <a:ahLst/>
              <a:cxnLst/>
              <a:rect r="r" b="b" t="t" l="l"/>
              <a:pathLst>
                <a:path h="2733125" w="3816977">
                  <a:moveTo>
                    <a:pt x="53420" y="0"/>
                  </a:moveTo>
                  <a:lnTo>
                    <a:pt x="3763557" y="0"/>
                  </a:lnTo>
                  <a:cubicBezTo>
                    <a:pt x="3793060" y="0"/>
                    <a:pt x="3816977" y="23917"/>
                    <a:pt x="3816977" y="53420"/>
                  </a:cubicBezTo>
                  <a:lnTo>
                    <a:pt x="3816977" y="2679706"/>
                  </a:lnTo>
                  <a:cubicBezTo>
                    <a:pt x="3816977" y="2709208"/>
                    <a:pt x="3793060" y="2733125"/>
                    <a:pt x="3763557" y="2733125"/>
                  </a:cubicBezTo>
                  <a:lnTo>
                    <a:pt x="53420" y="2733125"/>
                  </a:lnTo>
                  <a:cubicBezTo>
                    <a:pt x="23917" y="2733125"/>
                    <a:pt x="0" y="2709208"/>
                    <a:pt x="0" y="2679706"/>
                  </a:cubicBezTo>
                  <a:lnTo>
                    <a:pt x="0" y="53420"/>
                  </a:lnTo>
                  <a:cubicBezTo>
                    <a:pt x="0" y="23917"/>
                    <a:pt x="23917" y="0"/>
                    <a:pt x="53420" y="0"/>
                  </a:cubicBezTo>
                  <a:close/>
                </a:path>
              </a:pathLst>
            </a:custGeom>
            <a:solidFill>
              <a:srgbClr val="105C35"/>
            </a:solidFill>
          </p:spPr>
        </p:sp>
        <p:sp>
          <p:nvSpPr>
            <p:cNvPr name="TextBox 6" id="6"/>
            <p:cNvSpPr txBox="true"/>
            <p:nvPr/>
          </p:nvSpPr>
          <p:spPr>
            <a:xfrm>
              <a:off x="0" y="-38100"/>
              <a:ext cx="3816977" cy="2771225"/>
            </a:xfrm>
            <a:prstGeom prst="rect">
              <a:avLst/>
            </a:prstGeom>
          </p:spPr>
          <p:txBody>
            <a:bodyPr anchor="ctr" rtlCol="false" tIns="50800" lIns="50800" bIns="50800" rIns="50800"/>
            <a:lstStyle/>
            <a:p>
              <a:pPr algn="ctr">
                <a:lnSpc>
                  <a:spcPts val="2659"/>
                </a:lnSpc>
                <a:spcBef>
                  <a:spcPct val="0"/>
                </a:spcBef>
              </a:pPr>
            </a:p>
          </p:txBody>
        </p:sp>
      </p:grpSp>
      <p:sp>
        <p:nvSpPr>
          <p:cNvPr name="Freeform 7" id="7"/>
          <p:cNvSpPr/>
          <p:nvPr/>
        </p:nvSpPr>
        <p:spPr>
          <a:xfrm flipH="false" flipV="true" rot="-2152368">
            <a:off x="16582022" y="406823"/>
            <a:ext cx="1482130" cy="1243754"/>
          </a:xfrm>
          <a:custGeom>
            <a:avLst/>
            <a:gdLst/>
            <a:ahLst/>
            <a:cxnLst/>
            <a:rect r="r" b="b" t="t" l="l"/>
            <a:pathLst>
              <a:path h="1243754" w="1482130">
                <a:moveTo>
                  <a:pt x="0" y="1243754"/>
                </a:moveTo>
                <a:lnTo>
                  <a:pt x="1482131" y="1243754"/>
                </a:lnTo>
                <a:lnTo>
                  <a:pt x="1482131" y="0"/>
                </a:lnTo>
                <a:lnTo>
                  <a:pt x="0" y="0"/>
                </a:lnTo>
                <a:lnTo>
                  <a:pt x="0" y="1243754"/>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1949581" y="6655498"/>
            <a:ext cx="4636394" cy="4114800"/>
          </a:xfrm>
          <a:custGeom>
            <a:avLst/>
            <a:gdLst/>
            <a:ahLst/>
            <a:cxnLst/>
            <a:rect r="r" b="b" t="t" l="l"/>
            <a:pathLst>
              <a:path h="4114800" w="4636394">
                <a:moveTo>
                  <a:pt x="0" y="0"/>
                </a:moveTo>
                <a:lnTo>
                  <a:pt x="4636394" y="0"/>
                </a:lnTo>
                <a:lnTo>
                  <a:pt x="4636394" y="4114800"/>
                </a:lnTo>
                <a:lnTo>
                  <a:pt x="0" y="4114800"/>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9" id="9"/>
          <p:cNvSpPr txBox="true"/>
          <p:nvPr/>
        </p:nvSpPr>
        <p:spPr>
          <a:xfrm rot="0">
            <a:off x="3548973" y="-52350"/>
            <a:ext cx="11851094" cy="1787525"/>
          </a:xfrm>
          <a:prstGeom prst="rect">
            <a:avLst/>
          </a:prstGeom>
        </p:spPr>
        <p:txBody>
          <a:bodyPr anchor="t" rtlCol="false" tIns="0" lIns="0" bIns="0" rIns="0">
            <a:spAutoFit/>
          </a:bodyPr>
          <a:lstStyle/>
          <a:p>
            <a:pPr algn="ctr">
              <a:lnSpc>
                <a:spcPts val="7000"/>
              </a:lnSpc>
            </a:pPr>
            <a:r>
              <a:rPr lang="en-US" b="true" sz="5000">
                <a:solidFill>
                  <a:srgbClr val="FFFFFF"/>
                </a:solidFill>
                <a:latin typeface="Poppins Bold"/>
                <a:ea typeface="Poppins Bold"/>
                <a:cs typeface="Poppins Bold"/>
                <a:sym typeface="Poppins Bold"/>
              </a:rPr>
              <a:t>TIPS UNTUK MEMBUAT</a:t>
            </a:r>
          </a:p>
          <a:p>
            <a:pPr algn="ctr">
              <a:lnSpc>
                <a:spcPts val="7000"/>
              </a:lnSpc>
              <a:spcBef>
                <a:spcPct val="0"/>
              </a:spcBef>
            </a:pPr>
            <a:r>
              <a:rPr lang="en-US" b="true" sz="5000">
                <a:solidFill>
                  <a:srgbClr val="FFFFFF"/>
                </a:solidFill>
                <a:latin typeface="Poppins Bold"/>
                <a:ea typeface="Poppins Bold"/>
                <a:cs typeface="Poppins Bold"/>
                <a:sym typeface="Poppins Bold"/>
              </a:rPr>
              <a:t> KERTAS KERJA YANG BERKUALITAS</a:t>
            </a:r>
          </a:p>
        </p:txBody>
      </p:sp>
      <p:sp>
        <p:nvSpPr>
          <p:cNvPr name="TextBox 10" id="10"/>
          <p:cNvSpPr txBox="true"/>
          <p:nvPr/>
        </p:nvSpPr>
        <p:spPr>
          <a:xfrm rot="0">
            <a:off x="538969" y="2634043"/>
            <a:ext cx="17379007" cy="6078855"/>
          </a:xfrm>
          <a:prstGeom prst="rect">
            <a:avLst/>
          </a:prstGeom>
        </p:spPr>
        <p:txBody>
          <a:bodyPr anchor="t" rtlCol="false" tIns="0" lIns="0" bIns="0" rIns="0">
            <a:spAutoFit/>
          </a:bodyPr>
          <a:lstStyle/>
          <a:p>
            <a:pPr algn="l" marL="647700" indent="-323850" lvl="1">
              <a:lnSpc>
                <a:spcPts val="4860"/>
              </a:lnSpc>
              <a:buFont typeface="Arial"/>
              <a:buChar char="•"/>
            </a:pPr>
            <a:r>
              <a:rPr lang="en-US" sz="3000">
                <a:solidFill>
                  <a:srgbClr val="00234C"/>
                </a:solidFill>
                <a:latin typeface="Poppins"/>
                <a:ea typeface="Poppins"/>
                <a:cs typeface="Poppins"/>
                <a:sym typeface="Poppins"/>
              </a:rPr>
              <a:t>Jaga agar kertas k</a:t>
            </a:r>
            <a:r>
              <a:rPr lang="en-US" sz="3000">
                <a:solidFill>
                  <a:srgbClr val="00234C"/>
                </a:solidFill>
                <a:latin typeface="Poppins"/>
                <a:ea typeface="Poppins"/>
                <a:cs typeface="Poppins"/>
                <a:sym typeface="Poppins"/>
              </a:rPr>
              <a:t>erja tetap relevan dengan tujuan pelatihan dan bidang yang dikaji. </a:t>
            </a:r>
          </a:p>
          <a:p>
            <a:pPr algn="l" marL="647700" indent="-323850" lvl="1">
              <a:lnSpc>
                <a:spcPts val="4860"/>
              </a:lnSpc>
              <a:buFont typeface="Arial"/>
              <a:buChar char="•"/>
            </a:pPr>
            <a:r>
              <a:rPr lang="en-US" sz="3000">
                <a:solidFill>
                  <a:srgbClr val="00234C"/>
                </a:solidFill>
                <a:latin typeface="Poppins"/>
                <a:ea typeface="Poppins"/>
                <a:cs typeface="Poppins"/>
                <a:sym typeface="Poppins"/>
              </a:rPr>
              <a:t>Gunakan bahasa yang jelas, mudah dipahami, dan menghindari bahasa teknis yang berlebihan. </a:t>
            </a:r>
          </a:p>
          <a:p>
            <a:pPr algn="l" marL="647700" indent="-323850" lvl="1">
              <a:lnSpc>
                <a:spcPts val="4860"/>
              </a:lnSpc>
              <a:buFont typeface="Arial"/>
              <a:buChar char="•"/>
            </a:pPr>
            <a:r>
              <a:rPr lang="en-US" sz="3000">
                <a:solidFill>
                  <a:srgbClr val="00234C"/>
                </a:solidFill>
                <a:latin typeface="Poppins"/>
                <a:ea typeface="Poppins"/>
                <a:cs typeface="Poppins"/>
                <a:sym typeface="Poppins"/>
              </a:rPr>
              <a:t>Pastikan kertas kerja disusun secara sistematis dan terstruktur, dengan menggunakan poin-poin dan paragraf yang jelas. </a:t>
            </a:r>
          </a:p>
          <a:p>
            <a:pPr algn="l" marL="647700" indent="-323850" lvl="1">
              <a:lnSpc>
                <a:spcPts val="4860"/>
              </a:lnSpc>
              <a:buFont typeface="Arial"/>
              <a:buChar char="•"/>
            </a:pPr>
            <a:r>
              <a:rPr lang="en-US" sz="3000">
                <a:solidFill>
                  <a:srgbClr val="00234C"/>
                </a:solidFill>
                <a:latin typeface="Poppins"/>
                <a:ea typeface="Poppins"/>
                <a:cs typeface="Poppins"/>
                <a:sym typeface="Poppins"/>
              </a:rPr>
              <a:t>Cari informasi dari berbagai sumber, termasuk buku, artikel, jurnal, dan sumber online. </a:t>
            </a:r>
          </a:p>
          <a:p>
            <a:pPr algn="l" marL="647700" indent="-323850" lvl="1">
              <a:lnSpc>
                <a:spcPts val="4860"/>
              </a:lnSpc>
              <a:buFont typeface="Arial"/>
              <a:buChar char="•"/>
            </a:pPr>
            <a:r>
              <a:rPr lang="en-US" sz="3000">
                <a:solidFill>
                  <a:srgbClr val="00234C"/>
                </a:solidFill>
                <a:latin typeface="Poppins"/>
                <a:ea typeface="Poppins"/>
                <a:cs typeface="Poppins"/>
                <a:sym typeface="Poppins"/>
              </a:rPr>
              <a:t>Gunakan contoh dan ilustrasi untuk memperjelas poin-poin penting dalam kertas kerja.</a:t>
            </a:r>
          </a:p>
          <a:p>
            <a:pPr algn="l" marL="647700" indent="-323850" lvl="1">
              <a:lnSpc>
                <a:spcPts val="4860"/>
              </a:lnSpc>
              <a:buFont typeface="Arial"/>
              <a:buChar char="•"/>
            </a:pPr>
            <a:r>
              <a:rPr lang="en-US" sz="3000">
                <a:solidFill>
                  <a:srgbClr val="00234C"/>
                </a:solidFill>
                <a:latin typeface="Poppins"/>
                <a:ea typeface="Poppins"/>
                <a:cs typeface="Poppins"/>
                <a:sym typeface="Poppins"/>
              </a:rPr>
              <a:t>Sertakan daftar pustaka untuk sumber yang digunakan. </a:t>
            </a:r>
          </a:p>
          <a:p>
            <a:pPr algn="l" marL="647700" indent="-323850" lvl="1">
              <a:lnSpc>
                <a:spcPts val="4860"/>
              </a:lnSpc>
              <a:buFont typeface="Arial"/>
              <a:buChar char="•"/>
            </a:pPr>
            <a:r>
              <a:rPr lang="en-US" sz="3000">
                <a:solidFill>
                  <a:srgbClr val="00234C"/>
                </a:solidFill>
                <a:latin typeface="Poppins"/>
                <a:ea typeface="Poppins"/>
                <a:cs typeface="Poppins"/>
                <a:sym typeface="Poppins"/>
              </a:rPr>
              <a:t>Terus perbaiki dan sempurnakan kertas kerja hingga mencapai kualitas yang memuaskan. </a:t>
            </a:r>
          </a:p>
        </p:txBody>
      </p:sp>
      <p:sp>
        <p:nvSpPr>
          <p:cNvPr name="Freeform 11" id="11"/>
          <p:cNvSpPr/>
          <p:nvPr/>
        </p:nvSpPr>
        <p:spPr>
          <a:xfrm flipH="false" flipV="false" rot="0">
            <a:off x="107248" y="55378"/>
            <a:ext cx="1464776" cy="1528571"/>
          </a:xfrm>
          <a:custGeom>
            <a:avLst/>
            <a:gdLst/>
            <a:ahLst/>
            <a:cxnLst/>
            <a:rect r="r" b="b" t="t" l="l"/>
            <a:pathLst>
              <a:path h="1528571" w="1464776">
                <a:moveTo>
                  <a:pt x="0" y="0"/>
                </a:moveTo>
                <a:lnTo>
                  <a:pt x="1464776" y="0"/>
                </a:lnTo>
                <a:lnTo>
                  <a:pt x="1464776" y="1528571"/>
                </a:lnTo>
                <a:lnTo>
                  <a:pt x="0" y="1528571"/>
                </a:lnTo>
                <a:lnTo>
                  <a:pt x="0" y="0"/>
                </a:lnTo>
                <a:close/>
              </a:path>
            </a:pathLst>
          </a:custGeom>
          <a:blipFill>
            <a:blip r:embed="rId9"/>
            <a:stretch>
              <a:fillRect l="0" t="0" r="0" b="0"/>
            </a:stretch>
          </a:blipFill>
        </p:spPr>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8288000" cy="10287000"/>
          </a:xfrm>
          <a:custGeom>
            <a:avLst/>
            <a:gdLst/>
            <a:ahLst/>
            <a:cxnLst/>
            <a:rect r="r" b="b" t="t" l="l"/>
            <a:pathLst>
              <a:path h="10287000" w="18288000">
                <a:moveTo>
                  <a:pt x="0" y="0"/>
                </a:moveTo>
                <a:lnTo>
                  <a:pt x="18288000" y="0"/>
                </a:lnTo>
                <a:lnTo>
                  <a:pt x="18288000" y="10287000"/>
                </a:lnTo>
                <a:lnTo>
                  <a:pt x="0" y="10287000"/>
                </a:lnTo>
                <a:lnTo>
                  <a:pt x="0" y="0"/>
                </a:lnTo>
                <a:close/>
              </a:path>
            </a:pathLst>
          </a:custGeom>
          <a:blipFill>
            <a:blip r:embed="rId2"/>
            <a:stretch>
              <a:fillRect l="-3191" t="0" r="-3191" b="0"/>
            </a:stretch>
          </a:blipFill>
        </p:spPr>
      </p:sp>
      <p:sp>
        <p:nvSpPr>
          <p:cNvPr name="Freeform 3" id="3"/>
          <p:cNvSpPr/>
          <p:nvPr/>
        </p:nvSpPr>
        <p:spPr>
          <a:xfrm flipH="false" flipV="false" rot="0">
            <a:off x="15582230" y="-2102761"/>
            <a:ext cx="4114800" cy="4114800"/>
          </a:xfrm>
          <a:custGeom>
            <a:avLst/>
            <a:gdLst/>
            <a:ahLst/>
            <a:cxnLst/>
            <a:rect r="r" b="b" t="t" l="l"/>
            <a:pathLst>
              <a:path h="4114800" w="4114800">
                <a:moveTo>
                  <a:pt x="0" y="0"/>
                </a:moveTo>
                <a:lnTo>
                  <a:pt x="4114800" y="0"/>
                </a:lnTo>
                <a:lnTo>
                  <a:pt x="4114800"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2980334" y="9368508"/>
            <a:ext cx="7315200" cy="2487168"/>
          </a:xfrm>
          <a:custGeom>
            <a:avLst/>
            <a:gdLst/>
            <a:ahLst/>
            <a:cxnLst/>
            <a:rect r="r" b="b" t="t" l="l"/>
            <a:pathLst>
              <a:path h="2487168" w="7315200">
                <a:moveTo>
                  <a:pt x="0" y="0"/>
                </a:moveTo>
                <a:lnTo>
                  <a:pt x="7315200" y="0"/>
                </a:lnTo>
                <a:lnTo>
                  <a:pt x="7315200" y="2487168"/>
                </a:lnTo>
                <a:lnTo>
                  <a:pt x="0" y="248716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5" id="5"/>
          <p:cNvSpPr txBox="true"/>
          <p:nvPr/>
        </p:nvSpPr>
        <p:spPr>
          <a:xfrm rot="0">
            <a:off x="1028700" y="238639"/>
            <a:ext cx="10256384" cy="1038225"/>
          </a:xfrm>
          <a:prstGeom prst="rect">
            <a:avLst/>
          </a:prstGeom>
        </p:spPr>
        <p:txBody>
          <a:bodyPr anchor="t" rtlCol="false" tIns="0" lIns="0" bIns="0" rIns="0">
            <a:spAutoFit/>
          </a:bodyPr>
          <a:lstStyle/>
          <a:p>
            <a:pPr algn="ctr">
              <a:lnSpc>
                <a:spcPts val="8400"/>
              </a:lnSpc>
              <a:spcBef>
                <a:spcPct val="0"/>
              </a:spcBef>
            </a:pPr>
            <a:r>
              <a:rPr lang="en-US" b="true" sz="6000">
                <a:solidFill>
                  <a:srgbClr val="213A63"/>
                </a:solidFill>
                <a:latin typeface="HK Grotesk Bold"/>
                <a:ea typeface="HK Grotesk Bold"/>
                <a:cs typeface="HK Grotesk Bold"/>
                <a:sym typeface="HK Grotesk Bold"/>
              </a:rPr>
              <a:t>CATATAN LAINNYA</a:t>
            </a:r>
          </a:p>
        </p:txBody>
      </p:sp>
      <p:sp>
        <p:nvSpPr>
          <p:cNvPr name="TextBox 6" id="6"/>
          <p:cNvSpPr txBox="true"/>
          <p:nvPr/>
        </p:nvSpPr>
        <p:spPr>
          <a:xfrm rot="0">
            <a:off x="1028700" y="1517274"/>
            <a:ext cx="17357845" cy="5605145"/>
          </a:xfrm>
          <a:prstGeom prst="rect">
            <a:avLst/>
          </a:prstGeom>
        </p:spPr>
        <p:txBody>
          <a:bodyPr anchor="t" rtlCol="false" tIns="0" lIns="0" bIns="0" rIns="0">
            <a:spAutoFit/>
          </a:bodyPr>
          <a:lstStyle/>
          <a:p>
            <a:pPr algn="just" marL="690881" indent="-345440" lvl="1">
              <a:lnSpc>
                <a:spcPts val="4480"/>
              </a:lnSpc>
              <a:buFont typeface="Arial"/>
              <a:buChar char="•"/>
            </a:pPr>
            <a:r>
              <a:rPr lang="en-US" sz="3200">
                <a:solidFill>
                  <a:srgbClr val="213A63"/>
                </a:solidFill>
                <a:latin typeface="HK Grotesk"/>
                <a:ea typeface="HK Grotesk"/>
                <a:cs typeface="HK Grotesk"/>
                <a:sym typeface="HK Grotesk"/>
              </a:rPr>
              <a:t>Kertas ukuran A4.  </a:t>
            </a:r>
          </a:p>
          <a:p>
            <a:pPr algn="just" marL="690881" indent="-345440" lvl="1">
              <a:lnSpc>
                <a:spcPts val="4480"/>
              </a:lnSpc>
              <a:buFont typeface="Arial"/>
              <a:buChar char="•"/>
            </a:pPr>
            <a:r>
              <a:rPr lang="en-US" sz="3200">
                <a:solidFill>
                  <a:srgbClr val="213A63"/>
                </a:solidFill>
                <a:latin typeface="HK Grotesk"/>
                <a:ea typeface="HK Grotesk"/>
                <a:cs typeface="HK Grotesk"/>
                <a:sym typeface="HK Grotesk"/>
              </a:rPr>
              <a:t>Font: Times New Roman “12”.</a:t>
            </a:r>
          </a:p>
          <a:p>
            <a:pPr algn="just" marL="690881" indent="-345440" lvl="1">
              <a:lnSpc>
                <a:spcPts val="4480"/>
              </a:lnSpc>
              <a:buFont typeface="Arial"/>
              <a:buChar char="•"/>
            </a:pPr>
            <a:r>
              <a:rPr lang="en-US" sz="3200">
                <a:solidFill>
                  <a:srgbClr val="213A63"/>
                </a:solidFill>
                <a:latin typeface="HK Grotesk"/>
                <a:ea typeface="HK Grotesk"/>
                <a:cs typeface="HK Grotesk"/>
                <a:sym typeface="HK Grotesk"/>
              </a:rPr>
              <a:t>Margin: Top 4 Cm, Bottom 3 Cm, Left 4 Cm, Right 3 Cm. </a:t>
            </a:r>
          </a:p>
          <a:p>
            <a:pPr algn="just" marL="690881" indent="-345440" lvl="1">
              <a:lnSpc>
                <a:spcPts val="4480"/>
              </a:lnSpc>
              <a:buFont typeface="Arial"/>
              <a:buChar char="•"/>
            </a:pPr>
            <a:r>
              <a:rPr lang="en-US" sz="3200">
                <a:solidFill>
                  <a:srgbClr val="213A63"/>
                </a:solidFill>
                <a:latin typeface="HK Grotesk"/>
                <a:ea typeface="HK Grotesk"/>
                <a:cs typeface="HK Grotesk"/>
                <a:sym typeface="HK Grotesk"/>
              </a:rPr>
              <a:t>Spasi: 1,5 lines. </a:t>
            </a:r>
          </a:p>
          <a:p>
            <a:pPr algn="just" marL="690881" indent="-345440" lvl="1">
              <a:lnSpc>
                <a:spcPts val="4480"/>
              </a:lnSpc>
              <a:buFont typeface="Arial"/>
              <a:buChar char="•"/>
            </a:pPr>
            <a:r>
              <a:rPr lang="en-US" sz="3200">
                <a:solidFill>
                  <a:srgbClr val="213A63"/>
                </a:solidFill>
                <a:latin typeface="HK Grotesk"/>
                <a:ea typeface="HK Grotesk"/>
                <a:cs typeface="HK Grotesk"/>
                <a:sym typeface="HK Grotesk"/>
              </a:rPr>
              <a:t>Jumlah Halaman KKA minimal 200 &amp; KKP minimal 50. </a:t>
            </a:r>
          </a:p>
          <a:p>
            <a:pPr algn="just" marL="690881" indent="-345440" lvl="1">
              <a:lnSpc>
                <a:spcPts val="4480"/>
              </a:lnSpc>
              <a:buFont typeface="Arial"/>
              <a:buChar char="•"/>
            </a:pPr>
            <a:r>
              <a:rPr lang="en-US" sz="3200">
                <a:solidFill>
                  <a:srgbClr val="213A63"/>
                </a:solidFill>
                <a:latin typeface="HK Grotesk"/>
                <a:ea typeface="HK Grotesk"/>
                <a:cs typeface="HK Grotesk"/>
                <a:sym typeface="HK Grotesk"/>
              </a:rPr>
              <a:t>Turnitin 30% KKP.</a:t>
            </a:r>
          </a:p>
          <a:p>
            <a:pPr algn="just" marL="690881" indent="-345440" lvl="1">
              <a:lnSpc>
                <a:spcPts val="4480"/>
              </a:lnSpc>
              <a:buFont typeface="Arial"/>
              <a:buChar char="•"/>
            </a:pPr>
            <a:r>
              <a:rPr lang="en-US" sz="3200">
                <a:solidFill>
                  <a:srgbClr val="213A63"/>
                </a:solidFill>
                <a:latin typeface="HK Grotesk"/>
                <a:ea typeface="HK Grotesk"/>
                <a:cs typeface="HK Grotesk"/>
                <a:sym typeface="HK Grotesk"/>
              </a:rPr>
              <a:t>Turnitin 20% KKA.</a:t>
            </a:r>
          </a:p>
          <a:p>
            <a:pPr algn="just" marL="690881" indent="-345440" lvl="1">
              <a:lnSpc>
                <a:spcPts val="4480"/>
              </a:lnSpc>
              <a:buFont typeface="Arial"/>
              <a:buChar char="•"/>
            </a:pPr>
            <a:r>
              <a:rPr lang="en-US" sz="3200">
                <a:solidFill>
                  <a:srgbClr val="213A63"/>
                </a:solidFill>
                <a:latin typeface="HK Grotesk"/>
                <a:ea typeface="HK Grotesk"/>
                <a:cs typeface="HK Grotesk"/>
                <a:sym typeface="HK Grotesk"/>
              </a:rPr>
              <a:t>Filter Turnitin: Kecualikan Kutipan, Kecualikan Daftar Pustaka, Kecualikan Kecocokan Kecil.</a:t>
            </a:r>
          </a:p>
          <a:p>
            <a:pPr algn="just" marL="690881" indent="-345440" lvl="1">
              <a:lnSpc>
                <a:spcPts val="4480"/>
              </a:lnSpc>
              <a:buFont typeface="Arial"/>
              <a:buChar char="•"/>
            </a:pPr>
            <a:r>
              <a:rPr lang="en-US" sz="3200">
                <a:solidFill>
                  <a:srgbClr val="213A63"/>
                </a:solidFill>
                <a:latin typeface="HK Grotesk"/>
                <a:ea typeface="HK Grotesk"/>
                <a:cs typeface="HK Grotesk"/>
                <a:sym typeface="HK Grotesk"/>
              </a:rPr>
              <a:t>KKA &amp; KKP terbaik dipresentasikan dihadapan Kepala Badan Diklat dan Pejabat Utama Badiklat, serta Jaksa Senior terpilih.</a:t>
            </a:r>
          </a:p>
        </p:txBody>
      </p:sp>
      <p:sp>
        <p:nvSpPr>
          <p:cNvPr name="Freeform 7" id="7"/>
          <p:cNvSpPr/>
          <p:nvPr/>
        </p:nvSpPr>
        <p:spPr>
          <a:xfrm flipH="false" flipV="false" rot="0">
            <a:off x="13209736" y="9530433"/>
            <a:ext cx="7315200" cy="2487168"/>
          </a:xfrm>
          <a:custGeom>
            <a:avLst/>
            <a:gdLst/>
            <a:ahLst/>
            <a:cxnLst/>
            <a:rect r="r" b="b" t="t" l="l"/>
            <a:pathLst>
              <a:path h="2487168" w="7315200">
                <a:moveTo>
                  <a:pt x="0" y="0"/>
                </a:moveTo>
                <a:lnTo>
                  <a:pt x="7315200" y="0"/>
                </a:lnTo>
                <a:lnTo>
                  <a:pt x="7315200" y="2487168"/>
                </a:lnTo>
                <a:lnTo>
                  <a:pt x="0" y="248716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8" id="8"/>
          <p:cNvSpPr/>
          <p:nvPr/>
        </p:nvSpPr>
        <p:spPr>
          <a:xfrm flipH="false" flipV="false" rot="0">
            <a:off x="107248" y="55378"/>
            <a:ext cx="1464776" cy="1528571"/>
          </a:xfrm>
          <a:custGeom>
            <a:avLst/>
            <a:gdLst/>
            <a:ahLst/>
            <a:cxnLst/>
            <a:rect r="r" b="b" t="t" l="l"/>
            <a:pathLst>
              <a:path h="1528571" w="1464776">
                <a:moveTo>
                  <a:pt x="0" y="0"/>
                </a:moveTo>
                <a:lnTo>
                  <a:pt x="1464776" y="0"/>
                </a:lnTo>
                <a:lnTo>
                  <a:pt x="1464776" y="1528571"/>
                </a:lnTo>
                <a:lnTo>
                  <a:pt x="0" y="1528571"/>
                </a:lnTo>
                <a:lnTo>
                  <a:pt x="0" y="0"/>
                </a:lnTo>
                <a:close/>
              </a:path>
            </a:pathLst>
          </a:custGeom>
          <a:blipFill>
            <a:blip r:embed="rId9"/>
            <a:stretch>
              <a:fillRect l="0" t="0" r="0" b="0"/>
            </a:stretch>
          </a:blipFill>
        </p:spPr>
      </p:sp>
      <p:sp>
        <p:nvSpPr>
          <p:cNvPr name="TextBox 9" id="9"/>
          <p:cNvSpPr txBox="true"/>
          <p:nvPr/>
        </p:nvSpPr>
        <p:spPr>
          <a:xfrm rot="0">
            <a:off x="272701" y="7745401"/>
            <a:ext cx="17742597" cy="1038225"/>
          </a:xfrm>
          <a:prstGeom prst="rect">
            <a:avLst/>
          </a:prstGeom>
        </p:spPr>
        <p:txBody>
          <a:bodyPr anchor="t" rtlCol="false" tIns="0" lIns="0" bIns="0" rIns="0">
            <a:spAutoFit/>
          </a:bodyPr>
          <a:lstStyle/>
          <a:p>
            <a:pPr algn="ctr">
              <a:lnSpc>
                <a:spcPts val="8400"/>
              </a:lnSpc>
              <a:spcBef>
                <a:spcPct val="0"/>
              </a:spcBef>
            </a:pPr>
            <a:r>
              <a:rPr lang="en-US" b="true" sz="6000">
                <a:solidFill>
                  <a:srgbClr val="213A63"/>
                </a:solidFill>
                <a:latin typeface="HK Grotesk Bold"/>
                <a:ea typeface="HK Grotesk Bold"/>
                <a:cs typeface="HK Grotesk Bold"/>
                <a:sym typeface="HK Grotesk Bold"/>
              </a:rPr>
              <a:t>PENGUMPULAN KKP: SELASA, 13 OKTOBER 2026</a:t>
            </a: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105C35"/>
        </a:solidFill>
      </p:bgPr>
    </p:bg>
    <p:spTree>
      <p:nvGrpSpPr>
        <p:cNvPr id="1" name=""/>
        <p:cNvGrpSpPr/>
        <p:nvPr/>
      </p:nvGrpSpPr>
      <p:grpSpPr>
        <a:xfrm>
          <a:off x="0" y="0"/>
          <a:ext cx="0" cy="0"/>
          <a:chOff x="0" y="0"/>
          <a:chExt cx="0" cy="0"/>
        </a:xfrm>
      </p:grpSpPr>
      <p:sp>
        <p:nvSpPr>
          <p:cNvPr name="Freeform 2" id="2"/>
          <p:cNvSpPr/>
          <p:nvPr/>
        </p:nvSpPr>
        <p:spPr>
          <a:xfrm flipH="true" flipV="false" rot="0">
            <a:off x="13468519" y="-3212380"/>
            <a:ext cx="8946958" cy="10359636"/>
          </a:xfrm>
          <a:custGeom>
            <a:avLst/>
            <a:gdLst/>
            <a:ahLst/>
            <a:cxnLst/>
            <a:rect r="r" b="b" t="t" l="l"/>
            <a:pathLst>
              <a:path h="10359636" w="8946958">
                <a:moveTo>
                  <a:pt x="8946958" y="0"/>
                </a:moveTo>
                <a:lnTo>
                  <a:pt x="0" y="0"/>
                </a:lnTo>
                <a:lnTo>
                  <a:pt x="0" y="10359636"/>
                </a:lnTo>
                <a:lnTo>
                  <a:pt x="8946958" y="10359636"/>
                </a:lnTo>
                <a:lnTo>
                  <a:pt x="8946958"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07248" y="55378"/>
            <a:ext cx="1464776" cy="1528571"/>
          </a:xfrm>
          <a:custGeom>
            <a:avLst/>
            <a:gdLst/>
            <a:ahLst/>
            <a:cxnLst/>
            <a:rect r="r" b="b" t="t" l="l"/>
            <a:pathLst>
              <a:path h="1528571" w="1464776">
                <a:moveTo>
                  <a:pt x="0" y="0"/>
                </a:moveTo>
                <a:lnTo>
                  <a:pt x="1464776" y="0"/>
                </a:lnTo>
                <a:lnTo>
                  <a:pt x="1464776" y="1528571"/>
                </a:lnTo>
                <a:lnTo>
                  <a:pt x="0" y="1528571"/>
                </a:lnTo>
                <a:lnTo>
                  <a:pt x="0" y="0"/>
                </a:lnTo>
                <a:close/>
              </a:path>
            </a:pathLst>
          </a:custGeom>
          <a:blipFill>
            <a:blip r:embed="rId4"/>
            <a:stretch>
              <a:fillRect l="0" t="0" r="0" b="0"/>
            </a:stretch>
          </a:blipFill>
        </p:spPr>
      </p:sp>
      <p:sp>
        <p:nvSpPr>
          <p:cNvPr name="Freeform 4" id="4"/>
          <p:cNvSpPr/>
          <p:nvPr/>
        </p:nvSpPr>
        <p:spPr>
          <a:xfrm flipH="false" flipV="false" rot="0">
            <a:off x="13338153" y="2423162"/>
            <a:ext cx="4949847" cy="7863838"/>
          </a:xfrm>
          <a:custGeom>
            <a:avLst/>
            <a:gdLst/>
            <a:ahLst/>
            <a:cxnLst/>
            <a:rect r="r" b="b" t="t" l="l"/>
            <a:pathLst>
              <a:path h="7863838" w="4949847">
                <a:moveTo>
                  <a:pt x="0" y="0"/>
                </a:moveTo>
                <a:lnTo>
                  <a:pt x="4949847" y="0"/>
                </a:lnTo>
                <a:lnTo>
                  <a:pt x="4949847" y="7863838"/>
                </a:lnTo>
                <a:lnTo>
                  <a:pt x="0" y="7863838"/>
                </a:lnTo>
                <a:lnTo>
                  <a:pt x="0" y="0"/>
                </a:lnTo>
                <a:close/>
              </a:path>
            </a:pathLst>
          </a:custGeom>
          <a:blipFill>
            <a:blip r:embed="rId5"/>
            <a:stretch>
              <a:fillRect l="-1435" t="-2691" r="-10689" b="-19254"/>
            </a:stretch>
          </a:blipFill>
        </p:spPr>
      </p:sp>
      <p:sp>
        <p:nvSpPr>
          <p:cNvPr name="TextBox 5" id="5"/>
          <p:cNvSpPr txBox="true"/>
          <p:nvPr/>
        </p:nvSpPr>
        <p:spPr>
          <a:xfrm rot="0">
            <a:off x="1572024" y="4238409"/>
            <a:ext cx="10502559" cy="1629207"/>
          </a:xfrm>
          <a:prstGeom prst="rect">
            <a:avLst/>
          </a:prstGeom>
        </p:spPr>
        <p:txBody>
          <a:bodyPr anchor="t" rtlCol="false" tIns="0" lIns="0" bIns="0" rIns="0">
            <a:spAutoFit/>
          </a:bodyPr>
          <a:lstStyle/>
          <a:p>
            <a:pPr algn="ctr">
              <a:lnSpc>
                <a:spcPts val="13316"/>
              </a:lnSpc>
            </a:pPr>
            <a:r>
              <a:rPr lang="en-US" b="true" sz="9511">
                <a:solidFill>
                  <a:srgbClr val="FFFFFF"/>
                </a:solidFill>
                <a:latin typeface="Montserrat Ultra-Bold"/>
                <a:ea typeface="Montserrat Ultra-Bold"/>
                <a:cs typeface="Montserrat Ultra-Bold"/>
                <a:sym typeface="Montserrat Ultra-Bold"/>
              </a:rPr>
              <a:t>TERIMA KASIH</a:t>
            </a:r>
          </a:p>
        </p:txBody>
      </p:sp>
      <p:sp>
        <p:nvSpPr>
          <p:cNvPr name="TextBox 6" id="6"/>
          <p:cNvSpPr txBox="true"/>
          <p:nvPr/>
        </p:nvSpPr>
        <p:spPr>
          <a:xfrm rot="0">
            <a:off x="107248" y="5858828"/>
            <a:ext cx="13361270" cy="897257"/>
          </a:xfrm>
          <a:prstGeom prst="rect">
            <a:avLst/>
          </a:prstGeom>
        </p:spPr>
        <p:txBody>
          <a:bodyPr anchor="t" rtlCol="false" tIns="0" lIns="0" bIns="0" rIns="0">
            <a:spAutoFit/>
          </a:bodyPr>
          <a:lstStyle/>
          <a:p>
            <a:pPr algn="ctr">
              <a:lnSpc>
                <a:spcPts val="7388"/>
              </a:lnSpc>
            </a:pPr>
            <a:r>
              <a:rPr lang="en-US" sz="5277" b="true">
                <a:solidFill>
                  <a:srgbClr val="FFB845"/>
                </a:solidFill>
                <a:latin typeface="Canva Sans Bold"/>
                <a:ea typeface="Canva Sans Bold"/>
                <a:cs typeface="Canva Sans Bold"/>
                <a:sym typeface="Canva Sans Bold"/>
              </a:rPr>
              <a:t>“Dari Badiklat untuk JAKSA EMAS 2045”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DAHRPGn84QU</dc:identifier>
  <dcterms:modified xsi:type="dcterms:W3CDTF">2011-08-01T06:04:30Z</dcterms:modified>
  <cp:revision>1</cp:revision>
  <dc:title>Kabandiklat_KKP KKA GELOMBANG II TAHUN 2026_rev</dc:title>
</cp:coreProperties>
</file>