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42" r:id="rId1"/>
  </p:sldMasterIdLst>
  <p:notesMasterIdLst>
    <p:notesMasterId r:id="rId51"/>
  </p:notesMasterIdLst>
  <p:handoutMasterIdLst>
    <p:handoutMasterId r:id="rId52"/>
  </p:handoutMasterIdLst>
  <p:sldIdLst>
    <p:sldId id="256" r:id="rId2"/>
    <p:sldId id="335" r:id="rId3"/>
    <p:sldId id="421" r:id="rId4"/>
    <p:sldId id="336" r:id="rId5"/>
    <p:sldId id="423" r:id="rId6"/>
    <p:sldId id="341" r:id="rId7"/>
    <p:sldId id="340" r:id="rId8"/>
    <p:sldId id="271" r:id="rId9"/>
    <p:sldId id="360" r:id="rId10"/>
    <p:sldId id="361" r:id="rId11"/>
    <p:sldId id="307" r:id="rId12"/>
    <p:sldId id="299" r:id="rId13"/>
    <p:sldId id="342" r:id="rId14"/>
    <p:sldId id="259" r:id="rId15"/>
    <p:sldId id="280" r:id="rId16"/>
    <p:sldId id="429" r:id="rId17"/>
    <p:sldId id="281" r:id="rId18"/>
    <p:sldId id="430" r:id="rId19"/>
    <p:sldId id="431" r:id="rId20"/>
    <p:sldId id="432" r:id="rId21"/>
    <p:sldId id="274" r:id="rId22"/>
    <p:sldId id="285" r:id="rId23"/>
    <p:sldId id="286" r:id="rId24"/>
    <p:sldId id="291" r:id="rId25"/>
    <p:sldId id="292" r:id="rId26"/>
    <p:sldId id="293" r:id="rId27"/>
    <p:sldId id="347" r:id="rId28"/>
    <p:sldId id="357" r:id="rId29"/>
    <p:sldId id="358" r:id="rId30"/>
    <p:sldId id="359" r:id="rId31"/>
    <p:sldId id="348" r:id="rId32"/>
    <p:sldId id="355" r:id="rId33"/>
    <p:sldId id="356" r:id="rId34"/>
    <p:sldId id="290" r:id="rId35"/>
    <p:sldId id="295" r:id="rId36"/>
    <p:sldId id="296" r:id="rId37"/>
    <p:sldId id="330" r:id="rId38"/>
    <p:sldId id="262" r:id="rId39"/>
    <p:sldId id="297" r:id="rId40"/>
    <p:sldId id="461" r:id="rId41"/>
    <p:sldId id="300" r:id="rId42"/>
    <p:sldId id="306" r:id="rId43"/>
    <p:sldId id="427" r:id="rId44"/>
    <p:sldId id="263" r:id="rId45"/>
    <p:sldId id="308" r:id="rId46"/>
    <p:sldId id="309" r:id="rId47"/>
    <p:sldId id="310" r:id="rId48"/>
    <p:sldId id="311" r:id="rId49"/>
    <p:sldId id="428" r:id="rId50"/>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DBA4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794" autoAdjust="0"/>
    <p:restoredTop sz="92207" autoAdjust="0"/>
  </p:normalViewPr>
  <p:slideViewPr>
    <p:cSldViewPr>
      <p:cViewPr varScale="1">
        <p:scale>
          <a:sx n="65" d="100"/>
          <a:sy n="65" d="100"/>
        </p:scale>
        <p:origin x="1204" y="52"/>
      </p:cViewPr>
      <p:guideLst>
        <p:guide orient="horz" pos="2160"/>
        <p:guide pos="2880"/>
      </p:guideLst>
    </p:cSldViewPr>
  </p:slideViewPr>
  <p:notesTextViewPr>
    <p:cViewPr>
      <p:scale>
        <a:sx n="100" d="100"/>
        <a:sy n="100" d="100"/>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slide" Target="slides/slide49.xml" /><Relationship Id="rId55" Type="http://schemas.openxmlformats.org/officeDocument/2006/relationships/theme" Target="theme/theme1.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54" Type="http://schemas.openxmlformats.org/officeDocument/2006/relationships/viewProps" Target="viewProps.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presProps" Target="presProp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slide" Target="slides/slide48.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handoutMaster" Target="handoutMasters/handoutMaster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56" Type="http://schemas.openxmlformats.org/officeDocument/2006/relationships/tableStyles" Target="tableStyles.xml" /><Relationship Id="rId8" Type="http://schemas.openxmlformats.org/officeDocument/2006/relationships/slide" Target="slides/slide7.xml" /><Relationship Id="rId51" Type="http://schemas.openxmlformats.org/officeDocument/2006/relationships/notesMaster" Target="notesMasters/notesMaster1.xml" /><Relationship Id="rId3" Type="http://schemas.openxmlformats.org/officeDocument/2006/relationships/slide" Target="slides/slide2.xml" /></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17F8524-F5EF-4109-951B-37F823F8826E}" type="doc">
      <dgm:prSet loTypeId="urn:microsoft.com/office/officeart/2005/8/layout/chevron2" loCatId="process" qsTypeId="urn:microsoft.com/office/officeart/2005/8/quickstyle/simple1" qsCatId="simple" csTypeId="urn:microsoft.com/office/officeart/2005/8/colors/accent1_2" csCatId="accent1" phldr="1"/>
      <dgm:spPr/>
      <dgm:t>
        <a:bodyPr/>
        <a:lstStyle/>
        <a:p>
          <a:endParaRPr lang="id-ID"/>
        </a:p>
      </dgm:t>
    </dgm:pt>
    <dgm:pt modelId="{2EB207CB-089E-4AAA-B648-68C14DEB2721}">
      <dgm:prSet phldrT="[Text]"/>
      <dgm:spPr/>
      <dgm:t>
        <a:bodyPr/>
        <a:lstStyle/>
        <a:p>
          <a:r>
            <a:rPr lang="id-ID" dirty="0"/>
            <a:t>a.</a:t>
          </a:r>
        </a:p>
      </dgm:t>
    </dgm:pt>
    <dgm:pt modelId="{C9787D09-A1C4-405D-85CD-5E567FE54402}" type="parTrans" cxnId="{A775DB86-8872-4FC1-BE8F-63F6DC03D7F7}">
      <dgm:prSet/>
      <dgm:spPr/>
      <dgm:t>
        <a:bodyPr/>
        <a:lstStyle/>
        <a:p>
          <a:endParaRPr lang="id-ID"/>
        </a:p>
      </dgm:t>
    </dgm:pt>
    <dgm:pt modelId="{AC16D8B5-EDEC-438E-B736-E3F6A303EF6C}" type="sibTrans" cxnId="{A775DB86-8872-4FC1-BE8F-63F6DC03D7F7}">
      <dgm:prSet/>
      <dgm:spPr/>
      <dgm:t>
        <a:bodyPr/>
        <a:lstStyle/>
        <a:p>
          <a:endParaRPr lang="id-ID"/>
        </a:p>
      </dgm:t>
    </dgm:pt>
    <dgm:pt modelId="{34EF2A6B-7936-4CBB-92B2-8CB239120015}">
      <dgm:prSet phldrT="[Text]"/>
      <dgm:spPr/>
      <dgm:t>
        <a:bodyPr/>
        <a:lstStyle/>
        <a:p>
          <a:r>
            <a:rPr lang="id-ID" dirty="0"/>
            <a:t>Terdapat keadaan yang sangat mendesak, yaitu jika kerugian yang akan diderita Penggugat akan sangat tidak seimbang dibanding dengan manfaat bagi kepentingan yang akan dilindungi oleh pelaksanaan keputusan TUN tersebut, atau</a:t>
          </a:r>
        </a:p>
      </dgm:t>
    </dgm:pt>
    <dgm:pt modelId="{36065F4C-E45A-4A95-9A83-435197F471D1}" type="parTrans" cxnId="{0917CFF9-D959-40DD-B79E-6EF58638EA66}">
      <dgm:prSet/>
      <dgm:spPr/>
      <dgm:t>
        <a:bodyPr/>
        <a:lstStyle/>
        <a:p>
          <a:endParaRPr lang="id-ID"/>
        </a:p>
      </dgm:t>
    </dgm:pt>
    <dgm:pt modelId="{CB7C7BE4-3B13-4EB5-A93B-EAEF51B687F9}" type="sibTrans" cxnId="{0917CFF9-D959-40DD-B79E-6EF58638EA66}">
      <dgm:prSet/>
      <dgm:spPr/>
      <dgm:t>
        <a:bodyPr/>
        <a:lstStyle/>
        <a:p>
          <a:endParaRPr lang="id-ID"/>
        </a:p>
      </dgm:t>
    </dgm:pt>
    <dgm:pt modelId="{ED263003-09F6-4F8D-A27C-0C6E09DC7CFB}">
      <dgm:prSet phldrT="[Text]"/>
      <dgm:spPr/>
      <dgm:t>
        <a:bodyPr/>
        <a:lstStyle/>
        <a:p>
          <a:r>
            <a:rPr lang="id-ID" dirty="0"/>
            <a:t>b.</a:t>
          </a:r>
        </a:p>
      </dgm:t>
    </dgm:pt>
    <dgm:pt modelId="{9E5B1D4B-2BAD-4DD8-8CE9-12C295BB495D}" type="parTrans" cxnId="{7C2AA70E-8051-4AC1-A6F8-0DF3120981E8}">
      <dgm:prSet/>
      <dgm:spPr/>
      <dgm:t>
        <a:bodyPr/>
        <a:lstStyle/>
        <a:p>
          <a:endParaRPr lang="id-ID"/>
        </a:p>
      </dgm:t>
    </dgm:pt>
    <dgm:pt modelId="{40086A30-6062-4FB3-82C0-E8378F909BB1}" type="sibTrans" cxnId="{7C2AA70E-8051-4AC1-A6F8-0DF3120981E8}">
      <dgm:prSet/>
      <dgm:spPr/>
      <dgm:t>
        <a:bodyPr/>
        <a:lstStyle/>
        <a:p>
          <a:endParaRPr lang="id-ID"/>
        </a:p>
      </dgm:t>
    </dgm:pt>
    <dgm:pt modelId="{A7C32F8A-1972-43BF-9933-E9E1BCB57DC2}">
      <dgm:prSet phldrT="[Text]"/>
      <dgm:spPr/>
      <dgm:t>
        <a:bodyPr/>
        <a:lstStyle/>
        <a:p>
          <a:r>
            <a:rPr lang="id-ID" dirty="0"/>
            <a:t>Pelaksanaan Keputusan Tun yang digugat itu tidak ada sangkut pautnya dengan kepentingan umum dalam rangka pembangunan.</a:t>
          </a:r>
        </a:p>
      </dgm:t>
    </dgm:pt>
    <dgm:pt modelId="{F1E4E0C9-F7B7-43B7-987F-9101AE1A0ABA}" type="parTrans" cxnId="{531F8161-28B2-45B1-A23F-F6EEF3207627}">
      <dgm:prSet/>
      <dgm:spPr/>
      <dgm:t>
        <a:bodyPr/>
        <a:lstStyle/>
        <a:p>
          <a:endParaRPr lang="id-ID"/>
        </a:p>
      </dgm:t>
    </dgm:pt>
    <dgm:pt modelId="{FE6FEDD3-4B93-403B-B632-D5F9D9E01112}" type="sibTrans" cxnId="{531F8161-28B2-45B1-A23F-F6EEF3207627}">
      <dgm:prSet/>
      <dgm:spPr/>
      <dgm:t>
        <a:bodyPr/>
        <a:lstStyle/>
        <a:p>
          <a:endParaRPr lang="id-ID"/>
        </a:p>
      </dgm:t>
    </dgm:pt>
    <dgm:pt modelId="{3F503558-4D84-4824-A796-2BA34500DAEB}" type="pres">
      <dgm:prSet presAssocID="{517F8524-F5EF-4109-951B-37F823F8826E}" presName="linearFlow" presStyleCnt="0">
        <dgm:presLayoutVars>
          <dgm:dir/>
          <dgm:animLvl val="lvl"/>
          <dgm:resizeHandles val="exact"/>
        </dgm:presLayoutVars>
      </dgm:prSet>
      <dgm:spPr/>
    </dgm:pt>
    <dgm:pt modelId="{2BCA3BB5-5EEA-414F-90C7-C547A6BDB471}" type="pres">
      <dgm:prSet presAssocID="{2EB207CB-089E-4AAA-B648-68C14DEB2721}" presName="composite" presStyleCnt="0"/>
      <dgm:spPr/>
    </dgm:pt>
    <dgm:pt modelId="{BE8EE3F5-10AA-4AD2-B7C0-7EE9C913F486}" type="pres">
      <dgm:prSet presAssocID="{2EB207CB-089E-4AAA-B648-68C14DEB2721}" presName="parentText" presStyleLbl="alignNode1" presStyleIdx="0" presStyleCnt="2">
        <dgm:presLayoutVars>
          <dgm:chMax val="1"/>
          <dgm:bulletEnabled val="1"/>
        </dgm:presLayoutVars>
      </dgm:prSet>
      <dgm:spPr/>
    </dgm:pt>
    <dgm:pt modelId="{2F052DA2-E9AD-4D95-B04A-DCCD4C49ED65}" type="pres">
      <dgm:prSet presAssocID="{2EB207CB-089E-4AAA-B648-68C14DEB2721}" presName="descendantText" presStyleLbl="alignAcc1" presStyleIdx="0" presStyleCnt="2">
        <dgm:presLayoutVars>
          <dgm:bulletEnabled val="1"/>
        </dgm:presLayoutVars>
      </dgm:prSet>
      <dgm:spPr/>
    </dgm:pt>
    <dgm:pt modelId="{D6B194E6-C81F-4510-8352-0D960D765D0A}" type="pres">
      <dgm:prSet presAssocID="{AC16D8B5-EDEC-438E-B736-E3F6A303EF6C}" presName="sp" presStyleCnt="0"/>
      <dgm:spPr/>
    </dgm:pt>
    <dgm:pt modelId="{10D14EC2-B7E7-44F2-A528-026141D346D2}" type="pres">
      <dgm:prSet presAssocID="{ED263003-09F6-4F8D-A27C-0C6E09DC7CFB}" presName="composite" presStyleCnt="0"/>
      <dgm:spPr/>
    </dgm:pt>
    <dgm:pt modelId="{78813872-689B-40C2-B177-06A33E4845E0}" type="pres">
      <dgm:prSet presAssocID="{ED263003-09F6-4F8D-A27C-0C6E09DC7CFB}" presName="parentText" presStyleLbl="alignNode1" presStyleIdx="1" presStyleCnt="2">
        <dgm:presLayoutVars>
          <dgm:chMax val="1"/>
          <dgm:bulletEnabled val="1"/>
        </dgm:presLayoutVars>
      </dgm:prSet>
      <dgm:spPr/>
    </dgm:pt>
    <dgm:pt modelId="{B65ADC05-2F85-43E5-AB16-06FC6CF99157}" type="pres">
      <dgm:prSet presAssocID="{ED263003-09F6-4F8D-A27C-0C6E09DC7CFB}" presName="descendantText" presStyleLbl="alignAcc1" presStyleIdx="1" presStyleCnt="2">
        <dgm:presLayoutVars>
          <dgm:bulletEnabled val="1"/>
        </dgm:presLayoutVars>
      </dgm:prSet>
      <dgm:spPr/>
    </dgm:pt>
  </dgm:ptLst>
  <dgm:cxnLst>
    <dgm:cxn modelId="{7C2AA70E-8051-4AC1-A6F8-0DF3120981E8}" srcId="{517F8524-F5EF-4109-951B-37F823F8826E}" destId="{ED263003-09F6-4F8D-A27C-0C6E09DC7CFB}" srcOrd="1" destOrd="0" parTransId="{9E5B1D4B-2BAD-4DD8-8CE9-12C295BB495D}" sibTransId="{40086A30-6062-4FB3-82C0-E8378F909BB1}"/>
    <dgm:cxn modelId="{531F8161-28B2-45B1-A23F-F6EEF3207627}" srcId="{ED263003-09F6-4F8D-A27C-0C6E09DC7CFB}" destId="{A7C32F8A-1972-43BF-9933-E9E1BCB57DC2}" srcOrd="0" destOrd="0" parTransId="{F1E4E0C9-F7B7-43B7-987F-9101AE1A0ABA}" sibTransId="{FE6FEDD3-4B93-403B-B632-D5F9D9E01112}"/>
    <dgm:cxn modelId="{347A0163-E20B-43D0-B737-4223B59228B7}" type="presOf" srcId="{517F8524-F5EF-4109-951B-37F823F8826E}" destId="{3F503558-4D84-4824-A796-2BA34500DAEB}" srcOrd="0" destOrd="0" presId="urn:microsoft.com/office/officeart/2005/8/layout/chevron2"/>
    <dgm:cxn modelId="{A775DB86-8872-4FC1-BE8F-63F6DC03D7F7}" srcId="{517F8524-F5EF-4109-951B-37F823F8826E}" destId="{2EB207CB-089E-4AAA-B648-68C14DEB2721}" srcOrd="0" destOrd="0" parTransId="{C9787D09-A1C4-405D-85CD-5E567FE54402}" sibTransId="{AC16D8B5-EDEC-438E-B736-E3F6A303EF6C}"/>
    <dgm:cxn modelId="{E1B39BA7-AB37-4E5C-B758-EB90F2319516}" type="presOf" srcId="{ED263003-09F6-4F8D-A27C-0C6E09DC7CFB}" destId="{78813872-689B-40C2-B177-06A33E4845E0}" srcOrd="0" destOrd="0" presId="urn:microsoft.com/office/officeart/2005/8/layout/chevron2"/>
    <dgm:cxn modelId="{572871B0-818D-45B4-B76C-175472D2761A}" type="presOf" srcId="{A7C32F8A-1972-43BF-9933-E9E1BCB57DC2}" destId="{B65ADC05-2F85-43E5-AB16-06FC6CF99157}" srcOrd="0" destOrd="0" presId="urn:microsoft.com/office/officeart/2005/8/layout/chevron2"/>
    <dgm:cxn modelId="{325587BB-13E1-45AB-B942-9C701A99299A}" type="presOf" srcId="{34EF2A6B-7936-4CBB-92B2-8CB239120015}" destId="{2F052DA2-E9AD-4D95-B04A-DCCD4C49ED65}" srcOrd="0" destOrd="0" presId="urn:microsoft.com/office/officeart/2005/8/layout/chevron2"/>
    <dgm:cxn modelId="{722381F7-EA21-4D68-8ADB-3BD5D37FC97C}" type="presOf" srcId="{2EB207CB-089E-4AAA-B648-68C14DEB2721}" destId="{BE8EE3F5-10AA-4AD2-B7C0-7EE9C913F486}" srcOrd="0" destOrd="0" presId="urn:microsoft.com/office/officeart/2005/8/layout/chevron2"/>
    <dgm:cxn modelId="{0917CFF9-D959-40DD-B79E-6EF58638EA66}" srcId="{2EB207CB-089E-4AAA-B648-68C14DEB2721}" destId="{34EF2A6B-7936-4CBB-92B2-8CB239120015}" srcOrd="0" destOrd="0" parTransId="{36065F4C-E45A-4A95-9A83-435197F471D1}" sibTransId="{CB7C7BE4-3B13-4EB5-A93B-EAEF51B687F9}"/>
    <dgm:cxn modelId="{C78B9046-C03C-4841-AB72-4761C7C16A9F}" type="presParOf" srcId="{3F503558-4D84-4824-A796-2BA34500DAEB}" destId="{2BCA3BB5-5EEA-414F-90C7-C547A6BDB471}" srcOrd="0" destOrd="0" presId="urn:microsoft.com/office/officeart/2005/8/layout/chevron2"/>
    <dgm:cxn modelId="{A44AB401-8667-474A-976F-ACDC08597AD9}" type="presParOf" srcId="{2BCA3BB5-5EEA-414F-90C7-C547A6BDB471}" destId="{BE8EE3F5-10AA-4AD2-B7C0-7EE9C913F486}" srcOrd="0" destOrd="0" presId="urn:microsoft.com/office/officeart/2005/8/layout/chevron2"/>
    <dgm:cxn modelId="{B8681B05-623D-4060-98E5-A5B878246FAC}" type="presParOf" srcId="{2BCA3BB5-5EEA-414F-90C7-C547A6BDB471}" destId="{2F052DA2-E9AD-4D95-B04A-DCCD4C49ED65}" srcOrd="1" destOrd="0" presId="urn:microsoft.com/office/officeart/2005/8/layout/chevron2"/>
    <dgm:cxn modelId="{1CB0AB4A-D7E4-4E74-B0B7-9FD141F7A4D2}" type="presParOf" srcId="{3F503558-4D84-4824-A796-2BA34500DAEB}" destId="{D6B194E6-C81F-4510-8352-0D960D765D0A}" srcOrd="1" destOrd="0" presId="urn:microsoft.com/office/officeart/2005/8/layout/chevron2"/>
    <dgm:cxn modelId="{9B8A473A-A255-4665-83B1-16C1BD190B88}" type="presParOf" srcId="{3F503558-4D84-4824-A796-2BA34500DAEB}" destId="{10D14EC2-B7E7-44F2-A528-026141D346D2}" srcOrd="2" destOrd="0" presId="urn:microsoft.com/office/officeart/2005/8/layout/chevron2"/>
    <dgm:cxn modelId="{5910A9A5-267B-4C74-AF7A-3F80D0D2D260}" type="presParOf" srcId="{10D14EC2-B7E7-44F2-A528-026141D346D2}" destId="{78813872-689B-40C2-B177-06A33E4845E0}" srcOrd="0" destOrd="0" presId="urn:microsoft.com/office/officeart/2005/8/layout/chevron2"/>
    <dgm:cxn modelId="{588DB18E-9AC6-49E8-8F31-4C198DBF8534}" type="presParOf" srcId="{10D14EC2-B7E7-44F2-A528-026141D346D2}" destId="{B65ADC05-2F85-43E5-AB16-06FC6CF99157}" srcOrd="1" destOrd="0" presId="urn:microsoft.com/office/officeart/2005/8/layout/chevro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E8EE3F5-10AA-4AD2-B7C0-7EE9C913F486}">
      <dsp:nvSpPr>
        <dsp:cNvPr id="0" name=""/>
        <dsp:cNvSpPr/>
      </dsp:nvSpPr>
      <dsp:spPr>
        <a:xfrm rot="5400000">
          <a:off x="-347892" y="350010"/>
          <a:ext cx="2319280" cy="1623496"/>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45" tIns="29845" rIns="29845" bIns="29845" numCol="1" spcCol="1270" anchor="ctr" anchorCtr="0">
          <a:noAutofit/>
        </a:bodyPr>
        <a:lstStyle/>
        <a:p>
          <a:pPr marL="0" lvl="0" indent="0" algn="ctr" defTabSz="2089150">
            <a:lnSpc>
              <a:spcPct val="90000"/>
            </a:lnSpc>
            <a:spcBef>
              <a:spcPct val="0"/>
            </a:spcBef>
            <a:spcAft>
              <a:spcPct val="35000"/>
            </a:spcAft>
            <a:buNone/>
          </a:pPr>
          <a:r>
            <a:rPr lang="id-ID" sz="4700" kern="1200" dirty="0"/>
            <a:t>a.</a:t>
          </a:r>
        </a:p>
      </dsp:txBody>
      <dsp:txXfrm rot="-5400000">
        <a:off x="0" y="813866"/>
        <a:ext cx="1623496" cy="695784"/>
      </dsp:txXfrm>
    </dsp:sp>
    <dsp:sp modelId="{2F052DA2-E9AD-4D95-B04A-DCCD4C49ED65}">
      <dsp:nvSpPr>
        <dsp:cNvPr id="0" name=""/>
        <dsp:cNvSpPr/>
      </dsp:nvSpPr>
      <dsp:spPr>
        <a:xfrm rot="5400000">
          <a:off x="4629982" y="-3004367"/>
          <a:ext cx="1507532" cy="7520503"/>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id-ID" sz="2000" kern="1200" dirty="0"/>
            <a:t>Terdapat keadaan yang sangat mendesak, yaitu jika kerugian yang akan diderita Penggugat akan sangat tidak seimbang dibanding dengan manfaat bagi kepentingan yang akan dilindungi oleh pelaksanaan keputusan TUN tersebut, atau</a:t>
          </a:r>
        </a:p>
      </dsp:txBody>
      <dsp:txXfrm rot="-5400000">
        <a:off x="1623497" y="75710"/>
        <a:ext cx="7446911" cy="1360348"/>
      </dsp:txXfrm>
    </dsp:sp>
    <dsp:sp modelId="{78813872-689B-40C2-B177-06A33E4845E0}">
      <dsp:nvSpPr>
        <dsp:cNvPr id="0" name=""/>
        <dsp:cNvSpPr/>
      </dsp:nvSpPr>
      <dsp:spPr>
        <a:xfrm rot="5400000">
          <a:off x="-347892" y="2384187"/>
          <a:ext cx="2319280" cy="1623496"/>
        </a:xfrm>
        <a:prstGeom prst="chevron">
          <a:avLst/>
        </a:prstGeom>
        <a:solidFill>
          <a:schemeClr val="accent1">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9845" tIns="29845" rIns="29845" bIns="29845" numCol="1" spcCol="1270" anchor="ctr" anchorCtr="0">
          <a:noAutofit/>
        </a:bodyPr>
        <a:lstStyle/>
        <a:p>
          <a:pPr marL="0" lvl="0" indent="0" algn="ctr" defTabSz="2089150">
            <a:lnSpc>
              <a:spcPct val="90000"/>
            </a:lnSpc>
            <a:spcBef>
              <a:spcPct val="0"/>
            </a:spcBef>
            <a:spcAft>
              <a:spcPct val="35000"/>
            </a:spcAft>
            <a:buNone/>
          </a:pPr>
          <a:r>
            <a:rPr lang="id-ID" sz="4700" kern="1200" dirty="0"/>
            <a:t>b.</a:t>
          </a:r>
        </a:p>
      </dsp:txBody>
      <dsp:txXfrm rot="-5400000">
        <a:off x="0" y="2848043"/>
        <a:ext cx="1623496" cy="695784"/>
      </dsp:txXfrm>
    </dsp:sp>
    <dsp:sp modelId="{B65ADC05-2F85-43E5-AB16-06FC6CF99157}">
      <dsp:nvSpPr>
        <dsp:cNvPr id="0" name=""/>
        <dsp:cNvSpPr/>
      </dsp:nvSpPr>
      <dsp:spPr>
        <a:xfrm rot="5400000">
          <a:off x="4629982" y="-970190"/>
          <a:ext cx="1507532" cy="7520503"/>
        </a:xfrm>
        <a:prstGeom prst="round2SameRect">
          <a:avLst/>
        </a:prstGeom>
        <a:solidFill>
          <a:schemeClr val="lt1">
            <a:alpha val="90000"/>
            <a:hueOff val="0"/>
            <a:satOff val="0"/>
            <a:lumOff val="0"/>
            <a:alphaOff val="0"/>
          </a:schemeClr>
        </a:solidFill>
        <a:ln w="19050" cap="rnd"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42240" tIns="12700" rIns="12700" bIns="12700" numCol="1" spcCol="1270" anchor="ctr" anchorCtr="0">
          <a:noAutofit/>
        </a:bodyPr>
        <a:lstStyle/>
        <a:p>
          <a:pPr marL="228600" lvl="1" indent="-228600" algn="l" defTabSz="889000">
            <a:lnSpc>
              <a:spcPct val="90000"/>
            </a:lnSpc>
            <a:spcBef>
              <a:spcPct val="0"/>
            </a:spcBef>
            <a:spcAft>
              <a:spcPct val="15000"/>
            </a:spcAft>
            <a:buChar char="•"/>
          </a:pPr>
          <a:r>
            <a:rPr lang="id-ID" sz="2000" kern="1200" dirty="0"/>
            <a:t>Pelaksanaan Keputusan Tun yang digugat itu tidak ada sangkut pautnya dengan kepentingan umum dalam rangka pembangunan.</a:t>
          </a:r>
        </a:p>
      </dsp:txBody>
      <dsp:txXfrm rot="-5400000">
        <a:off x="1623497" y="2109887"/>
        <a:ext cx="7446911" cy="1360348"/>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 /></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d-ID"/>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FAB438C8-7340-462B-B687-E69F20022019}" type="datetimeFigureOut">
              <a:rPr lang="id-ID" smtClean="0"/>
              <a:pPr/>
              <a:t>13/10/2026</a:t>
            </a:fld>
            <a:endParaRPr lang="id-ID"/>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id-ID"/>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7974C5C-8559-4A7B-858C-41FCC582B22D}" type="slidenum">
              <a:rPr lang="id-ID" smtClean="0"/>
              <a:pPr/>
              <a:t>‹#›</a:t>
            </a:fld>
            <a:endParaRPr lang="id-ID"/>
          </a:p>
        </p:txBody>
      </p:sp>
    </p:spTree>
    <p:extLst>
      <p:ext uri="{BB962C8B-B14F-4D97-AF65-F5344CB8AC3E}">
        <p14:creationId xmlns:p14="http://schemas.microsoft.com/office/powerpoint/2010/main" val="306947951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F4864F9-689C-48E1-9893-292D5D955BFE}" type="datetimeFigureOut">
              <a:rPr lang="en-US" smtClean="0"/>
              <a:pPr/>
              <a:t>10/13/2026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A5BD9C7-E6CF-4464-8876-A5CAD87B0B6D}" type="slidenum">
              <a:rPr lang="en-US" smtClean="0"/>
              <a:pPr/>
              <a:t>‹#›</a:t>
            </a:fld>
            <a:endParaRPr lang="en-US"/>
          </a:p>
        </p:txBody>
      </p:sp>
    </p:spTree>
    <p:extLst>
      <p:ext uri="{BB962C8B-B14F-4D97-AF65-F5344CB8AC3E}">
        <p14:creationId xmlns:p14="http://schemas.microsoft.com/office/powerpoint/2010/main" val="18225867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9.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xfrm>
            <a:off x="642938" y="841375"/>
            <a:ext cx="5602287" cy="42037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id-ID"/>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Calibri" panose="020F0502020204030204" pitchFamily="34" charset="0"/>
              </a:defRPr>
            </a:lvl1pPr>
            <a:lvl2pPr marL="840152" indent="-323136">
              <a:defRPr>
                <a:solidFill>
                  <a:schemeClr val="tx1"/>
                </a:solidFill>
                <a:latin typeface="Calibri" panose="020F0502020204030204" pitchFamily="34" charset="0"/>
              </a:defRPr>
            </a:lvl2pPr>
            <a:lvl3pPr marL="1292543" indent="-258509">
              <a:defRPr>
                <a:solidFill>
                  <a:schemeClr val="tx1"/>
                </a:solidFill>
                <a:latin typeface="Calibri" panose="020F0502020204030204" pitchFamily="34" charset="0"/>
              </a:defRPr>
            </a:lvl3pPr>
            <a:lvl4pPr marL="1809559" indent="-258509">
              <a:defRPr>
                <a:solidFill>
                  <a:schemeClr val="tx1"/>
                </a:solidFill>
                <a:latin typeface="Calibri" panose="020F0502020204030204" pitchFamily="34" charset="0"/>
              </a:defRPr>
            </a:lvl4pPr>
            <a:lvl5pPr marL="2326577" indent="-258509">
              <a:defRPr>
                <a:solidFill>
                  <a:schemeClr val="tx1"/>
                </a:solidFill>
                <a:latin typeface="Calibri" panose="020F0502020204030204" pitchFamily="34" charset="0"/>
              </a:defRPr>
            </a:lvl5pPr>
            <a:lvl6pPr marL="2843593" indent="-258509" eaLnBrk="0" fontAlgn="base" hangingPunct="0">
              <a:spcBef>
                <a:spcPct val="0"/>
              </a:spcBef>
              <a:spcAft>
                <a:spcPct val="0"/>
              </a:spcAft>
              <a:defRPr>
                <a:solidFill>
                  <a:schemeClr val="tx1"/>
                </a:solidFill>
                <a:latin typeface="Calibri" panose="020F0502020204030204" pitchFamily="34" charset="0"/>
              </a:defRPr>
            </a:lvl6pPr>
            <a:lvl7pPr marL="3360611" indent="-258509" eaLnBrk="0" fontAlgn="base" hangingPunct="0">
              <a:spcBef>
                <a:spcPct val="0"/>
              </a:spcBef>
              <a:spcAft>
                <a:spcPct val="0"/>
              </a:spcAft>
              <a:defRPr>
                <a:solidFill>
                  <a:schemeClr val="tx1"/>
                </a:solidFill>
                <a:latin typeface="Calibri" panose="020F0502020204030204" pitchFamily="34" charset="0"/>
              </a:defRPr>
            </a:lvl7pPr>
            <a:lvl8pPr marL="3877627" indent="-258509" eaLnBrk="0" fontAlgn="base" hangingPunct="0">
              <a:spcBef>
                <a:spcPct val="0"/>
              </a:spcBef>
              <a:spcAft>
                <a:spcPct val="0"/>
              </a:spcAft>
              <a:defRPr>
                <a:solidFill>
                  <a:schemeClr val="tx1"/>
                </a:solidFill>
                <a:latin typeface="Calibri" panose="020F0502020204030204" pitchFamily="34" charset="0"/>
              </a:defRPr>
            </a:lvl8pPr>
            <a:lvl9pPr marL="4394645" indent="-258509" eaLnBrk="0" fontAlgn="base" hangingPunct="0">
              <a:spcBef>
                <a:spcPct val="0"/>
              </a:spcBef>
              <a:spcAft>
                <a:spcPct val="0"/>
              </a:spcAft>
              <a:defRPr>
                <a:solidFill>
                  <a:schemeClr val="tx1"/>
                </a:solidFill>
                <a:latin typeface="Calibri" panose="020F0502020204030204" pitchFamily="34" charset="0"/>
              </a:defRPr>
            </a:lvl9pPr>
          </a:lstStyle>
          <a:p>
            <a:fld id="{A57A034C-DD98-4940-97B2-D726A9A313A1}" type="slidenum">
              <a:rPr lang="en-US" altLang="id-ID" smtClean="0"/>
              <a:pPr/>
              <a:t>49</a:t>
            </a:fld>
            <a:endParaRPr lang="en-US" altLang="id-ID"/>
          </a:p>
        </p:txBody>
      </p:sp>
    </p:spTree>
    <p:extLst>
      <p:ext uri="{BB962C8B-B14F-4D97-AF65-F5344CB8AC3E}">
        <p14:creationId xmlns:p14="http://schemas.microsoft.com/office/powerpoint/2010/main" val="247884178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8466" y="-8468"/>
            <a:ext cx="9171316" cy="6874935"/>
            <a:chOff x="-8466" y="-8468"/>
            <a:chExt cx="9171316" cy="6874935"/>
          </a:xfrm>
        </p:grpSpPr>
        <p:cxnSp>
          <p:nvCxnSpPr>
            <p:cNvPr id="28" name="Straight Connector 27"/>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9" name="Straight Connector 28"/>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30" name="Freeform 29"/>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Freeform 30"/>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2" name="Freeform 31"/>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33" name="Freeform 32"/>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4" name="Freeform 33"/>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35" name="Freeform 34"/>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6" name="Freeform 35"/>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8" name="Freeform 17"/>
            <p:cNvSpPr/>
            <p:nvPr/>
          </p:nvSpPr>
          <p:spPr>
            <a:xfrm>
              <a:off x="-8466" y="-8468"/>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lumMod val="75000"/>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130595" y="2404534"/>
            <a:ext cx="5826719" cy="1646302"/>
          </a:xfrm>
        </p:spPr>
        <p:txBody>
          <a:bodyPr anchor="b">
            <a:noAutofit/>
          </a:bodyPr>
          <a:lstStyle>
            <a:lvl1pPr algn="r">
              <a:defRPr sz="5400">
                <a:solidFill>
                  <a:schemeClr val="accent1">
                    <a:lumMod val="75000"/>
                  </a:schemeClr>
                </a:solidFill>
              </a:defRPr>
            </a:lvl1pPr>
          </a:lstStyle>
          <a:p>
            <a:r>
              <a:rPr lang="en-US"/>
              <a:t>Click to edit Master title style</a:t>
            </a:r>
            <a:endParaRPr lang="en-US" dirty="0"/>
          </a:p>
        </p:txBody>
      </p:sp>
      <p:sp>
        <p:nvSpPr>
          <p:cNvPr id="3" name="Subtitle 2"/>
          <p:cNvSpPr>
            <a:spLocks noGrp="1"/>
          </p:cNvSpPr>
          <p:nvPr>
            <p:ph type="subTitle" idx="1"/>
          </p:nvPr>
        </p:nvSpPr>
        <p:spPr>
          <a:xfrm>
            <a:off x="1130595" y="4050834"/>
            <a:ext cx="5826719"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4E7D1CB-D29A-468F-8F23-04D5756E74F9}" type="datetimeFigureOut">
              <a:rPr lang="id-ID" smtClean="0"/>
              <a:pPr/>
              <a:t>13/10/2026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8BCA6A2-750B-4D9D-B7B0-9BB4B8670D95}" type="slidenum">
              <a:rPr lang="id-ID" smtClean="0"/>
              <a:pPr/>
              <a:t>‹#›</a:t>
            </a:fld>
            <a:endParaRPr lang="id-ID"/>
          </a:p>
        </p:txBody>
      </p:sp>
    </p:spTree>
    <p:extLst>
      <p:ext uri="{BB962C8B-B14F-4D97-AF65-F5344CB8AC3E}">
        <p14:creationId xmlns:p14="http://schemas.microsoft.com/office/powerpoint/2010/main" val="93892945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E7D1CB-D29A-468F-8F23-04D5756E74F9}" type="datetimeFigureOut">
              <a:rPr lang="id-ID" smtClean="0"/>
              <a:pPr/>
              <a:t>13/10/2026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8BCA6A2-750B-4D9D-B7B0-9BB4B8670D95}" type="slidenum">
              <a:rPr lang="id-ID" smtClean="0"/>
              <a:pPr/>
              <a:t>‹#›</a:t>
            </a:fld>
            <a:endParaRPr lang="id-ID"/>
          </a:p>
        </p:txBody>
      </p:sp>
    </p:spTree>
    <p:extLst>
      <p:ext uri="{BB962C8B-B14F-4D97-AF65-F5344CB8AC3E}">
        <p14:creationId xmlns:p14="http://schemas.microsoft.com/office/powerpoint/2010/main" val="3703683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09598" y="2700868"/>
            <a:ext cx="6347715"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7D1CB-D29A-468F-8F23-04D5756E74F9}" type="datetimeFigureOut">
              <a:rPr lang="id-ID" smtClean="0"/>
              <a:pPr/>
              <a:t>13/10/2026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8BCA6A2-750B-4D9D-B7B0-9BB4B8670D95}" type="slidenum">
              <a:rPr lang="id-ID" smtClean="0"/>
              <a:pPr/>
              <a:t>‹#›</a:t>
            </a:fld>
            <a:endParaRPr lang="id-ID"/>
          </a:p>
        </p:txBody>
      </p:sp>
    </p:spTree>
    <p:extLst>
      <p:ext uri="{BB962C8B-B14F-4D97-AF65-F5344CB8AC3E}">
        <p14:creationId xmlns:p14="http://schemas.microsoft.com/office/powerpoint/2010/main" val="28869215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1320800"/>
          </a:xfrm>
        </p:spPr>
        <p:txBody>
          <a:bodyPr/>
          <a:lstStyle/>
          <a:p>
            <a:r>
              <a:rPr lang="en-US"/>
              <a:t>Click to edit Master title style</a:t>
            </a:r>
            <a:endParaRPr lang="en-US" dirty="0"/>
          </a:p>
        </p:txBody>
      </p:sp>
      <p:sp>
        <p:nvSpPr>
          <p:cNvPr id="3" name="Content Placeholder 2"/>
          <p:cNvSpPr>
            <a:spLocks noGrp="1"/>
          </p:cNvSpPr>
          <p:nvPr>
            <p:ph sz="half" idx="1"/>
          </p:nvPr>
        </p:nvSpPr>
        <p:spPr>
          <a:xfrm>
            <a:off x="609600" y="2160589"/>
            <a:ext cx="3088109" cy="3880772"/>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3869204" y="2160590"/>
            <a:ext cx="3088110" cy="388077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4E7D1CB-D29A-468F-8F23-04D5756E74F9}" type="datetimeFigureOut">
              <a:rPr lang="id-ID" smtClean="0"/>
              <a:pPr/>
              <a:t>13/10/2026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8BCA6A2-750B-4D9D-B7B0-9BB4B8670D95}" type="slidenum">
              <a:rPr lang="id-ID" smtClean="0"/>
              <a:pPr/>
              <a:t>‹#›</a:t>
            </a:fld>
            <a:endParaRPr lang="id-ID"/>
          </a:p>
        </p:txBody>
      </p:sp>
    </p:spTree>
    <p:extLst>
      <p:ext uri="{BB962C8B-B14F-4D97-AF65-F5344CB8AC3E}">
        <p14:creationId xmlns:p14="http://schemas.microsoft.com/office/powerpoint/2010/main" val="8569031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3" cy="1320800"/>
          </a:xfr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09599"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599"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3866640" y="2160983"/>
            <a:ext cx="309067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3866640" y="2737246"/>
            <a:ext cx="3090672"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4E7D1CB-D29A-468F-8F23-04D5756E74F9}" type="datetimeFigureOut">
              <a:rPr lang="id-ID" smtClean="0"/>
              <a:pPr/>
              <a:t>13/10/2026</a:t>
            </a:fld>
            <a:endParaRPr lang="id-ID"/>
          </a:p>
        </p:txBody>
      </p:sp>
      <p:sp>
        <p:nvSpPr>
          <p:cNvPr id="8" name="Footer Placeholder 7"/>
          <p:cNvSpPr>
            <a:spLocks noGrp="1"/>
          </p:cNvSpPr>
          <p:nvPr>
            <p:ph type="ftr" sz="quarter" idx="11"/>
          </p:nvPr>
        </p:nvSpPr>
        <p:spPr/>
        <p:txBody>
          <a:bodyPr/>
          <a:lstStyle/>
          <a:p>
            <a:endParaRPr lang="id-ID"/>
          </a:p>
        </p:txBody>
      </p:sp>
      <p:sp>
        <p:nvSpPr>
          <p:cNvPr id="9" name="Slide Number Placeholder 8"/>
          <p:cNvSpPr>
            <a:spLocks noGrp="1"/>
          </p:cNvSpPr>
          <p:nvPr>
            <p:ph type="sldNum" sz="quarter" idx="12"/>
          </p:nvPr>
        </p:nvSpPr>
        <p:spPr/>
        <p:txBody>
          <a:bodyPr/>
          <a:lstStyle/>
          <a:p>
            <a:fld id="{88BCA6A2-750B-4D9D-B7B0-9BB4B8670D95}" type="slidenum">
              <a:rPr lang="id-ID" smtClean="0"/>
              <a:pPr/>
              <a:t>‹#›</a:t>
            </a:fld>
            <a:endParaRPr lang="id-ID"/>
          </a:p>
        </p:txBody>
      </p:sp>
    </p:spTree>
    <p:extLst>
      <p:ext uri="{BB962C8B-B14F-4D97-AF65-F5344CB8AC3E}">
        <p14:creationId xmlns:p14="http://schemas.microsoft.com/office/powerpoint/2010/main" val="2766321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599" y="609600"/>
            <a:ext cx="6347714"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4E7D1CB-D29A-468F-8F23-04D5756E74F9}" type="datetimeFigureOut">
              <a:rPr lang="id-ID" smtClean="0"/>
              <a:pPr/>
              <a:t>13/10/2026</a:t>
            </a:fld>
            <a:endParaRPr lang="id-ID"/>
          </a:p>
        </p:txBody>
      </p:sp>
      <p:sp>
        <p:nvSpPr>
          <p:cNvPr id="4" name="Footer Placeholder 3"/>
          <p:cNvSpPr>
            <a:spLocks noGrp="1"/>
          </p:cNvSpPr>
          <p:nvPr>
            <p:ph type="ftr" sz="quarter" idx="11"/>
          </p:nvPr>
        </p:nvSpPr>
        <p:spPr/>
        <p:txBody>
          <a:bodyPr/>
          <a:lstStyle/>
          <a:p>
            <a:endParaRPr lang="id-ID"/>
          </a:p>
        </p:txBody>
      </p:sp>
      <p:sp>
        <p:nvSpPr>
          <p:cNvPr id="5" name="Slide Number Placeholder 4"/>
          <p:cNvSpPr>
            <a:spLocks noGrp="1"/>
          </p:cNvSpPr>
          <p:nvPr>
            <p:ph type="sldNum" sz="quarter" idx="12"/>
          </p:nvPr>
        </p:nvSpPr>
        <p:spPr/>
        <p:txBody>
          <a:bodyPr/>
          <a:lstStyle/>
          <a:p>
            <a:fld id="{88BCA6A2-750B-4D9D-B7B0-9BB4B8670D95}" type="slidenum">
              <a:rPr lang="id-ID" smtClean="0"/>
              <a:pPr/>
              <a:t>‹#›</a:t>
            </a:fld>
            <a:endParaRPr lang="id-ID"/>
          </a:p>
        </p:txBody>
      </p:sp>
    </p:spTree>
    <p:extLst>
      <p:ext uri="{BB962C8B-B14F-4D97-AF65-F5344CB8AC3E}">
        <p14:creationId xmlns:p14="http://schemas.microsoft.com/office/powerpoint/2010/main" val="23143557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4E7D1CB-D29A-468F-8F23-04D5756E74F9}" type="datetimeFigureOut">
              <a:rPr lang="id-ID" smtClean="0"/>
              <a:pPr/>
              <a:t>13/10/2026</a:t>
            </a:fld>
            <a:endParaRPr lang="id-ID"/>
          </a:p>
        </p:txBody>
      </p:sp>
      <p:sp>
        <p:nvSpPr>
          <p:cNvPr id="3" name="Footer Placeholder 2"/>
          <p:cNvSpPr>
            <a:spLocks noGrp="1"/>
          </p:cNvSpPr>
          <p:nvPr>
            <p:ph type="ftr" sz="quarter" idx="11"/>
          </p:nvPr>
        </p:nvSpPr>
        <p:spPr/>
        <p:txBody>
          <a:bodyPr/>
          <a:lstStyle/>
          <a:p>
            <a:endParaRPr lang="id-ID"/>
          </a:p>
        </p:txBody>
      </p:sp>
      <p:sp>
        <p:nvSpPr>
          <p:cNvPr id="4" name="Slide Number Placeholder 3"/>
          <p:cNvSpPr>
            <a:spLocks noGrp="1"/>
          </p:cNvSpPr>
          <p:nvPr>
            <p:ph type="sldNum" sz="quarter" idx="12"/>
          </p:nvPr>
        </p:nvSpPr>
        <p:spPr/>
        <p:txBody>
          <a:bodyPr/>
          <a:lstStyle/>
          <a:p>
            <a:fld id="{88BCA6A2-750B-4D9D-B7B0-9BB4B8670D95}" type="slidenum">
              <a:rPr lang="id-ID" smtClean="0"/>
              <a:pPr/>
              <a:t>‹#›</a:t>
            </a:fld>
            <a:endParaRPr lang="id-ID"/>
          </a:p>
        </p:txBody>
      </p:sp>
    </p:spTree>
    <p:extLst>
      <p:ext uri="{BB962C8B-B14F-4D97-AF65-F5344CB8AC3E}">
        <p14:creationId xmlns:p14="http://schemas.microsoft.com/office/powerpoint/2010/main" val="166331970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1498604"/>
            <a:ext cx="2790182"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3571275" y="514925"/>
            <a:ext cx="3386037"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09599" y="2777069"/>
            <a:ext cx="2790182" cy="2584449"/>
          </a:xfrm>
        </p:spPr>
        <p:txBody>
          <a:bodyPr>
            <a:normAutofit/>
          </a:bodyPr>
          <a:lstStyle>
            <a:lvl1pPr marL="0" indent="0">
              <a:buNone/>
              <a:defRPr sz="14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14E7D1CB-D29A-468F-8F23-04D5756E74F9}" type="datetimeFigureOut">
              <a:rPr lang="id-ID" smtClean="0"/>
              <a:pPr/>
              <a:t>13/10/2026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8BCA6A2-750B-4D9D-B7B0-9BB4B8670D95}" type="slidenum">
              <a:rPr lang="id-ID" smtClean="0"/>
              <a:pPr/>
              <a:t>‹#›</a:t>
            </a:fld>
            <a:endParaRPr lang="id-ID"/>
          </a:p>
        </p:txBody>
      </p:sp>
    </p:spTree>
    <p:extLst>
      <p:ext uri="{BB962C8B-B14F-4D97-AF65-F5344CB8AC3E}">
        <p14:creationId xmlns:p14="http://schemas.microsoft.com/office/powerpoint/2010/main" val="4348500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599" y="4800600"/>
            <a:ext cx="6347714"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09599" y="609600"/>
            <a:ext cx="6347714"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09599" y="5367338"/>
            <a:ext cx="6347714"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4E7D1CB-D29A-468F-8F23-04D5756E74F9}" type="datetimeFigureOut">
              <a:rPr lang="id-ID" smtClean="0"/>
              <a:pPr/>
              <a:t>13/10/2026</a:t>
            </a:fld>
            <a:endParaRPr lang="id-ID"/>
          </a:p>
        </p:txBody>
      </p:sp>
      <p:sp>
        <p:nvSpPr>
          <p:cNvPr id="6" name="Footer Placeholder 5"/>
          <p:cNvSpPr>
            <a:spLocks noGrp="1"/>
          </p:cNvSpPr>
          <p:nvPr>
            <p:ph type="ftr" sz="quarter" idx="11"/>
          </p:nvPr>
        </p:nvSpPr>
        <p:spPr/>
        <p:txBody>
          <a:bodyPr/>
          <a:lstStyle/>
          <a:p>
            <a:endParaRPr lang="id-ID"/>
          </a:p>
        </p:txBody>
      </p:sp>
      <p:sp>
        <p:nvSpPr>
          <p:cNvPr id="7" name="Slide Number Placeholder 6"/>
          <p:cNvSpPr>
            <a:spLocks noGrp="1"/>
          </p:cNvSpPr>
          <p:nvPr>
            <p:ph type="sldNum" sz="quarter" idx="12"/>
          </p:nvPr>
        </p:nvSpPr>
        <p:spPr/>
        <p:txBody>
          <a:bodyPr/>
          <a:lstStyle/>
          <a:p>
            <a:fld id="{88BCA6A2-750B-4D9D-B7B0-9BB4B8670D95}" type="slidenum">
              <a:rPr lang="id-ID" smtClean="0"/>
              <a:pPr/>
              <a:t>‹#›</a:t>
            </a:fld>
            <a:endParaRPr lang="id-ID"/>
          </a:p>
        </p:txBody>
      </p:sp>
    </p:spTree>
    <p:extLst>
      <p:ext uri="{BB962C8B-B14F-4D97-AF65-F5344CB8AC3E}">
        <p14:creationId xmlns:p14="http://schemas.microsoft.com/office/powerpoint/2010/main" val="216071813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0" y="609600"/>
            <a:ext cx="6347714"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600" y="4470400"/>
            <a:ext cx="6347714"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7D1CB-D29A-468F-8F23-04D5756E74F9}" type="datetimeFigureOut">
              <a:rPr lang="id-ID" smtClean="0"/>
              <a:pPr/>
              <a:t>13/10/2026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8BCA6A2-750B-4D9D-B7B0-9BB4B8670D95}" type="slidenum">
              <a:rPr lang="id-ID" smtClean="0"/>
              <a:pPr/>
              <a:t>‹#›</a:t>
            </a:fld>
            <a:endParaRPr lang="id-ID"/>
          </a:p>
        </p:txBody>
      </p:sp>
    </p:spTree>
    <p:extLst>
      <p:ext uri="{BB962C8B-B14F-4D97-AF65-F5344CB8AC3E}">
        <p14:creationId xmlns:p14="http://schemas.microsoft.com/office/powerpoint/2010/main" val="19339681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101074" y="3632200"/>
            <a:ext cx="541980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470400"/>
            <a:ext cx="6347715"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7D1CB-D29A-468F-8F23-04D5756E74F9}" type="datetimeFigureOut">
              <a:rPr lang="id-ID" smtClean="0"/>
              <a:pPr/>
              <a:t>13/10/2026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8BCA6A2-750B-4D9D-B7B0-9BB4B8670D95}" type="slidenum">
              <a:rPr lang="id-ID" smtClean="0"/>
              <a:pPr/>
              <a:t>‹#›</a:t>
            </a:fld>
            <a:endParaRPr lang="id-ID"/>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76313393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09598" y="1931988"/>
            <a:ext cx="6347715"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7D1CB-D29A-468F-8F23-04D5756E74F9}" type="datetimeFigureOut">
              <a:rPr lang="id-ID" smtClean="0"/>
              <a:pPr/>
              <a:t>13/10/2026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8BCA6A2-750B-4D9D-B7B0-9BB4B8670D95}" type="slidenum">
              <a:rPr lang="id-ID" smtClean="0"/>
              <a:pPr/>
              <a:t>‹#›</a:t>
            </a:fld>
            <a:endParaRPr lang="id-ID"/>
          </a:p>
        </p:txBody>
      </p:sp>
    </p:spTree>
    <p:extLst>
      <p:ext uri="{BB962C8B-B14F-4D97-AF65-F5344CB8AC3E}">
        <p14:creationId xmlns:p14="http://schemas.microsoft.com/office/powerpoint/2010/main" val="199231635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774885" y="609600"/>
            <a:ext cx="6072182"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7D1CB-D29A-468F-8F23-04D5756E74F9}" type="datetimeFigureOut">
              <a:rPr lang="id-ID" smtClean="0"/>
              <a:pPr/>
              <a:t>13/10/2026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8BCA6A2-750B-4D9D-B7B0-9BB4B8670D95}" type="slidenum">
              <a:rPr lang="id-ID" smtClean="0"/>
              <a:pPr/>
              <a:t>‹#›</a:t>
            </a:fld>
            <a:endParaRPr lang="id-ID"/>
          </a:p>
        </p:txBody>
      </p:sp>
      <p:sp>
        <p:nvSpPr>
          <p:cNvPr id="24" name="TextBox 23"/>
          <p:cNvSpPr txBox="1"/>
          <p:nvPr/>
        </p:nvSpPr>
        <p:spPr>
          <a:xfrm>
            <a:off x="482711" y="790378"/>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6747699" y="2886556"/>
            <a:ext cx="457319"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586462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15848" y="609600"/>
            <a:ext cx="6341465"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09597" y="4013200"/>
            <a:ext cx="6347716"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09598" y="4527448"/>
            <a:ext cx="6347715"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4E7D1CB-D29A-468F-8F23-04D5756E74F9}" type="datetimeFigureOut">
              <a:rPr lang="id-ID" smtClean="0"/>
              <a:pPr/>
              <a:t>13/10/2026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8BCA6A2-750B-4D9D-B7B0-9BB4B8670D95}" type="slidenum">
              <a:rPr lang="id-ID" smtClean="0"/>
              <a:pPr/>
              <a:t>‹#›</a:t>
            </a:fld>
            <a:endParaRPr lang="id-ID"/>
          </a:p>
        </p:txBody>
      </p:sp>
    </p:spTree>
    <p:extLst>
      <p:ext uri="{BB962C8B-B14F-4D97-AF65-F5344CB8AC3E}">
        <p14:creationId xmlns:p14="http://schemas.microsoft.com/office/powerpoint/2010/main" val="295972579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E7D1CB-D29A-468F-8F23-04D5756E74F9}" type="datetimeFigureOut">
              <a:rPr lang="id-ID" smtClean="0"/>
              <a:pPr/>
              <a:t>13/10/2026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8BCA6A2-750B-4D9D-B7B0-9BB4B8670D95}" type="slidenum">
              <a:rPr lang="id-ID" smtClean="0"/>
              <a:pPr/>
              <a:t>‹#›</a:t>
            </a:fld>
            <a:endParaRPr lang="id-ID"/>
          </a:p>
        </p:txBody>
      </p:sp>
    </p:spTree>
    <p:extLst>
      <p:ext uri="{BB962C8B-B14F-4D97-AF65-F5344CB8AC3E}">
        <p14:creationId xmlns:p14="http://schemas.microsoft.com/office/powerpoint/2010/main" val="20853392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977312" y="609600"/>
            <a:ext cx="978812"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09599" y="609600"/>
            <a:ext cx="5195026" cy="525145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4E7D1CB-D29A-468F-8F23-04D5756E74F9}" type="datetimeFigureOut">
              <a:rPr lang="id-ID" smtClean="0"/>
              <a:pPr/>
              <a:t>13/10/2026</a:t>
            </a:fld>
            <a:endParaRPr lang="id-ID"/>
          </a:p>
        </p:txBody>
      </p:sp>
      <p:sp>
        <p:nvSpPr>
          <p:cNvPr id="5" name="Footer Placeholder 4"/>
          <p:cNvSpPr>
            <a:spLocks noGrp="1"/>
          </p:cNvSpPr>
          <p:nvPr>
            <p:ph type="ftr" sz="quarter" idx="11"/>
          </p:nvPr>
        </p:nvSpPr>
        <p:spPr/>
        <p:txBody>
          <a:bodyPr/>
          <a:lstStyle/>
          <a:p>
            <a:endParaRPr lang="id-ID"/>
          </a:p>
        </p:txBody>
      </p:sp>
      <p:sp>
        <p:nvSpPr>
          <p:cNvPr id="6" name="Slide Number Placeholder 5"/>
          <p:cNvSpPr>
            <a:spLocks noGrp="1"/>
          </p:cNvSpPr>
          <p:nvPr>
            <p:ph type="sldNum" sz="quarter" idx="12"/>
          </p:nvPr>
        </p:nvSpPr>
        <p:spPr/>
        <p:txBody>
          <a:bodyPr/>
          <a:lstStyle/>
          <a:p>
            <a:fld id="{88BCA6A2-750B-4D9D-B7B0-9BB4B8670D95}" type="slidenum">
              <a:rPr lang="id-ID" smtClean="0"/>
              <a:pPr/>
              <a:t>‹#›</a:t>
            </a:fld>
            <a:endParaRPr lang="id-ID"/>
          </a:p>
        </p:txBody>
      </p:sp>
    </p:spTree>
    <p:extLst>
      <p:ext uri="{BB962C8B-B14F-4D97-AF65-F5344CB8AC3E}">
        <p14:creationId xmlns:p14="http://schemas.microsoft.com/office/powerpoint/2010/main" val="115300855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17" name="Group 16"/>
          <p:cNvGrpSpPr/>
          <p:nvPr/>
        </p:nvGrpSpPr>
        <p:grpSpPr>
          <a:xfrm>
            <a:off x="-8467" y="-8468"/>
            <a:ext cx="9171317" cy="6874935"/>
            <a:chOff x="-8467" y="-8468"/>
            <a:chExt cx="9171317" cy="6874935"/>
          </a:xfrm>
        </p:grpSpPr>
        <p:cxnSp>
          <p:nvCxnSpPr>
            <p:cNvPr id="7" name="Straight Connector 6"/>
            <p:cNvCxnSpPr/>
            <p:nvPr/>
          </p:nvCxnSpPr>
          <p:spPr>
            <a:xfrm flipV="1">
              <a:off x="5130830" y="4175605"/>
              <a:ext cx="4022475" cy="2682396"/>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8" name="Straight Connector 7"/>
            <p:cNvCxnSpPr/>
            <p:nvPr/>
          </p:nvCxnSpPr>
          <p:spPr>
            <a:xfrm>
              <a:off x="7042707"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9" name="Freeform 8"/>
            <p:cNvSpPr/>
            <p:nvPr/>
          </p:nvSpPr>
          <p:spPr>
            <a:xfrm>
              <a:off x="6891896" y="1"/>
              <a:ext cx="2269442" cy="6866466"/>
            </a:xfrm>
            <a:custGeom>
              <a:avLst/>
              <a:gdLst/>
              <a:ahLst/>
              <a:cxnLst/>
              <a:rect l="l" t="t" r="r" b="b"/>
              <a:pathLst>
                <a:path w="2269442" h="6866466">
                  <a:moveTo>
                    <a:pt x="2023534" y="0"/>
                  </a:moveTo>
                  <a:lnTo>
                    <a:pt x="0" y="6858000"/>
                  </a:lnTo>
                  <a:lnTo>
                    <a:pt x="2269067" y="6866466"/>
                  </a:lnTo>
                  <a:cubicBezTo>
                    <a:pt x="2271889" y="4580466"/>
                    <a:pt x="2257778" y="2294466"/>
                    <a:pt x="2260600" y="8466"/>
                  </a:cubicBezTo>
                  <a:lnTo>
                    <a:pt x="2023534"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0" name="Freeform 9"/>
            <p:cNvSpPr/>
            <p:nvPr/>
          </p:nvSpPr>
          <p:spPr>
            <a:xfrm>
              <a:off x="7205158" y="-8467"/>
              <a:ext cx="1948147" cy="6866467"/>
            </a:xfrm>
            <a:custGeom>
              <a:avLst/>
              <a:gdLst/>
              <a:ahLst/>
              <a:cxnLst/>
              <a:rect l="l" t="t" r="r" b="b"/>
              <a:pathLst>
                <a:path w="1948147" h="6866467">
                  <a:moveTo>
                    <a:pt x="0" y="0"/>
                  </a:moveTo>
                  <a:lnTo>
                    <a:pt x="1202267" y="6866467"/>
                  </a:lnTo>
                  <a:lnTo>
                    <a:pt x="1947333" y="6866467"/>
                  </a:lnTo>
                  <a:cubicBezTo>
                    <a:pt x="1944511" y="4577645"/>
                    <a:pt x="1950155" y="2288822"/>
                    <a:pt x="1947333" y="0"/>
                  </a:cubicBez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1" name="Freeform 10"/>
            <p:cNvSpPr/>
            <p:nvPr/>
          </p:nvSpPr>
          <p:spPr>
            <a:xfrm>
              <a:off x="6637896" y="3920066"/>
              <a:ext cx="2513565" cy="2937933"/>
            </a:xfrm>
            <a:custGeom>
              <a:avLst/>
              <a:gdLst/>
              <a:ahLst/>
              <a:cxnLst/>
              <a:rect l="l" t="t" r="r" b="b"/>
              <a:pathLst>
                <a:path w="3259667" h="3810000">
                  <a:moveTo>
                    <a:pt x="0" y="3810000"/>
                  </a:moveTo>
                  <a:lnTo>
                    <a:pt x="3251200" y="0"/>
                  </a:lnTo>
                  <a:cubicBezTo>
                    <a:pt x="3254022" y="1270000"/>
                    <a:pt x="3256845" y="2540000"/>
                    <a:pt x="3259667" y="3810000"/>
                  </a:cubicBezTo>
                  <a:lnTo>
                    <a:pt x="0" y="3810000"/>
                  </a:lnTo>
                  <a:close/>
                </a:path>
              </a:pathLst>
            </a:custGeom>
            <a:solidFill>
              <a:schemeClr val="accent1">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12" name="Freeform 11"/>
            <p:cNvSpPr/>
            <p:nvPr/>
          </p:nvSpPr>
          <p:spPr>
            <a:xfrm>
              <a:off x="7010429" y="-8467"/>
              <a:ext cx="2142876" cy="6866467"/>
            </a:xfrm>
            <a:custGeom>
              <a:avLst/>
              <a:gdLst/>
              <a:ahLst/>
              <a:cxnLst/>
              <a:rect l="l" t="t" r="r" b="b"/>
              <a:pathLst>
                <a:path w="2853267" h="6866467">
                  <a:moveTo>
                    <a:pt x="0" y="0"/>
                  </a:moveTo>
                  <a:lnTo>
                    <a:pt x="2472267" y="6866467"/>
                  </a:lnTo>
                  <a:lnTo>
                    <a:pt x="2853267" y="6858000"/>
                  </a:lnTo>
                  <a:lnTo>
                    <a:pt x="2853267" y="0"/>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3" name="Freeform 12"/>
            <p:cNvSpPr/>
            <p:nvPr/>
          </p:nvSpPr>
          <p:spPr>
            <a:xfrm>
              <a:off x="8295776" y="-8467"/>
              <a:ext cx="857530" cy="6866467"/>
            </a:xfrm>
            <a:custGeom>
              <a:avLst/>
              <a:gdLst/>
              <a:ahLst/>
              <a:cxnLst/>
              <a:rect l="l" t="t" r="r" b="b"/>
              <a:pathLst>
                <a:path w="1286933" h="6866467">
                  <a:moveTo>
                    <a:pt x="1016000" y="0"/>
                  </a:moveTo>
                  <a:lnTo>
                    <a:pt x="0" y="6866467"/>
                  </a:lnTo>
                  <a:lnTo>
                    <a:pt x="1286933" y="6866467"/>
                  </a:lnTo>
                  <a:cubicBezTo>
                    <a:pt x="1284111" y="4577645"/>
                    <a:pt x="1281288" y="2288822"/>
                    <a:pt x="1278466" y="0"/>
                  </a:cubicBezTo>
                  <a:lnTo>
                    <a:pt x="1016000" y="0"/>
                  </a:lnTo>
                  <a:close/>
                </a:path>
              </a:pathLst>
            </a:cu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4" name="Freeform 13"/>
            <p:cNvSpPr/>
            <p:nvPr/>
          </p:nvSpPr>
          <p:spPr>
            <a:xfrm>
              <a:off x="8094165" y="-8468"/>
              <a:ext cx="1066770" cy="6866467"/>
            </a:xfrm>
            <a:custGeom>
              <a:avLst/>
              <a:gdLst/>
              <a:ahLst/>
              <a:cxnLst/>
              <a:rect l="l" t="t" r="r" b="b"/>
              <a:pathLst>
                <a:path w="1270244" h="6866467">
                  <a:moveTo>
                    <a:pt x="0" y="0"/>
                  </a:moveTo>
                  <a:lnTo>
                    <a:pt x="1117600" y="6866467"/>
                  </a:lnTo>
                  <a:lnTo>
                    <a:pt x="1270000" y="6866467"/>
                  </a:lnTo>
                  <a:cubicBezTo>
                    <a:pt x="1272822" y="4574822"/>
                    <a:pt x="1250245" y="2291645"/>
                    <a:pt x="1253067" y="0"/>
                  </a:cubicBezTo>
                  <a:lnTo>
                    <a:pt x="0" y="0"/>
                  </a:lnTo>
                  <a:close/>
                </a:path>
              </a:pathLst>
            </a:custGeom>
            <a:solidFill>
              <a:schemeClr val="accent1">
                <a:lumMod val="50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5" name="Freeform 14"/>
            <p:cNvSpPr/>
            <p:nvPr/>
          </p:nvSpPr>
          <p:spPr>
            <a:xfrm>
              <a:off x="8068764" y="4893733"/>
              <a:ext cx="1094086" cy="1964267"/>
            </a:xfrm>
            <a:custGeom>
              <a:avLst/>
              <a:gdLst/>
              <a:ahLst/>
              <a:cxnLst/>
              <a:rect l="l" t="t" r="r" b="b"/>
              <a:pathLst>
                <a:path w="1820333" h="3268133">
                  <a:moveTo>
                    <a:pt x="0" y="3268133"/>
                  </a:moveTo>
                  <a:lnTo>
                    <a:pt x="1811866" y="0"/>
                  </a:lnTo>
                  <a:cubicBezTo>
                    <a:pt x="1814688" y="1086555"/>
                    <a:pt x="1817511" y="2173111"/>
                    <a:pt x="1820333" y="3259666"/>
                  </a:cubicBezTo>
                  <a:lnTo>
                    <a:pt x="0" y="3268133"/>
                  </a:lnTo>
                  <a:close/>
                </a:path>
              </a:pathLst>
            </a:custGeom>
            <a:solidFill>
              <a:schemeClr val="accent1">
                <a:lumMod val="50000"/>
                <a:alpha val="7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6" name="Freeform 15"/>
            <p:cNvSpPr/>
            <p:nvPr/>
          </p:nvSpPr>
          <p:spPr>
            <a:xfrm>
              <a:off x="-8467" y="4013200"/>
              <a:ext cx="457200" cy="2853267"/>
            </a:xfrm>
            <a:custGeom>
              <a:avLst/>
              <a:gdLst/>
              <a:ahLst/>
              <a:cxnLst/>
              <a:rect l="l" t="t" r="r" b="b"/>
              <a:pathLst>
                <a:path w="457200" h="2853267">
                  <a:moveTo>
                    <a:pt x="0" y="0"/>
                  </a:moveTo>
                  <a:lnTo>
                    <a:pt x="457200" y="2853267"/>
                  </a:lnTo>
                  <a:lnTo>
                    <a:pt x="0" y="2844800"/>
                  </a:lnTo>
                  <a:cubicBezTo>
                    <a:pt x="2822" y="1905000"/>
                    <a:pt x="5645" y="965200"/>
                    <a:pt x="0" y="0"/>
                  </a:cubicBezTo>
                  <a:close/>
                </a:path>
              </a:pathLst>
            </a:custGeom>
            <a:solidFill>
              <a:schemeClr val="accent1">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09599" y="609600"/>
            <a:ext cx="6347713"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09599" y="2160590"/>
            <a:ext cx="6347714"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5405258" y="6041363"/>
            <a:ext cx="684132"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4E7D1CB-D29A-468F-8F23-04D5756E74F9}" type="datetimeFigureOut">
              <a:rPr lang="id-ID" smtClean="0"/>
              <a:pPr/>
              <a:t>13/10/2026</a:t>
            </a:fld>
            <a:endParaRPr lang="id-ID"/>
          </a:p>
        </p:txBody>
      </p:sp>
      <p:sp>
        <p:nvSpPr>
          <p:cNvPr id="5" name="Footer Placeholder 4"/>
          <p:cNvSpPr>
            <a:spLocks noGrp="1"/>
          </p:cNvSpPr>
          <p:nvPr>
            <p:ph type="ftr" sz="quarter" idx="3"/>
          </p:nvPr>
        </p:nvSpPr>
        <p:spPr>
          <a:xfrm>
            <a:off x="609599" y="6041363"/>
            <a:ext cx="4622973"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id-ID"/>
          </a:p>
        </p:txBody>
      </p:sp>
      <p:sp>
        <p:nvSpPr>
          <p:cNvPr id="6" name="Slide Number Placeholder 5"/>
          <p:cNvSpPr>
            <a:spLocks noGrp="1"/>
          </p:cNvSpPr>
          <p:nvPr>
            <p:ph type="sldNum" sz="quarter" idx="4"/>
          </p:nvPr>
        </p:nvSpPr>
        <p:spPr>
          <a:xfrm>
            <a:off x="6444676" y="6041363"/>
            <a:ext cx="512638" cy="365125"/>
          </a:xfrm>
          <a:prstGeom prst="rect">
            <a:avLst/>
          </a:prstGeom>
        </p:spPr>
        <p:txBody>
          <a:bodyPr vert="horz" lIns="91440" tIns="45720" rIns="91440" bIns="45720" rtlCol="0" anchor="ctr"/>
          <a:lstStyle>
            <a:lvl1pPr algn="r">
              <a:defRPr sz="900">
                <a:solidFill>
                  <a:schemeClr val="accent1">
                    <a:lumMod val="75000"/>
                  </a:schemeClr>
                </a:solidFill>
              </a:defRPr>
            </a:lvl1pPr>
          </a:lstStyle>
          <a:p>
            <a:fld id="{88BCA6A2-750B-4D9D-B7B0-9BB4B8670D95}" type="slidenum">
              <a:rPr lang="id-ID" smtClean="0"/>
              <a:pPr/>
              <a:t>‹#›</a:t>
            </a:fld>
            <a:endParaRPr lang="id-ID"/>
          </a:p>
        </p:txBody>
      </p:sp>
    </p:spTree>
    <p:extLst>
      <p:ext uri="{BB962C8B-B14F-4D97-AF65-F5344CB8AC3E}">
        <p14:creationId xmlns:p14="http://schemas.microsoft.com/office/powerpoint/2010/main" val="1312602231"/>
      </p:ext>
    </p:extLst>
  </p:cSld>
  <p:clrMap bg1="lt1" tx1="dk1" bg2="lt2" tx2="dk2" accent1="accent1" accent2="accent2" accent3="accent3" accent4="accent4" accent5="accent5" accent6="accent6" hlink="hlink" folHlink="folHlink"/>
  <p:sldLayoutIdLst>
    <p:sldLayoutId id="2147483943" r:id="rId1"/>
    <p:sldLayoutId id="2147483944" r:id="rId2"/>
    <p:sldLayoutId id="2147483945" r:id="rId3"/>
    <p:sldLayoutId id="2147483946" r:id="rId4"/>
    <p:sldLayoutId id="2147483947" r:id="rId5"/>
    <p:sldLayoutId id="2147483948" r:id="rId6"/>
    <p:sldLayoutId id="2147483949" r:id="rId7"/>
    <p:sldLayoutId id="2147483950" r:id="rId8"/>
    <p:sldLayoutId id="2147483951" r:id="rId9"/>
    <p:sldLayoutId id="2147483952" r:id="rId10"/>
    <p:sldLayoutId id="2147483953" r:id="rId11"/>
    <p:sldLayoutId id="2147483954" r:id="rId12"/>
    <p:sldLayoutId id="2147483955" r:id="rId13"/>
    <p:sldLayoutId id="2147483956" r:id="rId14"/>
    <p:sldLayoutId id="2147483957" r:id="rId15"/>
    <p:sldLayoutId id="2147483958" r:id="rId16"/>
  </p:sldLayoutIdLst>
  <p:txStyles>
    <p:titleStyle>
      <a:lvl1pPr algn="l" defTabSz="457200" rtl="0" eaLnBrk="1" latinLnBrk="0" hangingPunct="1">
        <a:spcBef>
          <a:spcPct val="0"/>
        </a:spcBef>
        <a:buNone/>
        <a:defRPr sz="3600" kern="1200">
          <a:solidFill>
            <a:schemeClr val="accent1">
              <a:lumMod val="75000"/>
            </a:schemeClr>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xml" /><Relationship Id="rId2" Type="http://schemas.openxmlformats.org/officeDocument/2006/relationships/diagramData" Target="../diagrams/data1.xml" /><Relationship Id="rId1" Type="http://schemas.openxmlformats.org/officeDocument/2006/relationships/slideLayout" Target="../slideLayouts/slideLayout2.xml" /><Relationship Id="rId6" Type="http://schemas.microsoft.com/office/2007/relationships/diagramDrawing" Target="../diagrams/drawing1.xml" /><Relationship Id="rId5" Type="http://schemas.openxmlformats.org/officeDocument/2006/relationships/diagramColors" Target="../diagrams/colors1.xml" /><Relationship Id="rId4" Type="http://schemas.openxmlformats.org/officeDocument/2006/relationships/diagramQuickStyle" Target="../diagrams/quickStyle1.xml" /></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49.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1.xml" /><Relationship Id="rId1" Type="http://schemas.openxmlformats.org/officeDocument/2006/relationships/slideLayout" Target="../slideLayouts/slideLayout7.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62000" y="1357140"/>
            <a:ext cx="7315200" cy="2643206"/>
          </a:xfrm>
        </p:spPr>
        <p:txBody>
          <a:bodyPr>
            <a:normAutofit/>
          </a:bodyPr>
          <a:lstStyle/>
          <a:p>
            <a:pPr algn="ctr"/>
            <a:r>
              <a:rPr lang="en-US" sz="4000" b="1" dirty="0">
                <a:latin typeface="Lucida Sans Typewriter" panose="020B0509030504030204" pitchFamily="49" charset="0"/>
              </a:rPr>
              <a:t>TEKNIK &amp; PRAKTIK PEMBUKTIAN </a:t>
            </a:r>
            <a:br>
              <a:rPr lang="en-US" sz="4000" b="1" dirty="0">
                <a:latin typeface="Lucida Sans Typewriter" panose="020B0509030504030204" pitchFamily="49" charset="0"/>
              </a:rPr>
            </a:br>
            <a:r>
              <a:rPr lang="en-US" sz="4000" b="1" dirty="0">
                <a:latin typeface="Lucida Sans Typewriter" panose="020B0509030504030204" pitchFamily="49" charset="0"/>
              </a:rPr>
              <a:t>DI PERSIDANGAN PERKARA </a:t>
            </a:r>
            <a:br>
              <a:rPr lang="en-US" sz="4000" b="1" dirty="0">
                <a:latin typeface="Lucida Sans Typewriter" panose="020B0509030504030204" pitchFamily="49" charset="0"/>
              </a:rPr>
            </a:br>
            <a:r>
              <a:rPr lang="en-US" sz="4000" b="1" dirty="0">
                <a:latin typeface="Lucida Sans Typewriter" panose="020B0509030504030204" pitchFamily="49" charset="0"/>
              </a:rPr>
              <a:t>TATA USAHA NEGARA</a:t>
            </a:r>
            <a:endParaRPr lang="id-ID" sz="4000" b="1" dirty="0">
              <a:latin typeface="Lucida Sans Typewriter" panose="020B0509030504030204" pitchFamily="49" charset="0"/>
            </a:endParaRPr>
          </a:p>
        </p:txBody>
      </p:sp>
      <p:sp>
        <p:nvSpPr>
          <p:cNvPr id="4" name="Title 1"/>
          <p:cNvSpPr txBox="1">
            <a:spLocks/>
          </p:cNvSpPr>
          <p:nvPr/>
        </p:nvSpPr>
        <p:spPr>
          <a:xfrm>
            <a:off x="4857752" y="4786322"/>
            <a:ext cx="4000528" cy="1071570"/>
          </a:xfrm>
          <a:prstGeom prst="rect">
            <a:avLst/>
          </a:prstGeom>
        </p:spPr>
        <p:txBody>
          <a:bodyPr vert="horz" lIns="91440" tIns="45720" rIns="91440" bIns="45720" rtlCol="0" anchor="ctr">
            <a:noAutofit/>
          </a:bodyPr>
          <a:lstStyle/>
          <a:p>
            <a:pPr marL="0" marR="0" lvl="0" indent="0" algn="r" defTabSz="914400" rtl="0" eaLnBrk="1" fontAlgn="auto" latinLnBrk="0" hangingPunct="1">
              <a:lnSpc>
                <a:spcPct val="100000"/>
              </a:lnSpc>
              <a:spcBef>
                <a:spcPct val="0"/>
              </a:spcBef>
              <a:spcAft>
                <a:spcPts val="0"/>
              </a:spcAft>
              <a:buClrTx/>
              <a:buSzTx/>
              <a:buFontTx/>
              <a:buNone/>
              <a:tabLst/>
              <a:defRPr/>
            </a:pPr>
            <a:endParaRPr kumimoji="0" lang="id-ID"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8" name="TextBox 7">
            <a:extLst>
              <a:ext uri="{FF2B5EF4-FFF2-40B4-BE49-F238E27FC236}">
                <a16:creationId xmlns:a16="http://schemas.microsoft.com/office/drawing/2014/main" id="{80C56762-AAB2-0893-11F4-5AD68AF506C9}"/>
              </a:ext>
            </a:extLst>
          </p:cNvPr>
          <p:cNvSpPr txBox="1"/>
          <p:nvPr/>
        </p:nvSpPr>
        <p:spPr>
          <a:xfrm>
            <a:off x="2667000" y="4680777"/>
            <a:ext cx="4626076" cy="369332"/>
          </a:xfrm>
          <a:prstGeom prst="rect">
            <a:avLst/>
          </a:prstGeom>
          <a:noFill/>
        </p:spPr>
        <p:txBody>
          <a:bodyPr wrap="square">
            <a:spAutoFit/>
          </a:bodyPr>
          <a:lstStyle/>
          <a:p>
            <a:pPr algn="r"/>
            <a:r>
              <a:rPr lang="en-US" sz="1800" dirty="0" err="1">
                <a:solidFill>
                  <a:schemeClr val="accent2">
                    <a:lumMod val="50000"/>
                  </a:schemeClr>
                </a:solidFill>
              </a:rPr>
              <a:t>Laboratorium</a:t>
            </a:r>
            <a:r>
              <a:rPr lang="en-US" sz="1800" dirty="0">
                <a:solidFill>
                  <a:schemeClr val="accent2">
                    <a:lumMod val="50000"/>
                  </a:schemeClr>
                </a:solidFill>
              </a:rPr>
              <a:t> Hukum PPPJ 2026</a:t>
            </a:r>
            <a:endParaRPr lang="id-ID" sz="1800" dirty="0">
              <a:solidFill>
                <a:schemeClr val="accent2">
                  <a:lumMod val="50000"/>
                </a:schemeClr>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 presetClass="entr" presetSubtype="1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linds(horizontal)">
                                      <p:cBhvr>
                                        <p:cTn id="7" dur="500"/>
                                        <p:tgtEl>
                                          <p:spTgt spid="2"/>
                                        </p:tgtEl>
                                      </p:cBhvr>
                                    </p:animEffect>
                                  </p:childTnLst>
                                </p:cTn>
                              </p:par>
                              <p:par>
                                <p:cTn id="8" presetID="3" presetClass="entr" presetSubtype="10" fill="hold" grpId="0" nodeType="withEffect" nodePh="1">
                                  <p:stCondLst>
                                    <p:cond delay="0"/>
                                  </p:stCondLst>
                                  <p:endCondLst>
                                    <p:cond evt="begin" delay="0">
                                      <p:tn val="8"/>
                                    </p:cond>
                                  </p:endCondLst>
                                  <p:childTnLst>
                                    <p:set>
                                      <p:cBhvr>
                                        <p:cTn id="9" dur="1" fill="hold">
                                          <p:stCondLst>
                                            <p:cond delay="0"/>
                                          </p:stCondLst>
                                        </p:cTn>
                                        <p:tgtEl>
                                          <p:spTgt spid="4"/>
                                        </p:tgtEl>
                                        <p:attrNameLst>
                                          <p:attrName>style.visibility</p:attrName>
                                        </p:attrNameLst>
                                      </p:cBhvr>
                                      <p:to>
                                        <p:strVal val="visible"/>
                                      </p:to>
                                    </p:set>
                                    <p:animEffect transition="in" filter="blinds(horizontal)">
                                      <p:cBhvr>
                                        <p:cTn id="10"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200" b="1" dirty="0" err="1">
                <a:solidFill>
                  <a:schemeClr val="accent2">
                    <a:lumMod val="50000"/>
                  </a:schemeClr>
                </a:solidFill>
              </a:rPr>
              <a:t>Dasar</a:t>
            </a:r>
            <a:r>
              <a:rPr lang="en-US" sz="3200" b="1" dirty="0">
                <a:solidFill>
                  <a:schemeClr val="accent2">
                    <a:lumMod val="50000"/>
                  </a:schemeClr>
                </a:solidFill>
              </a:rPr>
              <a:t> </a:t>
            </a:r>
            <a:r>
              <a:rPr lang="en-US" sz="3200" b="1" dirty="0" err="1">
                <a:solidFill>
                  <a:schemeClr val="accent2">
                    <a:lumMod val="50000"/>
                  </a:schemeClr>
                </a:solidFill>
              </a:rPr>
              <a:t>Hukum</a:t>
            </a:r>
            <a:endParaRPr lang="en-US" sz="3200" b="1" dirty="0">
              <a:solidFill>
                <a:schemeClr val="accent2">
                  <a:lumMod val="50000"/>
                </a:schemeClr>
              </a:solidFill>
            </a:endParaRPr>
          </a:p>
        </p:txBody>
      </p:sp>
      <p:sp>
        <p:nvSpPr>
          <p:cNvPr id="3" name="Content Placeholder 2"/>
          <p:cNvSpPr>
            <a:spLocks noGrp="1"/>
          </p:cNvSpPr>
          <p:nvPr>
            <p:ph idx="1"/>
          </p:nvPr>
        </p:nvSpPr>
        <p:spPr>
          <a:xfrm>
            <a:off x="609598" y="1981200"/>
            <a:ext cx="7162801" cy="4060163"/>
          </a:xfrm>
        </p:spPr>
        <p:txBody>
          <a:bodyPr>
            <a:normAutofit/>
          </a:bodyPr>
          <a:lstStyle/>
          <a:p>
            <a:pPr algn="just"/>
            <a:r>
              <a:rPr lang="en-US" sz="2200" dirty="0" err="1"/>
              <a:t>Undang</a:t>
            </a:r>
            <a:r>
              <a:rPr lang="en-US" sz="2200" dirty="0"/>
              <a:t> </a:t>
            </a:r>
            <a:r>
              <a:rPr lang="en-US" sz="2200" dirty="0" err="1"/>
              <a:t>Undang</a:t>
            </a:r>
            <a:r>
              <a:rPr lang="en-US" sz="2200" dirty="0"/>
              <a:t> </a:t>
            </a:r>
            <a:r>
              <a:rPr lang="en-US" sz="2200" dirty="0" err="1"/>
              <a:t>Nomor</a:t>
            </a:r>
            <a:r>
              <a:rPr lang="en-US" sz="2200" dirty="0"/>
              <a:t> 5 </a:t>
            </a:r>
            <a:r>
              <a:rPr lang="en-US" sz="2200" dirty="0" err="1"/>
              <a:t>Tahun</a:t>
            </a:r>
            <a:r>
              <a:rPr lang="en-US" sz="2200" dirty="0"/>
              <a:t> 1986 </a:t>
            </a:r>
            <a:r>
              <a:rPr lang="en-US" sz="2200" dirty="0" err="1"/>
              <a:t>tentang</a:t>
            </a:r>
            <a:r>
              <a:rPr lang="en-US" sz="2200" dirty="0"/>
              <a:t> </a:t>
            </a:r>
            <a:r>
              <a:rPr lang="en-US" sz="2200" dirty="0" err="1"/>
              <a:t>Peradilan</a:t>
            </a:r>
            <a:r>
              <a:rPr lang="en-US" sz="2200" dirty="0"/>
              <a:t> Tata Usaha Negara ;</a:t>
            </a:r>
          </a:p>
          <a:p>
            <a:pPr algn="just"/>
            <a:r>
              <a:rPr lang="en-US" sz="2200" dirty="0" err="1"/>
              <a:t>Undang</a:t>
            </a:r>
            <a:r>
              <a:rPr lang="en-US" sz="2200" dirty="0"/>
              <a:t> </a:t>
            </a:r>
            <a:r>
              <a:rPr lang="en-US" sz="2200" dirty="0" err="1"/>
              <a:t>Undang</a:t>
            </a:r>
            <a:r>
              <a:rPr lang="en-US" sz="2200" dirty="0"/>
              <a:t> </a:t>
            </a:r>
            <a:r>
              <a:rPr lang="en-US" sz="2200" dirty="0" err="1"/>
              <a:t>Nomor</a:t>
            </a:r>
            <a:r>
              <a:rPr lang="en-US" sz="2200" dirty="0"/>
              <a:t> 9 </a:t>
            </a:r>
            <a:r>
              <a:rPr lang="en-US" sz="2200" dirty="0" err="1"/>
              <a:t>Tahun</a:t>
            </a:r>
            <a:r>
              <a:rPr lang="en-US" sz="2200" dirty="0"/>
              <a:t> 2004 </a:t>
            </a:r>
            <a:r>
              <a:rPr lang="en-US" sz="2200" dirty="0" err="1"/>
              <a:t>tentang</a:t>
            </a:r>
            <a:r>
              <a:rPr lang="en-US" sz="2200" dirty="0"/>
              <a:t> </a:t>
            </a:r>
            <a:r>
              <a:rPr lang="en-US" sz="2200" dirty="0" err="1"/>
              <a:t>Perubahan</a:t>
            </a:r>
            <a:r>
              <a:rPr lang="en-US" sz="2200" dirty="0"/>
              <a:t> </a:t>
            </a:r>
            <a:r>
              <a:rPr lang="en-US" sz="2200" dirty="0" err="1"/>
              <a:t>Atas</a:t>
            </a:r>
            <a:r>
              <a:rPr lang="en-US" sz="2200" dirty="0"/>
              <a:t> </a:t>
            </a:r>
            <a:r>
              <a:rPr lang="en-US" sz="2200" dirty="0" err="1"/>
              <a:t>Undang</a:t>
            </a:r>
            <a:r>
              <a:rPr lang="en-US" sz="2200" dirty="0"/>
              <a:t> </a:t>
            </a:r>
            <a:r>
              <a:rPr lang="en-US" sz="2200" dirty="0" err="1"/>
              <a:t>Undang</a:t>
            </a:r>
            <a:r>
              <a:rPr lang="en-US" sz="2200" dirty="0"/>
              <a:t> </a:t>
            </a:r>
            <a:r>
              <a:rPr lang="en-US" sz="2200" dirty="0" err="1"/>
              <a:t>Nomor</a:t>
            </a:r>
            <a:r>
              <a:rPr lang="en-US" sz="2200" dirty="0"/>
              <a:t> 5 </a:t>
            </a:r>
            <a:r>
              <a:rPr lang="en-US" sz="2200" dirty="0" err="1"/>
              <a:t>Tahun</a:t>
            </a:r>
            <a:r>
              <a:rPr lang="en-US" sz="2200" dirty="0"/>
              <a:t> 1986 </a:t>
            </a:r>
            <a:r>
              <a:rPr lang="en-US" sz="2200" dirty="0" err="1"/>
              <a:t>tentang</a:t>
            </a:r>
            <a:r>
              <a:rPr lang="en-US" sz="2200" dirty="0"/>
              <a:t> </a:t>
            </a:r>
            <a:r>
              <a:rPr lang="en-US" sz="2200" dirty="0" err="1"/>
              <a:t>Peradilan</a:t>
            </a:r>
            <a:r>
              <a:rPr lang="en-US" sz="2200" dirty="0"/>
              <a:t> Tata Usaha Negara ;</a:t>
            </a:r>
          </a:p>
          <a:p>
            <a:pPr algn="just"/>
            <a:r>
              <a:rPr lang="en-US" sz="2200" dirty="0" err="1"/>
              <a:t>Undang</a:t>
            </a:r>
            <a:r>
              <a:rPr lang="en-US" sz="2200" dirty="0"/>
              <a:t> </a:t>
            </a:r>
            <a:r>
              <a:rPr lang="en-US" sz="2200" dirty="0" err="1"/>
              <a:t>Undang</a:t>
            </a:r>
            <a:r>
              <a:rPr lang="en-US" sz="2200" dirty="0"/>
              <a:t> </a:t>
            </a:r>
            <a:r>
              <a:rPr lang="en-US" sz="2200" dirty="0" err="1"/>
              <a:t>Nomor</a:t>
            </a:r>
            <a:r>
              <a:rPr lang="en-US" sz="2200" dirty="0"/>
              <a:t> 51 </a:t>
            </a:r>
            <a:r>
              <a:rPr lang="en-US" sz="2200" dirty="0" err="1"/>
              <a:t>Tahun</a:t>
            </a:r>
            <a:r>
              <a:rPr lang="en-US" sz="2200" dirty="0"/>
              <a:t> 2009 </a:t>
            </a:r>
            <a:r>
              <a:rPr lang="en-US" sz="2200" dirty="0" err="1"/>
              <a:t>tentang</a:t>
            </a:r>
            <a:r>
              <a:rPr lang="en-US" sz="2200" dirty="0"/>
              <a:t> </a:t>
            </a:r>
            <a:r>
              <a:rPr lang="en-US" sz="2200" dirty="0" err="1"/>
              <a:t>Perubahan</a:t>
            </a:r>
            <a:r>
              <a:rPr lang="en-US" sz="2200" dirty="0"/>
              <a:t> </a:t>
            </a:r>
            <a:r>
              <a:rPr lang="en-US" sz="2200" dirty="0" err="1"/>
              <a:t>Kedua</a:t>
            </a:r>
            <a:r>
              <a:rPr lang="en-US" sz="2200" dirty="0"/>
              <a:t> </a:t>
            </a:r>
            <a:r>
              <a:rPr lang="en-US" sz="2200" dirty="0" err="1"/>
              <a:t>Atas</a:t>
            </a:r>
            <a:r>
              <a:rPr lang="en-US" sz="2200" dirty="0"/>
              <a:t> </a:t>
            </a:r>
            <a:r>
              <a:rPr lang="en-US" sz="2200" dirty="0" err="1"/>
              <a:t>Undang</a:t>
            </a:r>
            <a:r>
              <a:rPr lang="en-US" sz="2200" dirty="0"/>
              <a:t> </a:t>
            </a:r>
            <a:r>
              <a:rPr lang="en-US" sz="2200" dirty="0" err="1"/>
              <a:t>Undang</a:t>
            </a:r>
            <a:r>
              <a:rPr lang="en-US" sz="2200" dirty="0"/>
              <a:t> </a:t>
            </a:r>
            <a:r>
              <a:rPr lang="en-US" sz="2200" dirty="0" err="1"/>
              <a:t>Nomor</a:t>
            </a:r>
            <a:r>
              <a:rPr lang="en-US" sz="2200" dirty="0"/>
              <a:t> 5 </a:t>
            </a:r>
            <a:r>
              <a:rPr lang="en-US" sz="2200" dirty="0" err="1"/>
              <a:t>Tahun</a:t>
            </a:r>
            <a:r>
              <a:rPr lang="en-US" sz="2200" dirty="0"/>
              <a:t> 1986 </a:t>
            </a:r>
            <a:r>
              <a:rPr lang="en-US" sz="2200" dirty="0" err="1"/>
              <a:t>tentang</a:t>
            </a:r>
            <a:r>
              <a:rPr lang="en-US" sz="2200" dirty="0"/>
              <a:t> </a:t>
            </a:r>
            <a:r>
              <a:rPr lang="en-US" sz="2200" dirty="0" err="1"/>
              <a:t>Peradilan</a:t>
            </a:r>
            <a:r>
              <a:rPr lang="en-US" sz="2200" dirty="0"/>
              <a:t> Tata Usaha Negara. </a:t>
            </a:r>
            <a:endParaRPr lang="id-ID" sz="2200" dirty="0"/>
          </a:p>
          <a:p>
            <a:pPr algn="just"/>
            <a:r>
              <a:rPr lang="id-ID" sz="2200" dirty="0"/>
              <a:t>Peraturan Mahkamah Agung</a:t>
            </a:r>
            <a:endParaRPr lang="en-US" sz="2200" dirty="0"/>
          </a:p>
          <a:p>
            <a:pPr algn="just"/>
            <a:endParaRPr lang="en-US" dirty="0"/>
          </a:p>
          <a:p>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060" y="457200"/>
            <a:ext cx="7429499" cy="981682"/>
          </a:xfrm>
        </p:spPr>
        <p:txBody>
          <a:bodyPr>
            <a:normAutofit/>
          </a:bodyPr>
          <a:lstStyle/>
          <a:p>
            <a:r>
              <a:rPr lang="en-US" sz="3000" dirty="0" err="1">
                <a:solidFill>
                  <a:srgbClr val="00B0F0"/>
                </a:solidFill>
              </a:rPr>
              <a:t>Pengertian</a:t>
            </a:r>
            <a:r>
              <a:rPr lang="en-US" sz="3000" dirty="0">
                <a:solidFill>
                  <a:srgbClr val="00B0F0"/>
                </a:solidFill>
              </a:rPr>
              <a:t> </a:t>
            </a:r>
            <a:r>
              <a:rPr lang="en-US" sz="3000" dirty="0" err="1">
                <a:solidFill>
                  <a:srgbClr val="00B0F0"/>
                </a:solidFill>
              </a:rPr>
              <a:t>Sengketa</a:t>
            </a:r>
            <a:r>
              <a:rPr lang="en-US" sz="3000" dirty="0">
                <a:solidFill>
                  <a:srgbClr val="00B0F0"/>
                </a:solidFill>
              </a:rPr>
              <a:t> TUN</a:t>
            </a:r>
          </a:p>
        </p:txBody>
      </p:sp>
      <p:sp>
        <p:nvSpPr>
          <p:cNvPr id="3" name="Content Placeholder 2"/>
          <p:cNvSpPr>
            <a:spLocks noGrp="1"/>
          </p:cNvSpPr>
          <p:nvPr>
            <p:ph idx="1"/>
          </p:nvPr>
        </p:nvSpPr>
        <p:spPr>
          <a:xfrm>
            <a:off x="494109" y="1438882"/>
            <a:ext cx="6821091" cy="4953000"/>
          </a:xfrm>
        </p:spPr>
        <p:txBody>
          <a:bodyPr>
            <a:normAutofit/>
          </a:bodyPr>
          <a:lstStyle/>
          <a:p>
            <a:pPr marL="354013" indent="-354013" algn="just">
              <a:buSzPct val="70000"/>
              <a:buFont typeface="Wingdings" pitchFamily="2" charset="2"/>
              <a:buChar char="Ø"/>
            </a:pPr>
            <a:r>
              <a:rPr lang="id-ID" sz="2800" dirty="0"/>
              <a:t>Sengketa TUN</a:t>
            </a:r>
            <a:r>
              <a:rPr lang="en-US" sz="2800" dirty="0"/>
              <a:t>,</a:t>
            </a:r>
            <a:r>
              <a:rPr lang="id-ID" sz="2800" dirty="0"/>
              <a:t> adalah sengketa yang timbul dalam bidang TUN antara orang atau badan hukum pe</a:t>
            </a:r>
            <a:r>
              <a:rPr lang="en-US" sz="2800" dirty="0"/>
              <a:t>r</a:t>
            </a:r>
            <a:r>
              <a:rPr lang="id-ID" sz="2800" dirty="0"/>
              <a:t>data dengan </a:t>
            </a:r>
            <a:r>
              <a:rPr lang="en-US" sz="2800" dirty="0"/>
              <a:t>b</a:t>
            </a:r>
            <a:r>
              <a:rPr lang="id-ID" sz="2800" dirty="0"/>
              <a:t>adan atau </a:t>
            </a:r>
            <a:r>
              <a:rPr lang="en-US" sz="2800" dirty="0"/>
              <a:t>p</a:t>
            </a:r>
            <a:r>
              <a:rPr lang="id-ID" sz="2800" dirty="0"/>
              <a:t>ejabat TUN</a:t>
            </a:r>
            <a:r>
              <a:rPr lang="en-US" sz="2800" dirty="0"/>
              <a:t>, </a:t>
            </a:r>
            <a:r>
              <a:rPr lang="en-US" sz="2800" dirty="0" err="1"/>
              <a:t>baik</a:t>
            </a:r>
            <a:r>
              <a:rPr lang="en-US" sz="2800" dirty="0"/>
              <a:t> </a:t>
            </a:r>
            <a:r>
              <a:rPr lang="en-US" sz="2800" dirty="0" err="1"/>
              <a:t>di</a:t>
            </a:r>
            <a:r>
              <a:rPr lang="en-US" sz="2800" dirty="0"/>
              <a:t> </a:t>
            </a:r>
            <a:r>
              <a:rPr lang="en-US" sz="2800" dirty="0" err="1"/>
              <a:t>pusat</a:t>
            </a:r>
            <a:r>
              <a:rPr lang="en-US" sz="2800" dirty="0"/>
              <a:t> </a:t>
            </a:r>
            <a:r>
              <a:rPr lang="en-US" sz="2800" dirty="0" err="1"/>
              <a:t>maupun</a:t>
            </a:r>
            <a:r>
              <a:rPr lang="en-US" sz="2800" dirty="0"/>
              <a:t> </a:t>
            </a:r>
            <a:r>
              <a:rPr lang="en-US" sz="2800" dirty="0" err="1"/>
              <a:t>di</a:t>
            </a:r>
            <a:r>
              <a:rPr lang="en-US" sz="2800" dirty="0"/>
              <a:t> </a:t>
            </a:r>
            <a:r>
              <a:rPr lang="en-US" sz="2800" dirty="0" err="1"/>
              <a:t>daerah</a:t>
            </a:r>
            <a:r>
              <a:rPr lang="en-US" sz="2800" dirty="0"/>
              <a:t>, </a:t>
            </a:r>
            <a:r>
              <a:rPr lang="en-US" sz="2800" dirty="0" err="1"/>
              <a:t>sebagai</a:t>
            </a:r>
            <a:r>
              <a:rPr lang="en-US" sz="2800" dirty="0"/>
              <a:t> </a:t>
            </a:r>
            <a:r>
              <a:rPr lang="en-US" sz="2800" dirty="0" err="1"/>
              <a:t>akibat</a:t>
            </a:r>
            <a:r>
              <a:rPr lang="en-US" sz="2800" dirty="0"/>
              <a:t> </a:t>
            </a:r>
            <a:r>
              <a:rPr lang="en-US" sz="2800" dirty="0" err="1"/>
              <a:t>dikeluarkannya</a:t>
            </a:r>
            <a:r>
              <a:rPr lang="en-US" sz="2800" dirty="0"/>
              <a:t> </a:t>
            </a:r>
            <a:r>
              <a:rPr lang="en-US" sz="2800" dirty="0" err="1"/>
              <a:t>keputusan</a:t>
            </a:r>
            <a:r>
              <a:rPr lang="en-US" sz="2800" dirty="0"/>
              <a:t> TUN, </a:t>
            </a:r>
            <a:r>
              <a:rPr lang="en-US" sz="2800" dirty="0" err="1"/>
              <a:t>termasuk</a:t>
            </a:r>
            <a:r>
              <a:rPr lang="en-US" sz="2800" dirty="0"/>
              <a:t> </a:t>
            </a:r>
            <a:r>
              <a:rPr lang="en-US" sz="2800" dirty="0" err="1"/>
              <a:t>sengketa</a:t>
            </a:r>
            <a:r>
              <a:rPr lang="en-US" sz="2800" dirty="0"/>
              <a:t> </a:t>
            </a:r>
            <a:r>
              <a:rPr lang="en-US" sz="2800" dirty="0" err="1"/>
              <a:t>kepegawaian</a:t>
            </a:r>
            <a:r>
              <a:rPr lang="en-US" sz="2800" dirty="0"/>
              <a:t> </a:t>
            </a:r>
            <a:r>
              <a:rPr lang="en-US" sz="2800" dirty="0" err="1"/>
              <a:t>berdasarkan</a:t>
            </a:r>
            <a:r>
              <a:rPr lang="en-US" sz="2800" dirty="0"/>
              <a:t> </a:t>
            </a:r>
            <a:r>
              <a:rPr lang="en-US" sz="2800" dirty="0" err="1"/>
              <a:t>peraturan</a:t>
            </a:r>
            <a:r>
              <a:rPr lang="en-US" sz="2800" dirty="0"/>
              <a:t> </a:t>
            </a:r>
            <a:r>
              <a:rPr lang="en-US" sz="2800" dirty="0" err="1"/>
              <a:t>perundang-undangan</a:t>
            </a:r>
            <a:r>
              <a:rPr lang="en-US" sz="2800" dirty="0"/>
              <a:t> yang </a:t>
            </a:r>
            <a:r>
              <a:rPr lang="en-US" sz="2800" dirty="0" err="1"/>
              <a:t>berlaku</a:t>
            </a:r>
            <a:r>
              <a:rPr lang="en-US" sz="2800" dirty="0"/>
              <a:t>. (</a:t>
            </a:r>
            <a:r>
              <a:rPr lang="en-US" sz="2800" dirty="0" err="1"/>
              <a:t>angka</a:t>
            </a:r>
            <a:r>
              <a:rPr lang="en-US" sz="2800" dirty="0"/>
              <a:t> 10).</a:t>
            </a:r>
            <a:endParaRPr lang="id-ID" sz="2800" dirty="0"/>
          </a:p>
          <a:p>
            <a:pPr algn="just"/>
            <a:endParaRPr lang="en-US" sz="2800" dirty="0"/>
          </a:p>
        </p:txBody>
      </p:sp>
    </p:spTree>
    <p:extLst>
      <p:ext uri="{BB962C8B-B14F-4D97-AF65-F5344CB8AC3E}">
        <p14:creationId xmlns:p14="http://schemas.microsoft.com/office/powerpoint/2010/main" val="36439765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060" y="237518"/>
            <a:ext cx="7429499" cy="981682"/>
          </a:xfrm>
        </p:spPr>
        <p:txBody>
          <a:bodyPr>
            <a:normAutofit/>
          </a:bodyPr>
          <a:lstStyle/>
          <a:p>
            <a:r>
              <a:rPr lang="en-US" sz="2800" dirty="0" err="1">
                <a:solidFill>
                  <a:srgbClr val="00B0F0"/>
                </a:solidFill>
              </a:rPr>
              <a:t>Pengertian</a:t>
            </a:r>
            <a:r>
              <a:rPr lang="en-US" sz="2800" dirty="0">
                <a:solidFill>
                  <a:srgbClr val="00B0F0"/>
                </a:solidFill>
              </a:rPr>
              <a:t> Keputusan TUN</a:t>
            </a:r>
          </a:p>
        </p:txBody>
      </p:sp>
      <p:sp>
        <p:nvSpPr>
          <p:cNvPr id="3" name="Content Placeholder 2"/>
          <p:cNvSpPr>
            <a:spLocks noGrp="1"/>
          </p:cNvSpPr>
          <p:nvPr>
            <p:ph idx="1"/>
          </p:nvPr>
        </p:nvSpPr>
        <p:spPr>
          <a:xfrm>
            <a:off x="612648" y="990600"/>
            <a:ext cx="8153400" cy="5486400"/>
          </a:xfrm>
        </p:spPr>
        <p:txBody>
          <a:bodyPr>
            <a:noAutofit/>
          </a:bodyPr>
          <a:lstStyle/>
          <a:p>
            <a:pPr marL="354013" indent="-354013" algn="just">
              <a:buSzPct val="70000"/>
              <a:buFont typeface="Wingdings" pitchFamily="2" charset="2"/>
              <a:buChar char="Ø"/>
            </a:pPr>
            <a:r>
              <a:rPr lang="id-ID" sz="1900" dirty="0"/>
              <a:t>Keputusan TUN</a:t>
            </a:r>
            <a:r>
              <a:rPr lang="en-US" sz="1900" dirty="0"/>
              <a:t>,</a:t>
            </a:r>
            <a:r>
              <a:rPr lang="id-ID" sz="1900" dirty="0"/>
              <a:t> adalah </a:t>
            </a:r>
            <a:r>
              <a:rPr lang="en-US" sz="1900" dirty="0" err="1"/>
              <a:t>suatu</a:t>
            </a:r>
            <a:r>
              <a:rPr lang="en-US" sz="1900" dirty="0"/>
              <a:t> </a:t>
            </a:r>
            <a:r>
              <a:rPr lang="id-ID" sz="1900" dirty="0"/>
              <a:t>penetapan tertulis yang dikeluarkan oleh </a:t>
            </a:r>
            <a:r>
              <a:rPr lang="en-US" sz="1900" dirty="0"/>
              <a:t>b</a:t>
            </a:r>
            <a:r>
              <a:rPr lang="id-ID" sz="1900" dirty="0"/>
              <a:t>adan atau </a:t>
            </a:r>
            <a:r>
              <a:rPr lang="en-US" sz="1900" dirty="0"/>
              <a:t>p</a:t>
            </a:r>
            <a:r>
              <a:rPr lang="id-ID" sz="1900" dirty="0"/>
              <a:t>ejabat TUN yang berisi tindakan </a:t>
            </a:r>
            <a:r>
              <a:rPr lang="en-US" sz="1900" dirty="0"/>
              <a:t>h</a:t>
            </a:r>
            <a:r>
              <a:rPr lang="id-ID" sz="1900" dirty="0"/>
              <a:t>ukum TUN</a:t>
            </a:r>
            <a:r>
              <a:rPr lang="en-US" sz="1900" dirty="0"/>
              <a:t> yang </a:t>
            </a:r>
            <a:r>
              <a:rPr lang="en-US" sz="1900" dirty="0" err="1"/>
              <a:t>berdasarkan</a:t>
            </a:r>
            <a:r>
              <a:rPr lang="en-US" sz="1900" dirty="0"/>
              <a:t> </a:t>
            </a:r>
            <a:r>
              <a:rPr lang="en-US" sz="1900" dirty="0" err="1"/>
              <a:t>peraturan</a:t>
            </a:r>
            <a:r>
              <a:rPr lang="en-US" sz="1900" dirty="0"/>
              <a:t> </a:t>
            </a:r>
            <a:r>
              <a:rPr lang="en-US" sz="1900" dirty="0" err="1"/>
              <a:t>perundang-undangan</a:t>
            </a:r>
            <a:r>
              <a:rPr lang="en-US" sz="1900" dirty="0"/>
              <a:t> yang </a:t>
            </a:r>
            <a:r>
              <a:rPr lang="en-US" sz="1900" dirty="0" err="1"/>
              <a:t>berlaku</a:t>
            </a:r>
            <a:r>
              <a:rPr lang="en-US" sz="1900" dirty="0"/>
              <a:t>, yang </a:t>
            </a:r>
            <a:r>
              <a:rPr lang="en-US" sz="1900" dirty="0" err="1"/>
              <a:t>bersifat</a:t>
            </a:r>
            <a:r>
              <a:rPr lang="en-US" sz="1900" dirty="0"/>
              <a:t> </a:t>
            </a:r>
            <a:r>
              <a:rPr lang="en-US" sz="1900" dirty="0" err="1"/>
              <a:t>konkret</a:t>
            </a:r>
            <a:r>
              <a:rPr lang="en-US" sz="1900" dirty="0"/>
              <a:t>, individual, </a:t>
            </a:r>
            <a:r>
              <a:rPr lang="en-US" sz="1900" dirty="0" err="1"/>
              <a:t>dan</a:t>
            </a:r>
            <a:r>
              <a:rPr lang="en-US" sz="1900" dirty="0"/>
              <a:t> final, yang </a:t>
            </a:r>
            <a:r>
              <a:rPr lang="en-US" sz="1900" dirty="0" err="1"/>
              <a:t>menimbulkan</a:t>
            </a:r>
            <a:r>
              <a:rPr lang="en-US" sz="1900" dirty="0"/>
              <a:t> </a:t>
            </a:r>
            <a:r>
              <a:rPr lang="en-US" sz="1900" dirty="0" err="1"/>
              <a:t>akibat</a:t>
            </a:r>
            <a:r>
              <a:rPr lang="en-US" sz="1900" dirty="0"/>
              <a:t> </a:t>
            </a:r>
            <a:r>
              <a:rPr lang="en-US" sz="1900" dirty="0" err="1"/>
              <a:t>hukum</a:t>
            </a:r>
            <a:r>
              <a:rPr lang="en-US" sz="1900" dirty="0"/>
              <a:t> </a:t>
            </a:r>
            <a:r>
              <a:rPr lang="en-US" sz="1900" dirty="0" err="1"/>
              <a:t>bagi</a:t>
            </a:r>
            <a:r>
              <a:rPr lang="en-US" sz="1900" dirty="0"/>
              <a:t> </a:t>
            </a:r>
            <a:r>
              <a:rPr lang="en-US" sz="1900" dirty="0" err="1"/>
              <a:t>seseorang</a:t>
            </a:r>
            <a:r>
              <a:rPr lang="en-US" sz="1900" dirty="0"/>
              <a:t> </a:t>
            </a:r>
            <a:r>
              <a:rPr lang="en-US" sz="1900" dirty="0" err="1"/>
              <a:t>atau</a:t>
            </a:r>
            <a:r>
              <a:rPr lang="en-US" sz="1900" dirty="0"/>
              <a:t> </a:t>
            </a:r>
            <a:r>
              <a:rPr lang="en-US" sz="1900" dirty="0" err="1"/>
              <a:t>badan</a:t>
            </a:r>
            <a:r>
              <a:rPr lang="en-US" sz="1900" dirty="0"/>
              <a:t> </a:t>
            </a:r>
            <a:r>
              <a:rPr lang="en-US" sz="1900" dirty="0" err="1"/>
              <a:t>hukum</a:t>
            </a:r>
            <a:r>
              <a:rPr lang="en-US" sz="1900" dirty="0"/>
              <a:t> </a:t>
            </a:r>
            <a:r>
              <a:rPr lang="en-US" sz="1900" dirty="0" err="1"/>
              <a:t>perdata</a:t>
            </a:r>
            <a:r>
              <a:rPr lang="en-US" sz="1900" dirty="0"/>
              <a:t>. (</a:t>
            </a:r>
            <a:r>
              <a:rPr lang="en-US" sz="1900" dirty="0" err="1"/>
              <a:t>angka</a:t>
            </a:r>
            <a:r>
              <a:rPr lang="en-US" sz="1900" dirty="0"/>
              <a:t> 9).</a:t>
            </a:r>
            <a:endParaRPr lang="id-ID" sz="1900" dirty="0"/>
          </a:p>
          <a:p>
            <a:pPr marL="354013" indent="0">
              <a:buNone/>
              <a:tabLst>
                <a:tab pos="357188" algn="l"/>
              </a:tabLst>
            </a:pPr>
            <a:r>
              <a:rPr lang="en-US" sz="1900" dirty="0" err="1">
                <a:solidFill>
                  <a:schemeClr val="accent2">
                    <a:lumMod val="50000"/>
                  </a:schemeClr>
                </a:solidFill>
              </a:rPr>
              <a:t>Pasal</a:t>
            </a:r>
            <a:r>
              <a:rPr lang="en-US" sz="1900" dirty="0">
                <a:solidFill>
                  <a:schemeClr val="accent2">
                    <a:lumMod val="50000"/>
                  </a:schemeClr>
                </a:solidFill>
              </a:rPr>
              <a:t> 87 </a:t>
            </a:r>
            <a:r>
              <a:rPr lang="id-ID" sz="1900" dirty="0">
                <a:solidFill>
                  <a:schemeClr val="accent2">
                    <a:lumMod val="50000"/>
                  </a:schemeClr>
                </a:solidFill>
              </a:rPr>
              <a:t>UUAP</a:t>
            </a:r>
            <a:r>
              <a:rPr lang="en-US" sz="1900" dirty="0">
                <a:solidFill>
                  <a:schemeClr val="accent2">
                    <a:lumMod val="50000"/>
                  </a:schemeClr>
                </a:solidFill>
              </a:rPr>
              <a:t>, KTUN </a:t>
            </a:r>
            <a:r>
              <a:rPr lang="en-US" sz="1900" dirty="0" err="1">
                <a:solidFill>
                  <a:schemeClr val="accent2">
                    <a:lumMod val="50000"/>
                  </a:schemeClr>
                </a:solidFill>
              </a:rPr>
              <a:t>tersebut</a:t>
            </a:r>
            <a:r>
              <a:rPr lang="en-US" sz="1900" dirty="0">
                <a:solidFill>
                  <a:schemeClr val="accent2">
                    <a:lumMod val="50000"/>
                  </a:schemeClr>
                </a:solidFill>
              </a:rPr>
              <a:t> </a:t>
            </a:r>
            <a:r>
              <a:rPr lang="en-US" sz="1900" dirty="0" err="1">
                <a:solidFill>
                  <a:schemeClr val="accent2">
                    <a:lumMod val="50000"/>
                  </a:schemeClr>
                </a:solidFill>
              </a:rPr>
              <a:t>memiliki</a:t>
            </a:r>
            <a:r>
              <a:rPr lang="en-US" sz="1900" dirty="0">
                <a:solidFill>
                  <a:schemeClr val="accent2">
                    <a:lumMod val="50000"/>
                  </a:schemeClr>
                </a:solidFill>
              </a:rPr>
              <a:t> </a:t>
            </a:r>
            <a:r>
              <a:rPr lang="en-US" sz="1900" dirty="0" err="1">
                <a:solidFill>
                  <a:schemeClr val="accent2">
                    <a:lumMod val="50000"/>
                  </a:schemeClr>
                </a:solidFill>
              </a:rPr>
              <a:t>pemaknaan</a:t>
            </a:r>
            <a:r>
              <a:rPr lang="en-US" sz="1900" dirty="0">
                <a:solidFill>
                  <a:schemeClr val="accent2">
                    <a:lumMod val="50000"/>
                  </a:schemeClr>
                </a:solidFill>
              </a:rPr>
              <a:t> yang </a:t>
            </a:r>
            <a:r>
              <a:rPr lang="en-US" sz="1900" dirty="0" err="1">
                <a:solidFill>
                  <a:schemeClr val="accent2">
                    <a:lumMod val="50000"/>
                  </a:schemeClr>
                </a:solidFill>
              </a:rPr>
              <a:t>lebih</a:t>
            </a:r>
            <a:r>
              <a:rPr lang="en-US" sz="1900" dirty="0">
                <a:solidFill>
                  <a:schemeClr val="accent2">
                    <a:lumMod val="50000"/>
                  </a:schemeClr>
                </a:solidFill>
              </a:rPr>
              <a:t> </a:t>
            </a:r>
            <a:r>
              <a:rPr lang="en-US" sz="1900" dirty="0" err="1">
                <a:solidFill>
                  <a:schemeClr val="accent2">
                    <a:lumMod val="50000"/>
                  </a:schemeClr>
                </a:solidFill>
              </a:rPr>
              <a:t>luas</a:t>
            </a:r>
            <a:r>
              <a:rPr lang="id-ID" sz="1900" dirty="0">
                <a:solidFill>
                  <a:schemeClr val="accent2">
                    <a:lumMod val="50000"/>
                  </a:schemeClr>
                </a:solidFill>
              </a:rPr>
              <a:t> :</a:t>
            </a:r>
          </a:p>
          <a:p>
            <a:pPr marL="633413" indent="-279400">
              <a:buSzPct val="100000"/>
              <a:buAutoNum type="alphaLcPeriod"/>
              <a:tabLst>
                <a:tab pos="633413" algn="l"/>
                <a:tab pos="1171575" algn="l"/>
              </a:tabLst>
            </a:pPr>
            <a:r>
              <a:rPr lang="en-US" sz="1900" dirty="0" err="1">
                <a:solidFill>
                  <a:schemeClr val="accent2">
                    <a:lumMod val="50000"/>
                  </a:schemeClr>
                </a:solidFill>
              </a:rPr>
              <a:t>penetapan</a:t>
            </a:r>
            <a:r>
              <a:rPr lang="en-US" sz="1900" dirty="0">
                <a:solidFill>
                  <a:schemeClr val="accent2">
                    <a:lumMod val="50000"/>
                  </a:schemeClr>
                </a:solidFill>
              </a:rPr>
              <a:t> </a:t>
            </a:r>
            <a:r>
              <a:rPr lang="en-US" sz="1900" dirty="0" err="1">
                <a:solidFill>
                  <a:schemeClr val="accent2">
                    <a:lumMod val="50000"/>
                  </a:schemeClr>
                </a:solidFill>
              </a:rPr>
              <a:t>tertulis</a:t>
            </a:r>
            <a:r>
              <a:rPr lang="en-US" sz="1900" dirty="0">
                <a:solidFill>
                  <a:schemeClr val="accent2">
                    <a:lumMod val="50000"/>
                  </a:schemeClr>
                </a:solidFill>
              </a:rPr>
              <a:t> yang juga </a:t>
            </a:r>
            <a:r>
              <a:rPr lang="en-US" sz="1900" dirty="0" err="1">
                <a:solidFill>
                  <a:schemeClr val="accent2">
                    <a:lumMod val="50000"/>
                  </a:schemeClr>
                </a:solidFill>
              </a:rPr>
              <a:t>mencakup</a:t>
            </a:r>
            <a:r>
              <a:rPr lang="en-US" sz="1900" dirty="0">
                <a:solidFill>
                  <a:schemeClr val="accent2">
                    <a:lumMod val="50000"/>
                  </a:schemeClr>
                </a:solidFill>
              </a:rPr>
              <a:t> </a:t>
            </a:r>
            <a:r>
              <a:rPr lang="en-US" sz="1900" dirty="0" err="1">
                <a:solidFill>
                  <a:schemeClr val="accent2">
                    <a:lumMod val="50000"/>
                  </a:schemeClr>
                </a:solidFill>
              </a:rPr>
              <a:t>tindakan</a:t>
            </a:r>
            <a:r>
              <a:rPr lang="en-US" sz="1900" dirty="0">
                <a:solidFill>
                  <a:schemeClr val="accent2">
                    <a:lumMod val="50000"/>
                  </a:schemeClr>
                </a:solidFill>
              </a:rPr>
              <a:t> </a:t>
            </a:r>
            <a:r>
              <a:rPr lang="en-US" sz="1900" dirty="0" err="1">
                <a:solidFill>
                  <a:schemeClr val="accent2">
                    <a:lumMod val="50000"/>
                  </a:schemeClr>
                </a:solidFill>
              </a:rPr>
              <a:t>faktual</a:t>
            </a:r>
            <a:r>
              <a:rPr lang="en-US" sz="1900" dirty="0">
                <a:solidFill>
                  <a:schemeClr val="accent2">
                    <a:lumMod val="50000"/>
                  </a:schemeClr>
                </a:solidFill>
              </a:rPr>
              <a:t>; </a:t>
            </a:r>
            <a:endParaRPr lang="id-ID" sz="1900" dirty="0">
              <a:solidFill>
                <a:schemeClr val="accent2">
                  <a:lumMod val="50000"/>
                </a:schemeClr>
              </a:solidFill>
            </a:endParaRPr>
          </a:p>
          <a:p>
            <a:pPr marL="633413" indent="-279400">
              <a:buSzPct val="100000"/>
              <a:buAutoNum type="alphaLcPeriod" startAt="2"/>
              <a:tabLst>
                <a:tab pos="633413" algn="l"/>
                <a:tab pos="1171575" algn="l"/>
              </a:tabLst>
            </a:pPr>
            <a:r>
              <a:rPr lang="en-US" sz="1900" dirty="0" err="1">
                <a:solidFill>
                  <a:schemeClr val="accent2">
                    <a:lumMod val="50000"/>
                  </a:schemeClr>
                </a:solidFill>
              </a:rPr>
              <a:t>Keputusan</a:t>
            </a:r>
            <a:r>
              <a:rPr lang="en-US" sz="1900" dirty="0">
                <a:solidFill>
                  <a:schemeClr val="accent2">
                    <a:lumMod val="50000"/>
                  </a:schemeClr>
                </a:solidFill>
              </a:rPr>
              <a:t> </a:t>
            </a:r>
            <a:r>
              <a:rPr lang="en-US" sz="1900" dirty="0" err="1">
                <a:solidFill>
                  <a:schemeClr val="accent2">
                    <a:lumMod val="50000"/>
                  </a:schemeClr>
                </a:solidFill>
              </a:rPr>
              <a:t>Badan</a:t>
            </a:r>
            <a:r>
              <a:rPr lang="en-US" sz="1900" dirty="0">
                <a:solidFill>
                  <a:schemeClr val="accent2">
                    <a:lumMod val="50000"/>
                  </a:schemeClr>
                </a:solidFill>
              </a:rPr>
              <a:t> </a:t>
            </a:r>
            <a:r>
              <a:rPr lang="en-US" sz="1900" dirty="0" err="1">
                <a:solidFill>
                  <a:schemeClr val="accent2">
                    <a:lumMod val="50000"/>
                  </a:schemeClr>
                </a:solidFill>
              </a:rPr>
              <a:t>dan</a:t>
            </a:r>
            <a:r>
              <a:rPr lang="en-US" sz="1900" dirty="0">
                <a:solidFill>
                  <a:schemeClr val="accent2">
                    <a:lumMod val="50000"/>
                  </a:schemeClr>
                </a:solidFill>
              </a:rPr>
              <a:t>/</a:t>
            </a:r>
            <a:r>
              <a:rPr lang="en-US" sz="1900" dirty="0" err="1">
                <a:solidFill>
                  <a:schemeClr val="accent2">
                    <a:lumMod val="50000"/>
                  </a:schemeClr>
                </a:solidFill>
              </a:rPr>
              <a:t>atau</a:t>
            </a:r>
            <a:r>
              <a:rPr lang="en-US" sz="1900" dirty="0">
                <a:solidFill>
                  <a:schemeClr val="accent2">
                    <a:lumMod val="50000"/>
                  </a:schemeClr>
                </a:solidFill>
              </a:rPr>
              <a:t> </a:t>
            </a:r>
            <a:r>
              <a:rPr lang="en-US" sz="1900" dirty="0" err="1">
                <a:solidFill>
                  <a:schemeClr val="accent2">
                    <a:lumMod val="50000"/>
                  </a:schemeClr>
                </a:solidFill>
              </a:rPr>
              <a:t>Pejabat</a:t>
            </a:r>
            <a:r>
              <a:rPr lang="en-US" sz="1900" dirty="0">
                <a:solidFill>
                  <a:schemeClr val="accent2">
                    <a:lumMod val="50000"/>
                  </a:schemeClr>
                </a:solidFill>
              </a:rPr>
              <a:t> Tata Usaha Negara di </a:t>
            </a:r>
            <a:r>
              <a:rPr lang="en-US" sz="1900" dirty="0" err="1">
                <a:solidFill>
                  <a:schemeClr val="accent2">
                    <a:lumMod val="50000"/>
                  </a:schemeClr>
                </a:solidFill>
              </a:rPr>
              <a:t>lingkungan</a:t>
            </a:r>
            <a:r>
              <a:rPr lang="en-US" sz="1900" dirty="0">
                <a:solidFill>
                  <a:schemeClr val="accent2">
                    <a:lumMod val="50000"/>
                  </a:schemeClr>
                </a:solidFill>
              </a:rPr>
              <a:t> </a:t>
            </a:r>
            <a:r>
              <a:rPr lang="en-US" sz="1900" dirty="0" err="1">
                <a:solidFill>
                  <a:schemeClr val="accent2">
                    <a:lumMod val="50000"/>
                  </a:schemeClr>
                </a:solidFill>
              </a:rPr>
              <a:t>eksekutif</a:t>
            </a:r>
            <a:r>
              <a:rPr lang="en-US" sz="1900" dirty="0">
                <a:solidFill>
                  <a:schemeClr val="accent2">
                    <a:lumMod val="50000"/>
                  </a:schemeClr>
                </a:solidFill>
              </a:rPr>
              <a:t>, </a:t>
            </a:r>
            <a:r>
              <a:rPr lang="en-US" sz="1900" dirty="0" err="1">
                <a:solidFill>
                  <a:schemeClr val="accent2">
                    <a:lumMod val="50000"/>
                  </a:schemeClr>
                </a:solidFill>
              </a:rPr>
              <a:t>legislatif</a:t>
            </a:r>
            <a:r>
              <a:rPr lang="en-US" sz="1900" dirty="0">
                <a:solidFill>
                  <a:schemeClr val="accent2">
                    <a:lumMod val="50000"/>
                  </a:schemeClr>
                </a:solidFill>
              </a:rPr>
              <a:t>, </a:t>
            </a:r>
            <a:r>
              <a:rPr lang="en-US" sz="1900" dirty="0" err="1">
                <a:solidFill>
                  <a:schemeClr val="accent2">
                    <a:lumMod val="50000"/>
                  </a:schemeClr>
                </a:solidFill>
              </a:rPr>
              <a:t>yudikatif</a:t>
            </a:r>
            <a:r>
              <a:rPr lang="en-US" sz="1900" dirty="0">
                <a:solidFill>
                  <a:schemeClr val="accent2">
                    <a:lumMod val="50000"/>
                  </a:schemeClr>
                </a:solidFill>
              </a:rPr>
              <a:t>, </a:t>
            </a:r>
            <a:r>
              <a:rPr lang="en-US" sz="1900" dirty="0" err="1">
                <a:solidFill>
                  <a:schemeClr val="accent2">
                    <a:lumMod val="50000"/>
                  </a:schemeClr>
                </a:solidFill>
              </a:rPr>
              <a:t>dan</a:t>
            </a:r>
            <a:r>
              <a:rPr lang="en-US" sz="1900" dirty="0">
                <a:solidFill>
                  <a:schemeClr val="accent2">
                    <a:lumMod val="50000"/>
                  </a:schemeClr>
                </a:solidFill>
              </a:rPr>
              <a:t> </a:t>
            </a:r>
            <a:r>
              <a:rPr lang="en-US" sz="1900" dirty="0" err="1">
                <a:solidFill>
                  <a:schemeClr val="accent2">
                    <a:lumMod val="50000"/>
                  </a:schemeClr>
                </a:solidFill>
              </a:rPr>
              <a:t>penyelenggara</a:t>
            </a:r>
            <a:r>
              <a:rPr lang="en-US" sz="1900" dirty="0">
                <a:solidFill>
                  <a:schemeClr val="accent2">
                    <a:lumMod val="50000"/>
                  </a:schemeClr>
                </a:solidFill>
              </a:rPr>
              <a:t> </a:t>
            </a:r>
            <a:r>
              <a:rPr lang="en-US" sz="1900" dirty="0" err="1">
                <a:solidFill>
                  <a:schemeClr val="accent2">
                    <a:lumMod val="50000"/>
                  </a:schemeClr>
                </a:solidFill>
              </a:rPr>
              <a:t>negara</a:t>
            </a:r>
            <a:r>
              <a:rPr lang="en-US" sz="1900" dirty="0">
                <a:solidFill>
                  <a:schemeClr val="accent2">
                    <a:lumMod val="50000"/>
                  </a:schemeClr>
                </a:solidFill>
              </a:rPr>
              <a:t> </a:t>
            </a:r>
            <a:r>
              <a:rPr lang="en-US" sz="1900" dirty="0" err="1">
                <a:solidFill>
                  <a:schemeClr val="accent2">
                    <a:lumMod val="50000"/>
                  </a:schemeClr>
                </a:solidFill>
              </a:rPr>
              <a:t>lainnya</a:t>
            </a:r>
            <a:r>
              <a:rPr lang="en-US" sz="1900" dirty="0">
                <a:solidFill>
                  <a:schemeClr val="accent2">
                    <a:lumMod val="50000"/>
                  </a:schemeClr>
                </a:solidFill>
              </a:rPr>
              <a:t>;</a:t>
            </a:r>
            <a:endParaRPr lang="id-ID" sz="1900" dirty="0">
              <a:solidFill>
                <a:schemeClr val="accent2">
                  <a:lumMod val="50000"/>
                </a:schemeClr>
              </a:solidFill>
            </a:endParaRPr>
          </a:p>
          <a:p>
            <a:pPr marL="633413" indent="-279400">
              <a:buSzPct val="100000"/>
              <a:buAutoNum type="alphaLcPeriod" startAt="2"/>
              <a:tabLst>
                <a:tab pos="633413" algn="l"/>
                <a:tab pos="1171575" algn="l"/>
              </a:tabLst>
            </a:pPr>
            <a:r>
              <a:rPr lang="en-US" sz="1900" dirty="0" err="1">
                <a:solidFill>
                  <a:schemeClr val="accent2">
                    <a:lumMod val="50000"/>
                  </a:schemeClr>
                </a:solidFill>
              </a:rPr>
              <a:t>berdasarkan</a:t>
            </a:r>
            <a:r>
              <a:rPr lang="en-US" sz="1900" dirty="0">
                <a:solidFill>
                  <a:schemeClr val="accent2">
                    <a:lumMod val="50000"/>
                  </a:schemeClr>
                </a:solidFill>
              </a:rPr>
              <a:t> </a:t>
            </a:r>
            <a:r>
              <a:rPr lang="en-US" sz="1900" dirty="0" err="1">
                <a:solidFill>
                  <a:schemeClr val="accent2">
                    <a:lumMod val="50000"/>
                  </a:schemeClr>
                </a:solidFill>
              </a:rPr>
              <a:t>ketentuan</a:t>
            </a:r>
            <a:r>
              <a:rPr lang="en-US" sz="1900" dirty="0">
                <a:solidFill>
                  <a:schemeClr val="accent2">
                    <a:lumMod val="50000"/>
                  </a:schemeClr>
                </a:solidFill>
              </a:rPr>
              <a:t> </a:t>
            </a:r>
            <a:r>
              <a:rPr lang="en-US" sz="1900" dirty="0" err="1">
                <a:solidFill>
                  <a:schemeClr val="accent2">
                    <a:lumMod val="50000"/>
                  </a:schemeClr>
                </a:solidFill>
              </a:rPr>
              <a:t>perundang-undangan</a:t>
            </a:r>
            <a:r>
              <a:rPr lang="en-US" sz="1900" dirty="0">
                <a:solidFill>
                  <a:schemeClr val="accent2">
                    <a:lumMod val="50000"/>
                  </a:schemeClr>
                </a:solidFill>
              </a:rPr>
              <a:t> </a:t>
            </a:r>
            <a:r>
              <a:rPr lang="en-US" sz="1900" dirty="0" err="1">
                <a:solidFill>
                  <a:schemeClr val="accent2">
                    <a:lumMod val="50000"/>
                  </a:schemeClr>
                </a:solidFill>
              </a:rPr>
              <a:t>dan</a:t>
            </a:r>
            <a:r>
              <a:rPr lang="en-US" sz="1900" dirty="0">
                <a:solidFill>
                  <a:schemeClr val="accent2">
                    <a:lumMod val="50000"/>
                  </a:schemeClr>
                </a:solidFill>
              </a:rPr>
              <a:t> AUPB; </a:t>
            </a:r>
            <a:endParaRPr lang="id-ID" sz="1900" dirty="0">
              <a:solidFill>
                <a:schemeClr val="accent2">
                  <a:lumMod val="50000"/>
                </a:schemeClr>
              </a:solidFill>
            </a:endParaRPr>
          </a:p>
          <a:p>
            <a:pPr marL="633413" indent="-279400">
              <a:buSzPct val="100000"/>
              <a:buAutoNum type="alphaLcPeriod" startAt="4"/>
              <a:tabLst>
                <a:tab pos="633413" algn="l"/>
                <a:tab pos="1171575" algn="l"/>
              </a:tabLst>
            </a:pPr>
            <a:r>
              <a:rPr lang="en-US" sz="1900" dirty="0" err="1">
                <a:solidFill>
                  <a:schemeClr val="accent2">
                    <a:lumMod val="50000"/>
                  </a:schemeClr>
                </a:solidFill>
              </a:rPr>
              <a:t>bersifat</a:t>
            </a:r>
            <a:r>
              <a:rPr lang="en-US" sz="1900" dirty="0">
                <a:solidFill>
                  <a:schemeClr val="accent2">
                    <a:lumMod val="50000"/>
                  </a:schemeClr>
                </a:solidFill>
              </a:rPr>
              <a:t> final </a:t>
            </a:r>
            <a:r>
              <a:rPr lang="en-US" sz="1900" dirty="0" err="1">
                <a:solidFill>
                  <a:schemeClr val="accent2">
                    <a:lumMod val="50000"/>
                  </a:schemeClr>
                </a:solidFill>
              </a:rPr>
              <a:t>dalam</a:t>
            </a:r>
            <a:r>
              <a:rPr lang="en-US" sz="1900" dirty="0">
                <a:solidFill>
                  <a:schemeClr val="accent2">
                    <a:lumMod val="50000"/>
                  </a:schemeClr>
                </a:solidFill>
              </a:rPr>
              <a:t> </a:t>
            </a:r>
            <a:r>
              <a:rPr lang="en-US" sz="1900" dirty="0" err="1">
                <a:solidFill>
                  <a:schemeClr val="accent2">
                    <a:lumMod val="50000"/>
                  </a:schemeClr>
                </a:solidFill>
              </a:rPr>
              <a:t>arti</a:t>
            </a:r>
            <a:r>
              <a:rPr lang="en-US" sz="1900" dirty="0">
                <a:solidFill>
                  <a:schemeClr val="accent2">
                    <a:lumMod val="50000"/>
                  </a:schemeClr>
                </a:solidFill>
              </a:rPr>
              <a:t> </a:t>
            </a:r>
            <a:r>
              <a:rPr lang="en-US" sz="1900" dirty="0" err="1">
                <a:solidFill>
                  <a:schemeClr val="accent2">
                    <a:lumMod val="50000"/>
                  </a:schemeClr>
                </a:solidFill>
              </a:rPr>
              <a:t>lebih</a:t>
            </a:r>
            <a:r>
              <a:rPr lang="en-US" sz="1900" dirty="0">
                <a:solidFill>
                  <a:schemeClr val="accent2">
                    <a:lumMod val="50000"/>
                  </a:schemeClr>
                </a:solidFill>
              </a:rPr>
              <a:t> </a:t>
            </a:r>
            <a:r>
              <a:rPr lang="en-US" sz="1900" dirty="0" err="1">
                <a:solidFill>
                  <a:schemeClr val="accent2">
                    <a:lumMod val="50000"/>
                  </a:schemeClr>
                </a:solidFill>
              </a:rPr>
              <a:t>luas</a:t>
            </a:r>
            <a:r>
              <a:rPr lang="en-US" sz="1900" dirty="0">
                <a:solidFill>
                  <a:schemeClr val="accent2">
                    <a:lumMod val="50000"/>
                  </a:schemeClr>
                </a:solidFill>
              </a:rPr>
              <a:t>; </a:t>
            </a:r>
            <a:endParaRPr lang="id-ID" sz="1900" dirty="0">
              <a:solidFill>
                <a:schemeClr val="accent2">
                  <a:lumMod val="50000"/>
                </a:schemeClr>
              </a:solidFill>
            </a:endParaRPr>
          </a:p>
          <a:p>
            <a:pPr marL="633413" indent="-279400">
              <a:buSzPct val="100000"/>
              <a:buAutoNum type="alphaLcPeriod" startAt="5"/>
              <a:tabLst>
                <a:tab pos="633413" algn="l"/>
                <a:tab pos="1171575" algn="l"/>
              </a:tabLst>
            </a:pPr>
            <a:r>
              <a:rPr lang="en-US" sz="1900" dirty="0" err="1">
                <a:solidFill>
                  <a:schemeClr val="accent2">
                    <a:lumMod val="50000"/>
                  </a:schemeClr>
                </a:solidFill>
              </a:rPr>
              <a:t>Keputusan</a:t>
            </a:r>
            <a:r>
              <a:rPr lang="en-US" sz="1900" dirty="0">
                <a:solidFill>
                  <a:schemeClr val="accent2">
                    <a:lumMod val="50000"/>
                  </a:schemeClr>
                </a:solidFill>
              </a:rPr>
              <a:t> yang  </a:t>
            </a:r>
            <a:r>
              <a:rPr lang="en-US" sz="1900" dirty="0" err="1">
                <a:solidFill>
                  <a:schemeClr val="accent2">
                    <a:lumMod val="50000"/>
                  </a:schemeClr>
                </a:solidFill>
              </a:rPr>
              <a:t>berpotensi</a:t>
            </a:r>
            <a:r>
              <a:rPr lang="en-US" sz="1900" dirty="0">
                <a:solidFill>
                  <a:schemeClr val="accent2">
                    <a:lumMod val="50000"/>
                  </a:schemeClr>
                </a:solidFill>
              </a:rPr>
              <a:t> </a:t>
            </a:r>
            <a:r>
              <a:rPr lang="en-US" sz="1900" dirty="0" err="1">
                <a:solidFill>
                  <a:schemeClr val="accent2">
                    <a:lumMod val="50000"/>
                  </a:schemeClr>
                </a:solidFill>
              </a:rPr>
              <a:t>menimbulkan</a:t>
            </a:r>
            <a:r>
              <a:rPr lang="en-US" sz="1900" dirty="0">
                <a:solidFill>
                  <a:schemeClr val="accent2">
                    <a:lumMod val="50000"/>
                  </a:schemeClr>
                </a:solidFill>
              </a:rPr>
              <a:t> </a:t>
            </a:r>
            <a:r>
              <a:rPr lang="en-US" sz="1900" dirty="0" err="1">
                <a:solidFill>
                  <a:schemeClr val="accent2">
                    <a:lumMod val="50000"/>
                  </a:schemeClr>
                </a:solidFill>
              </a:rPr>
              <a:t>akibat</a:t>
            </a:r>
            <a:r>
              <a:rPr lang="en-US" sz="1900" dirty="0">
                <a:solidFill>
                  <a:schemeClr val="accent2">
                    <a:lumMod val="50000"/>
                  </a:schemeClr>
                </a:solidFill>
              </a:rPr>
              <a:t> </a:t>
            </a:r>
            <a:r>
              <a:rPr lang="en-US" sz="1900" dirty="0" err="1">
                <a:solidFill>
                  <a:schemeClr val="accent2">
                    <a:lumMod val="50000"/>
                  </a:schemeClr>
                </a:solidFill>
              </a:rPr>
              <a:t>hukum</a:t>
            </a:r>
            <a:r>
              <a:rPr lang="en-US" sz="1900" dirty="0">
                <a:solidFill>
                  <a:schemeClr val="accent2">
                    <a:lumMod val="50000"/>
                  </a:schemeClr>
                </a:solidFill>
              </a:rPr>
              <a:t>; </a:t>
            </a:r>
            <a:r>
              <a:rPr lang="en-US" sz="1900" dirty="0" err="1">
                <a:solidFill>
                  <a:schemeClr val="accent2">
                    <a:lumMod val="50000"/>
                  </a:schemeClr>
                </a:solidFill>
              </a:rPr>
              <a:t>dan</a:t>
            </a:r>
            <a:r>
              <a:rPr lang="en-US" sz="1900" dirty="0">
                <a:solidFill>
                  <a:schemeClr val="accent2">
                    <a:lumMod val="50000"/>
                  </a:schemeClr>
                </a:solidFill>
              </a:rPr>
              <a:t>/</a:t>
            </a:r>
            <a:r>
              <a:rPr lang="en-US" sz="1900" dirty="0" err="1">
                <a:solidFill>
                  <a:schemeClr val="accent2">
                    <a:lumMod val="50000"/>
                  </a:schemeClr>
                </a:solidFill>
              </a:rPr>
              <a:t>atau</a:t>
            </a:r>
            <a:r>
              <a:rPr lang="en-US" sz="1900" dirty="0">
                <a:solidFill>
                  <a:schemeClr val="accent2">
                    <a:lumMod val="50000"/>
                  </a:schemeClr>
                </a:solidFill>
              </a:rPr>
              <a:t> </a:t>
            </a:r>
            <a:endParaRPr lang="id-ID" sz="1900" dirty="0">
              <a:solidFill>
                <a:schemeClr val="accent2">
                  <a:lumMod val="50000"/>
                </a:schemeClr>
              </a:solidFill>
            </a:endParaRPr>
          </a:p>
          <a:p>
            <a:pPr marL="633413" indent="-279400">
              <a:buSzPct val="100000"/>
              <a:buAutoNum type="alphaLcPeriod" startAt="6"/>
              <a:tabLst>
                <a:tab pos="633413" algn="l"/>
                <a:tab pos="1171575" algn="l"/>
              </a:tabLst>
            </a:pPr>
            <a:r>
              <a:rPr lang="en-US" sz="1900" dirty="0" err="1">
                <a:solidFill>
                  <a:schemeClr val="accent2">
                    <a:lumMod val="50000"/>
                  </a:schemeClr>
                </a:solidFill>
              </a:rPr>
              <a:t>Keputusan</a:t>
            </a:r>
            <a:r>
              <a:rPr lang="en-US" sz="1900" dirty="0">
                <a:solidFill>
                  <a:schemeClr val="accent2">
                    <a:lumMod val="50000"/>
                  </a:schemeClr>
                </a:solidFill>
              </a:rPr>
              <a:t> yang </a:t>
            </a:r>
            <a:r>
              <a:rPr lang="en-US" sz="1900" dirty="0" err="1">
                <a:solidFill>
                  <a:schemeClr val="accent2">
                    <a:lumMod val="50000"/>
                  </a:schemeClr>
                </a:solidFill>
              </a:rPr>
              <a:t>berlaku</a:t>
            </a:r>
            <a:r>
              <a:rPr lang="en-US" sz="1900" dirty="0">
                <a:solidFill>
                  <a:schemeClr val="accent2">
                    <a:lumMod val="50000"/>
                  </a:schemeClr>
                </a:solidFill>
              </a:rPr>
              <a:t> </a:t>
            </a:r>
            <a:r>
              <a:rPr lang="en-US" sz="1900" dirty="0" err="1">
                <a:solidFill>
                  <a:schemeClr val="accent2">
                    <a:lumMod val="50000"/>
                  </a:schemeClr>
                </a:solidFill>
              </a:rPr>
              <a:t>bagi</a:t>
            </a:r>
            <a:r>
              <a:rPr lang="en-US" sz="1900" dirty="0">
                <a:solidFill>
                  <a:schemeClr val="accent2">
                    <a:lumMod val="50000"/>
                  </a:schemeClr>
                </a:solidFill>
              </a:rPr>
              <a:t> </a:t>
            </a:r>
            <a:r>
              <a:rPr lang="en-US" sz="1900" dirty="0" err="1">
                <a:solidFill>
                  <a:schemeClr val="accent2">
                    <a:lumMod val="50000"/>
                  </a:schemeClr>
                </a:solidFill>
              </a:rPr>
              <a:t>Warga</a:t>
            </a:r>
            <a:r>
              <a:rPr lang="en-US" sz="1900" dirty="0">
                <a:solidFill>
                  <a:schemeClr val="accent2">
                    <a:lumMod val="50000"/>
                  </a:schemeClr>
                </a:solidFill>
              </a:rPr>
              <a:t> </a:t>
            </a:r>
            <a:r>
              <a:rPr lang="en-US" sz="1900" dirty="0" err="1">
                <a:solidFill>
                  <a:schemeClr val="accent2">
                    <a:lumMod val="50000"/>
                  </a:schemeClr>
                </a:solidFill>
              </a:rPr>
              <a:t>Masyarakat</a:t>
            </a:r>
            <a:r>
              <a:rPr lang="id-ID" sz="1900" dirty="0">
                <a:solidFill>
                  <a:schemeClr val="accent2">
                    <a:lumMod val="50000"/>
                  </a:schemeClr>
                </a:solidFill>
              </a:rPr>
              <a: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060" y="152400"/>
            <a:ext cx="7429499" cy="685800"/>
          </a:xfrm>
        </p:spPr>
        <p:txBody>
          <a:bodyPr>
            <a:normAutofit/>
          </a:bodyPr>
          <a:lstStyle/>
          <a:p>
            <a:r>
              <a:rPr lang="id-ID" b="1" dirty="0">
                <a:solidFill>
                  <a:schemeClr val="accent4"/>
                </a:solidFill>
              </a:rPr>
              <a:t>SEMA No. 4 Tahun 2016</a:t>
            </a:r>
          </a:p>
        </p:txBody>
      </p:sp>
      <p:sp>
        <p:nvSpPr>
          <p:cNvPr id="3" name="Content Placeholder 2"/>
          <p:cNvSpPr>
            <a:spLocks noGrp="1"/>
          </p:cNvSpPr>
          <p:nvPr>
            <p:ph idx="1"/>
          </p:nvPr>
        </p:nvSpPr>
        <p:spPr>
          <a:xfrm>
            <a:off x="251520" y="838200"/>
            <a:ext cx="8640960" cy="5980112"/>
          </a:xfrm>
        </p:spPr>
        <p:txBody>
          <a:bodyPr>
            <a:normAutofit/>
          </a:bodyPr>
          <a:lstStyle/>
          <a:p>
            <a:pPr marL="271463" indent="-271463">
              <a:buAutoNum type="alphaLcPeriod"/>
            </a:pPr>
            <a:r>
              <a:rPr lang="id-ID" sz="1300" dirty="0"/>
              <a:t>Objek gugatan pada Pengadilan Tata Usaha Negara meliputi: </a:t>
            </a:r>
          </a:p>
          <a:p>
            <a:pPr marL="542925" indent="-271463">
              <a:buAutoNum type="arabicParenR"/>
            </a:pPr>
            <a:r>
              <a:rPr lang="id-ID" sz="1300" dirty="0"/>
              <a:t>Penetapan tertulis dan/atau tindakan faktual.</a:t>
            </a:r>
          </a:p>
          <a:p>
            <a:pPr marL="542925" indent="-271463">
              <a:buAutoNum type="arabicParenR"/>
            </a:pPr>
            <a:r>
              <a:rPr lang="fi-FI" sz="1300" dirty="0"/>
              <a:t>Dikeluarkan oleh Badan/Pejabat Pemerintahan. </a:t>
            </a:r>
            <a:endParaRPr lang="id-ID" sz="1300" dirty="0"/>
          </a:p>
          <a:p>
            <a:pPr marL="542925" indent="-271463">
              <a:buAutoNum type="arabicParenR"/>
            </a:pPr>
            <a:r>
              <a:rPr lang="id-ID" sz="1300" dirty="0"/>
              <a:t>Diterbitkan berdasarkan peraturan perundang-undangan dan/atau asas-asas umum pemerintahan yang baik (keputusan tata usaha negara dan/atau Tindakan yang bersumber dari kewenangan terikat atau kewenangan bebas). </a:t>
            </a:r>
          </a:p>
          <a:p>
            <a:pPr marL="542925" indent="-271463">
              <a:buAutoNum type="arabicParenR"/>
            </a:pPr>
            <a:r>
              <a:rPr lang="id-ID" sz="1300" dirty="0"/>
              <a:t>Bersifat: </a:t>
            </a:r>
          </a:p>
          <a:p>
            <a:pPr marL="800100" indent="-271463">
              <a:buAutoNum type="alphaLcPeriod"/>
            </a:pPr>
            <a:r>
              <a:rPr lang="id-ID" sz="1300" dirty="0"/>
              <a:t>Konkret-Individual (contoh: keputusan izin mendirikan bangunan, dsb). </a:t>
            </a:r>
          </a:p>
          <a:p>
            <a:pPr marL="800100" indent="-271463">
              <a:buAutoNum type="alphaLcPeriod"/>
            </a:pPr>
            <a:r>
              <a:rPr lang="en-US" sz="1300" dirty="0" err="1"/>
              <a:t>Abstrak</a:t>
            </a:r>
            <a:r>
              <a:rPr lang="en-US" sz="1300" dirty="0"/>
              <a:t>-Individual (</a:t>
            </a:r>
            <a:r>
              <a:rPr lang="en-US" sz="1300" dirty="0" err="1"/>
              <a:t>contoh</a:t>
            </a:r>
            <a:r>
              <a:rPr lang="en-US" sz="1300" dirty="0"/>
              <a:t>: </a:t>
            </a:r>
            <a:r>
              <a:rPr lang="en-US" sz="1300" dirty="0" err="1"/>
              <a:t>keputusan</a:t>
            </a:r>
            <a:r>
              <a:rPr lang="en-US" sz="1300" dirty="0"/>
              <a:t> </a:t>
            </a:r>
            <a:r>
              <a:rPr lang="en-US" sz="1300" dirty="0" err="1"/>
              <a:t>tentang</a:t>
            </a:r>
            <a:r>
              <a:rPr lang="en-US" sz="1300" dirty="0"/>
              <a:t> </a:t>
            </a:r>
            <a:r>
              <a:rPr lang="en-US" sz="1300" dirty="0" err="1"/>
              <a:t>syarat-syarat</a:t>
            </a:r>
            <a:r>
              <a:rPr lang="en-US" sz="1300" dirty="0"/>
              <a:t> </a:t>
            </a:r>
            <a:r>
              <a:rPr lang="en-US" sz="1300" dirty="0" err="1"/>
              <a:t>pemberian</a:t>
            </a:r>
            <a:r>
              <a:rPr lang="en-US" sz="1300" dirty="0"/>
              <a:t> </a:t>
            </a:r>
            <a:r>
              <a:rPr lang="en-US" sz="1300" dirty="0" err="1"/>
              <a:t>perizinan</a:t>
            </a:r>
            <a:r>
              <a:rPr lang="en-US" sz="1300" dirty="0"/>
              <a:t>, </a:t>
            </a:r>
            <a:r>
              <a:rPr lang="en-US" sz="1300" dirty="0" err="1"/>
              <a:t>dsb</a:t>
            </a:r>
            <a:r>
              <a:rPr lang="en-US" sz="1300" dirty="0"/>
              <a:t>). </a:t>
            </a:r>
            <a:endParaRPr lang="id-ID" sz="1300" dirty="0"/>
          </a:p>
          <a:p>
            <a:pPr marL="800100" indent="-271463">
              <a:buAutoNum type="alphaLcPeriod"/>
            </a:pPr>
            <a:r>
              <a:rPr lang="nn-NO" sz="1300" dirty="0"/>
              <a:t>onkret-Umum (contoh: keputusan tentang penetapan upah minimum regional, dsb). </a:t>
            </a:r>
          </a:p>
          <a:p>
            <a:pPr marL="542925" indent="-271463">
              <a:buAutoNum type="arabicParenR" startAt="5"/>
            </a:pPr>
            <a:r>
              <a:rPr lang="id-ID" sz="1300" dirty="0"/>
              <a:t>Keputusan Tata Usaha Negara dan/atau Tindakan yang bersifat Final dalam arti luas yaitu Keputusan Tata Usaha Negara yang sudah menimbulkan akibat hukum meskipun masih memerlukan persetujuan dari instansi atasan atau instansi lain (contoh: perizinan tentang fasilitas penanaman modal oleh Badan Koordinasi Penanaman Modal (BKPM), Izin Lingkungan, dsb). </a:t>
            </a:r>
          </a:p>
          <a:p>
            <a:pPr marL="542925" indent="-271463">
              <a:buAutoNum type="arabicParenR" startAt="5"/>
            </a:pPr>
            <a:r>
              <a:rPr lang="id-ID" sz="1300" dirty="0"/>
              <a:t> Keputusan Tata Usaha Negara dan/atau Tindakan yang berpotensi menimbulkan akibat hukum (contoh: LHP Badan Pengawas Keuangan dan Pembangunan (BPKP), dsb). </a:t>
            </a:r>
          </a:p>
          <a:p>
            <a:pPr marL="271463" indent="-271463">
              <a:buAutoNum type="alphaLcPeriod" startAt="2"/>
              <a:tabLst>
                <a:tab pos="271463" algn="l"/>
              </a:tabLst>
            </a:pPr>
            <a:r>
              <a:rPr lang="id-ID" sz="1300" dirty="0"/>
              <a:t>Keputusan Tata Usaha Negara dan/atau Tindakan Fiktif-Positif. </a:t>
            </a:r>
          </a:p>
          <a:p>
            <a:pPr marL="271463" indent="-271463">
              <a:buAutoNum type="alphaLcPeriod" startAt="2"/>
              <a:tabLst>
                <a:tab pos="271463" algn="l"/>
              </a:tabLst>
            </a:pPr>
            <a:r>
              <a:rPr lang="id-ID" sz="1300" dirty="0"/>
              <a:t>Keputusan Lembaga Aparat Pengawasan Intern Pemerintah (APIP) permohonan pengujian penyalahgunaan wewenang sebagaimana dimaksud dalam Pasal 21 Undang-Undang Nomor 30 Tahun 2014 tentang Administrasi Pemerintahan.</a:t>
            </a:r>
          </a:p>
        </p:txBody>
      </p:sp>
    </p:spTree>
    <p:extLst>
      <p:ext uri="{BB962C8B-B14F-4D97-AF65-F5344CB8AC3E}">
        <p14:creationId xmlns:p14="http://schemas.microsoft.com/office/powerpoint/2010/main" val="339626180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2800" b="1" dirty="0">
                <a:solidFill>
                  <a:schemeClr val="accent4"/>
                </a:solidFill>
                <a:effectLst>
                  <a:outerShdw blurRad="38100" dist="38100" dir="2700000" algn="tl">
                    <a:srgbClr val="000000">
                      <a:alpha val="43137"/>
                    </a:srgbClr>
                  </a:outerShdw>
                </a:effectLst>
              </a:rPr>
              <a:t>KEPUTUSAN TUN YANG TIDAK TERMASUK PENGERTIAN KEPUTUSAN TUN MENURUT UU TUN (LANJUTAN)</a:t>
            </a:r>
          </a:p>
        </p:txBody>
      </p:sp>
      <p:sp>
        <p:nvSpPr>
          <p:cNvPr id="3" name="Content Placeholder 2"/>
          <p:cNvSpPr>
            <a:spLocks noGrp="1"/>
          </p:cNvSpPr>
          <p:nvPr>
            <p:ph idx="1"/>
          </p:nvPr>
        </p:nvSpPr>
        <p:spPr/>
        <p:txBody>
          <a:bodyPr>
            <a:normAutofit fontScale="92500" lnSpcReduction="20000"/>
          </a:bodyPr>
          <a:lstStyle/>
          <a:p>
            <a:pPr algn="just"/>
            <a:r>
              <a:rPr lang="en-US" sz="2800" dirty="0" err="1"/>
              <a:t>Keputusan</a:t>
            </a:r>
            <a:r>
              <a:rPr lang="en-US" sz="2800" dirty="0"/>
              <a:t> TUN yang </a:t>
            </a:r>
            <a:r>
              <a:rPr lang="en-US" sz="2800" dirty="0" err="1"/>
              <a:t>dikeluarkan</a:t>
            </a:r>
            <a:r>
              <a:rPr lang="en-US" sz="2800" dirty="0"/>
              <a:t> </a:t>
            </a:r>
            <a:r>
              <a:rPr lang="en-US" sz="2800" dirty="0" err="1"/>
              <a:t>atas</a:t>
            </a:r>
            <a:r>
              <a:rPr lang="en-US" sz="2800" dirty="0"/>
              <a:t> </a:t>
            </a:r>
            <a:r>
              <a:rPr lang="en-US" sz="2800" dirty="0" err="1"/>
              <a:t>dasar</a:t>
            </a:r>
            <a:r>
              <a:rPr lang="en-US" sz="2800" dirty="0"/>
              <a:t> </a:t>
            </a:r>
            <a:r>
              <a:rPr lang="en-US" sz="2800" dirty="0" err="1"/>
              <a:t>hasil</a:t>
            </a:r>
            <a:r>
              <a:rPr lang="en-US" sz="2800" dirty="0"/>
              <a:t> </a:t>
            </a:r>
            <a:r>
              <a:rPr lang="en-US" sz="2800" dirty="0" err="1"/>
              <a:t>pemeriksaan</a:t>
            </a:r>
            <a:r>
              <a:rPr lang="en-US" sz="2800" dirty="0"/>
              <a:t> </a:t>
            </a:r>
            <a:r>
              <a:rPr lang="en-US" sz="2800" dirty="0" err="1"/>
              <a:t>badan</a:t>
            </a:r>
            <a:r>
              <a:rPr lang="en-US" sz="2800" dirty="0"/>
              <a:t> </a:t>
            </a:r>
            <a:r>
              <a:rPr lang="en-US" sz="2800" dirty="0" err="1"/>
              <a:t>peradilan</a:t>
            </a:r>
            <a:r>
              <a:rPr lang="en-US" sz="2800" dirty="0"/>
              <a:t> </a:t>
            </a:r>
            <a:r>
              <a:rPr lang="en-US" sz="2800" dirty="0" err="1"/>
              <a:t>berdasarkan</a:t>
            </a:r>
            <a:r>
              <a:rPr lang="en-US" sz="2800" dirty="0"/>
              <a:t> </a:t>
            </a:r>
            <a:r>
              <a:rPr lang="en-US" sz="2800" dirty="0" err="1"/>
              <a:t>ketentuan</a:t>
            </a:r>
            <a:r>
              <a:rPr lang="en-US" sz="2800" dirty="0"/>
              <a:t> </a:t>
            </a:r>
            <a:r>
              <a:rPr lang="en-US" sz="2800" dirty="0" err="1"/>
              <a:t>peraturan</a:t>
            </a:r>
            <a:r>
              <a:rPr lang="en-US" sz="2800" dirty="0"/>
              <a:t> </a:t>
            </a:r>
            <a:r>
              <a:rPr lang="en-US" sz="2800" dirty="0" err="1"/>
              <a:t>perundang-undangan</a:t>
            </a:r>
            <a:r>
              <a:rPr lang="en-US" sz="2800" dirty="0"/>
              <a:t> yang </a:t>
            </a:r>
            <a:r>
              <a:rPr lang="en-US" sz="2800" dirty="0" err="1"/>
              <a:t>berlaku</a:t>
            </a:r>
            <a:r>
              <a:rPr lang="en-US" sz="2800" dirty="0"/>
              <a:t>;</a:t>
            </a:r>
          </a:p>
          <a:p>
            <a:pPr algn="just"/>
            <a:r>
              <a:rPr lang="en-US" sz="2800" dirty="0" err="1"/>
              <a:t>Keputusan</a:t>
            </a:r>
            <a:r>
              <a:rPr lang="en-US" sz="2800" dirty="0"/>
              <a:t> TUN </a:t>
            </a:r>
            <a:r>
              <a:rPr lang="en-US" sz="2800" dirty="0" err="1"/>
              <a:t>mengenai</a:t>
            </a:r>
            <a:r>
              <a:rPr lang="en-US" sz="2800" dirty="0"/>
              <a:t> </a:t>
            </a:r>
            <a:r>
              <a:rPr lang="en-US" sz="2800" dirty="0" err="1"/>
              <a:t>tata</a:t>
            </a:r>
            <a:r>
              <a:rPr lang="en-US" sz="2800" dirty="0"/>
              <a:t> </a:t>
            </a:r>
            <a:r>
              <a:rPr lang="en-US" sz="2800" dirty="0" err="1"/>
              <a:t>usaha</a:t>
            </a:r>
            <a:r>
              <a:rPr lang="en-US" sz="2800" dirty="0"/>
              <a:t> </a:t>
            </a:r>
            <a:r>
              <a:rPr lang="en-US" sz="2800" dirty="0" err="1"/>
              <a:t>Tentara</a:t>
            </a:r>
            <a:r>
              <a:rPr lang="en-US" sz="2800" dirty="0"/>
              <a:t> </a:t>
            </a:r>
            <a:r>
              <a:rPr lang="en-US" sz="2800" dirty="0" err="1"/>
              <a:t>Nasional</a:t>
            </a:r>
            <a:r>
              <a:rPr lang="en-US" sz="2800" dirty="0"/>
              <a:t> Indonesia;</a:t>
            </a:r>
          </a:p>
          <a:p>
            <a:pPr algn="just"/>
            <a:r>
              <a:rPr lang="en-US" sz="2800" dirty="0" err="1"/>
              <a:t>Keputusan</a:t>
            </a:r>
            <a:r>
              <a:rPr lang="en-US" sz="2800" dirty="0"/>
              <a:t> </a:t>
            </a:r>
            <a:r>
              <a:rPr lang="en-US" sz="2800" dirty="0" err="1"/>
              <a:t>Komisi</a:t>
            </a:r>
            <a:r>
              <a:rPr lang="en-US" sz="2800" dirty="0"/>
              <a:t> </a:t>
            </a:r>
            <a:r>
              <a:rPr lang="en-US" sz="2800" dirty="0" err="1"/>
              <a:t>Pemilihan</a:t>
            </a:r>
            <a:r>
              <a:rPr lang="en-US" sz="2800" dirty="0"/>
              <a:t> </a:t>
            </a:r>
            <a:r>
              <a:rPr lang="en-US" sz="2800" dirty="0" err="1"/>
              <a:t>Umum</a:t>
            </a:r>
            <a:r>
              <a:rPr lang="en-US" sz="2800" dirty="0"/>
              <a:t> </a:t>
            </a:r>
            <a:r>
              <a:rPr lang="en-US" sz="2800" dirty="0" err="1"/>
              <a:t>baik</a:t>
            </a:r>
            <a:r>
              <a:rPr lang="en-US" sz="2800" dirty="0"/>
              <a:t> </a:t>
            </a:r>
            <a:r>
              <a:rPr lang="en-US" sz="2800" dirty="0" err="1"/>
              <a:t>di</a:t>
            </a:r>
            <a:r>
              <a:rPr lang="en-US" sz="2800" dirty="0"/>
              <a:t> </a:t>
            </a:r>
            <a:r>
              <a:rPr lang="en-US" sz="2800" dirty="0" err="1"/>
              <a:t>pusat</a:t>
            </a:r>
            <a:r>
              <a:rPr lang="en-US" sz="2800" dirty="0"/>
              <a:t> </a:t>
            </a:r>
            <a:r>
              <a:rPr lang="en-US" sz="2800" dirty="0" err="1"/>
              <a:t>maupun</a:t>
            </a:r>
            <a:r>
              <a:rPr lang="en-US" sz="2800" dirty="0"/>
              <a:t> </a:t>
            </a:r>
            <a:r>
              <a:rPr lang="en-US" sz="2800" dirty="0" err="1"/>
              <a:t>di</a:t>
            </a:r>
            <a:r>
              <a:rPr lang="en-US" sz="2800" dirty="0"/>
              <a:t> </a:t>
            </a:r>
            <a:r>
              <a:rPr lang="en-US" sz="2800" dirty="0" err="1"/>
              <a:t>daerah</a:t>
            </a:r>
            <a:r>
              <a:rPr lang="en-US" sz="2800" dirty="0"/>
              <a:t> </a:t>
            </a:r>
            <a:r>
              <a:rPr lang="en-US" sz="2800" dirty="0" err="1"/>
              <a:t>mengenai</a:t>
            </a:r>
            <a:r>
              <a:rPr lang="en-US" sz="2800" dirty="0"/>
              <a:t> </a:t>
            </a:r>
            <a:r>
              <a:rPr lang="en-US" sz="2800" dirty="0" err="1"/>
              <a:t>hasil</a:t>
            </a:r>
            <a:r>
              <a:rPr lang="en-US" sz="2800" dirty="0"/>
              <a:t> </a:t>
            </a:r>
            <a:r>
              <a:rPr lang="en-US" sz="2800" dirty="0" err="1"/>
              <a:t>pemilihan</a:t>
            </a:r>
            <a:r>
              <a:rPr lang="en-US" sz="2800" dirty="0"/>
              <a:t> </a:t>
            </a:r>
            <a:r>
              <a:rPr lang="en-US" sz="2800" dirty="0" err="1"/>
              <a:t>umum</a:t>
            </a:r>
            <a:r>
              <a:rPr lang="en-US" sz="2800" dirty="0"/>
              <a: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153400" cy="1371600"/>
          </a:xfrm>
        </p:spPr>
        <p:txBody>
          <a:bodyPr>
            <a:normAutofit fontScale="90000"/>
          </a:bodyPr>
          <a:lstStyle/>
          <a:p>
            <a:r>
              <a:rPr lang="en-US" sz="2800" b="1" dirty="0">
                <a:solidFill>
                  <a:schemeClr val="accent4"/>
                </a:solidFill>
                <a:effectLst>
                  <a:outerShdw blurRad="38100" dist="38100" dir="2700000" algn="tl">
                    <a:srgbClr val="000000">
                      <a:alpha val="43137"/>
                    </a:srgbClr>
                  </a:outerShdw>
                </a:effectLst>
              </a:rPr>
              <a:t>KEPUTUSAN TUN YANG TIDAK TERMASUK PENGERTIAN KEPUTUSAN TUN MENURUT UU TUN </a:t>
            </a:r>
            <a:br>
              <a:rPr lang="en-US" sz="2800" b="1" dirty="0">
                <a:solidFill>
                  <a:schemeClr val="accent4"/>
                </a:solidFill>
                <a:effectLst>
                  <a:outerShdw blurRad="38100" dist="38100" dir="2700000" algn="tl">
                    <a:srgbClr val="000000">
                      <a:alpha val="43137"/>
                    </a:srgbClr>
                  </a:outerShdw>
                </a:effectLst>
              </a:rPr>
            </a:br>
            <a:r>
              <a:rPr lang="en-US" sz="2800" b="1" dirty="0">
                <a:solidFill>
                  <a:schemeClr val="accent4"/>
                </a:solidFill>
                <a:effectLst>
                  <a:outerShdw blurRad="38100" dist="38100" dir="2700000" algn="tl">
                    <a:srgbClr val="000000">
                      <a:alpha val="43137"/>
                    </a:srgbClr>
                  </a:outerShdw>
                </a:effectLst>
              </a:rPr>
              <a:t>(PASAL 2 UU NO. 5 TAHUN 1986 JO UU NO. 9 TAHUN 2004)</a:t>
            </a:r>
          </a:p>
        </p:txBody>
      </p:sp>
      <p:sp>
        <p:nvSpPr>
          <p:cNvPr id="3" name="Content Placeholder 2"/>
          <p:cNvSpPr>
            <a:spLocks noGrp="1"/>
          </p:cNvSpPr>
          <p:nvPr>
            <p:ph idx="1"/>
          </p:nvPr>
        </p:nvSpPr>
        <p:spPr/>
        <p:txBody>
          <a:bodyPr>
            <a:normAutofit fontScale="85000" lnSpcReduction="10000"/>
          </a:bodyPr>
          <a:lstStyle/>
          <a:p>
            <a:pPr algn="just"/>
            <a:r>
              <a:rPr lang="en-US" sz="2800" dirty="0" err="1"/>
              <a:t>Keputusan</a:t>
            </a:r>
            <a:r>
              <a:rPr lang="en-US" sz="2800" dirty="0"/>
              <a:t> TUN yang </a:t>
            </a:r>
            <a:r>
              <a:rPr lang="en-US" sz="2800" dirty="0" err="1"/>
              <a:t>merupakan</a:t>
            </a:r>
            <a:r>
              <a:rPr lang="en-US" sz="2800" dirty="0"/>
              <a:t> </a:t>
            </a:r>
            <a:r>
              <a:rPr lang="en-US" sz="2800" dirty="0" err="1"/>
              <a:t>perbuatan</a:t>
            </a:r>
            <a:r>
              <a:rPr lang="en-US" sz="2800" dirty="0"/>
              <a:t> </a:t>
            </a:r>
            <a:r>
              <a:rPr lang="en-US" sz="2800" dirty="0" err="1"/>
              <a:t>hukum</a:t>
            </a:r>
            <a:r>
              <a:rPr lang="en-US" sz="2800" dirty="0"/>
              <a:t> </a:t>
            </a:r>
            <a:r>
              <a:rPr lang="en-US" sz="2800" dirty="0" err="1"/>
              <a:t>perdata</a:t>
            </a:r>
            <a:r>
              <a:rPr lang="en-US" sz="2800" dirty="0"/>
              <a:t>;</a:t>
            </a:r>
          </a:p>
          <a:p>
            <a:pPr algn="just"/>
            <a:r>
              <a:rPr lang="en-US" sz="2800" dirty="0" err="1"/>
              <a:t>Keputusan</a:t>
            </a:r>
            <a:r>
              <a:rPr lang="en-US" sz="2800" dirty="0"/>
              <a:t> TUN yang </a:t>
            </a:r>
            <a:r>
              <a:rPr lang="en-US" sz="2800" dirty="0" err="1"/>
              <a:t>merupakan</a:t>
            </a:r>
            <a:r>
              <a:rPr lang="en-US" sz="2800" dirty="0"/>
              <a:t> </a:t>
            </a:r>
            <a:r>
              <a:rPr lang="en-US" sz="2800" dirty="0" err="1"/>
              <a:t>pengaturan</a:t>
            </a:r>
            <a:r>
              <a:rPr lang="en-US" sz="2800" dirty="0"/>
              <a:t> yang </a:t>
            </a:r>
            <a:r>
              <a:rPr lang="en-US" sz="2800" dirty="0" err="1"/>
              <a:t>bersifat</a:t>
            </a:r>
            <a:r>
              <a:rPr lang="en-US" sz="2800" dirty="0"/>
              <a:t> </a:t>
            </a:r>
            <a:r>
              <a:rPr lang="en-US" sz="2800" dirty="0" err="1"/>
              <a:t>umum</a:t>
            </a:r>
            <a:r>
              <a:rPr lang="en-US" sz="2800" dirty="0"/>
              <a:t>;</a:t>
            </a:r>
          </a:p>
          <a:p>
            <a:pPr algn="just"/>
            <a:r>
              <a:rPr lang="en-US" sz="2800" dirty="0" err="1"/>
              <a:t>Keputusan</a:t>
            </a:r>
            <a:r>
              <a:rPr lang="en-US" sz="2800" dirty="0"/>
              <a:t> TUN yang </a:t>
            </a:r>
            <a:r>
              <a:rPr lang="en-US" sz="2800" dirty="0" err="1"/>
              <a:t>masih</a:t>
            </a:r>
            <a:r>
              <a:rPr lang="en-US" sz="2800" dirty="0"/>
              <a:t> </a:t>
            </a:r>
            <a:r>
              <a:rPr lang="en-US" sz="2800" dirty="0" err="1"/>
              <a:t>memerlukan</a:t>
            </a:r>
            <a:r>
              <a:rPr lang="en-US" sz="2800" dirty="0"/>
              <a:t> </a:t>
            </a:r>
            <a:r>
              <a:rPr lang="en-US" sz="2800" dirty="0" err="1"/>
              <a:t>persetujuan</a:t>
            </a:r>
            <a:r>
              <a:rPr lang="en-US" sz="2800" dirty="0"/>
              <a:t>;</a:t>
            </a:r>
          </a:p>
          <a:p>
            <a:pPr algn="just"/>
            <a:r>
              <a:rPr lang="en-US" sz="2800" dirty="0" err="1"/>
              <a:t>Keputusan</a:t>
            </a:r>
            <a:r>
              <a:rPr lang="en-US" sz="2800" dirty="0"/>
              <a:t> TUN yang </a:t>
            </a:r>
            <a:r>
              <a:rPr lang="en-US" sz="2800" dirty="0" err="1"/>
              <a:t>dikeluarkan</a:t>
            </a:r>
            <a:r>
              <a:rPr lang="en-US" sz="2800" dirty="0"/>
              <a:t> </a:t>
            </a:r>
            <a:r>
              <a:rPr lang="en-US" sz="2800" dirty="0" err="1"/>
              <a:t>berdasarkan</a:t>
            </a:r>
            <a:r>
              <a:rPr lang="en-US" sz="2800" dirty="0"/>
              <a:t> </a:t>
            </a:r>
            <a:r>
              <a:rPr lang="en-US" sz="2800" dirty="0" err="1"/>
              <a:t>ketentuan</a:t>
            </a:r>
            <a:r>
              <a:rPr lang="en-US" sz="2800" dirty="0"/>
              <a:t> KUHP </a:t>
            </a:r>
            <a:r>
              <a:rPr lang="en-US" sz="2800" dirty="0" err="1"/>
              <a:t>dan</a:t>
            </a:r>
            <a:r>
              <a:rPr lang="en-US" sz="2800" dirty="0"/>
              <a:t> KUHAP </a:t>
            </a:r>
            <a:r>
              <a:rPr lang="en-US" sz="2800" dirty="0" err="1"/>
              <a:t>atau</a:t>
            </a:r>
            <a:r>
              <a:rPr lang="en-US" sz="2800" dirty="0"/>
              <a:t> </a:t>
            </a:r>
            <a:r>
              <a:rPr lang="en-US" sz="2800" dirty="0" err="1"/>
              <a:t>peraturan</a:t>
            </a:r>
            <a:r>
              <a:rPr lang="en-US" sz="2800" dirty="0"/>
              <a:t> </a:t>
            </a:r>
            <a:r>
              <a:rPr lang="en-US" sz="2800" dirty="0" err="1"/>
              <a:t>perundang-undangan</a:t>
            </a:r>
            <a:r>
              <a:rPr lang="en-US" sz="2800" dirty="0"/>
              <a:t> lain yang </a:t>
            </a:r>
            <a:r>
              <a:rPr lang="en-US" sz="2800" dirty="0" err="1"/>
              <a:t>bersifat</a:t>
            </a:r>
            <a:r>
              <a:rPr lang="en-US" sz="2800" dirty="0"/>
              <a:t> </a:t>
            </a:r>
            <a:r>
              <a:rPr lang="en-US" sz="2800" dirty="0" err="1"/>
              <a:t>hukum</a:t>
            </a:r>
            <a:r>
              <a:rPr lang="en-US" sz="2800" dirty="0"/>
              <a:t> </a:t>
            </a:r>
            <a:r>
              <a:rPr lang="en-US" sz="2800" dirty="0" err="1"/>
              <a:t>pidana</a:t>
            </a:r>
            <a:r>
              <a:rPr lang="en-US" sz="2800" dirty="0"/>
              <a:t>;</a:t>
            </a:r>
          </a:p>
          <a:p>
            <a:endParaRPr lang="en-US"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09600" y="242894"/>
            <a:ext cx="8229600" cy="900106"/>
          </a:xfrm>
        </p:spPr>
        <p:txBody>
          <a:bodyPr>
            <a:normAutofit/>
          </a:bodyPr>
          <a:lstStyle/>
          <a:p>
            <a:pPr algn="ctr">
              <a:buNone/>
            </a:pPr>
            <a:r>
              <a:rPr lang="id-ID" sz="3200" b="1" dirty="0">
                <a:solidFill>
                  <a:srgbClr val="00B0F0"/>
                </a:solidFill>
              </a:rPr>
              <a:t>SUBJEK </a:t>
            </a:r>
            <a:r>
              <a:rPr lang="en-US" sz="3200" b="1" dirty="0">
                <a:solidFill>
                  <a:srgbClr val="00B0F0"/>
                </a:solidFill>
              </a:rPr>
              <a:t>SENGKETA </a:t>
            </a:r>
            <a:r>
              <a:rPr lang="id-ID" sz="3200" b="1" dirty="0">
                <a:solidFill>
                  <a:srgbClr val="00B0F0"/>
                </a:solidFill>
              </a:rPr>
              <a:t>TUN</a:t>
            </a:r>
          </a:p>
        </p:txBody>
      </p:sp>
      <p:sp>
        <p:nvSpPr>
          <p:cNvPr id="6" name="Content Placeholder 2"/>
          <p:cNvSpPr txBox="1">
            <a:spLocks/>
          </p:cNvSpPr>
          <p:nvPr/>
        </p:nvSpPr>
        <p:spPr>
          <a:xfrm>
            <a:off x="214282" y="3786190"/>
            <a:ext cx="2714644" cy="2643206"/>
          </a:xfrm>
          <a:prstGeom prst="rect">
            <a:avLst/>
          </a:prstGeom>
          <a:ln>
            <a:solidFill>
              <a:schemeClr val="tx1"/>
            </a:solidFill>
          </a:ln>
        </p:spPr>
        <p:txBody>
          <a:bodyPr vert="horz">
            <a:normAutofit fontScale="92500" lnSpcReduction="10000"/>
          </a:bodyPr>
          <a:lstStyle/>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None/>
              <a:tabLst/>
              <a:defRPr/>
            </a:pPr>
            <a:r>
              <a:rPr lang="id-ID" sz="2000" b="1" dirty="0"/>
              <a:t>Penggugat,</a:t>
            </a:r>
          </a:p>
          <a:p>
            <a:pPr marR="0" lvl="0" algn="just" defTabSz="914400" rtl="0" eaLnBrk="1" fontAlgn="auto" latinLnBrk="0" hangingPunct="1">
              <a:lnSpc>
                <a:spcPct val="100000"/>
              </a:lnSpc>
              <a:spcBef>
                <a:spcPts val="700"/>
              </a:spcBef>
              <a:spcAft>
                <a:spcPts val="0"/>
              </a:spcAft>
              <a:buClr>
                <a:schemeClr val="accent2"/>
              </a:buClr>
              <a:buSzPct val="60000"/>
              <a:buFont typeface="Wingdings"/>
              <a:buNone/>
              <a:tabLst/>
              <a:defRPr/>
            </a:pPr>
            <a:r>
              <a:rPr lang="id-ID" sz="2000" dirty="0"/>
              <a:t>Seseorang atau Badan Hukum Perdata yang mengajukan gugatan akibat dirugikan oleh suatu keputusan TUN. (pasal 53 ayat 1, UU </a:t>
            </a:r>
            <a:r>
              <a:rPr lang="en-US" sz="2000" dirty="0"/>
              <a:t>No. 5 </a:t>
            </a:r>
            <a:r>
              <a:rPr lang="en-US" sz="2000" dirty="0" err="1"/>
              <a:t>Tahun</a:t>
            </a:r>
            <a:r>
              <a:rPr lang="en-US" sz="2000" dirty="0"/>
              <a:t> 1986 </a:t>
            </a:r>
            <a:r>
              <a:rPr lang="en-US" sz="2000" dirty="0" err="1"/>
              <a:t>jo</a:t>
            </a:r>
            <a:r>
              <a:rPr lang="en-US" sz="2000" dirty="0"/>
              <a:t> UU </a:t>
            </a:r>
            <a:r>
              <a:rPr lang="id-ID" sz="2000" dirty="0"/>
              <a:t>No.</a:t>
            </a:r>
            <a:r>
              <a:rPr lang="en-US" sz="2000" dirty="0"/>
              <a:t>9</a:t>
            </a:r>
            <a:r>
              <a:rPr lang="id-ID" sz="2000" dirty="0"/>
              <a:t> </a:t>
            </a:r>
            <a:r>
              <a:rPr lang="en-US" sz="2000" dirty="0"/>
              <a:t>T</a:t>
            </a:r>
            <a:r>
              <a:rPr lang="id-ID" sz="2000" dirty="0"/>
              <a:t>ahun </a:t>
            </a:r>
            <a:r>
              <a:rPr lang="en-US" sz="2000" dirty="0"/>
              <a:t>2004</a:t>
            </a:r>
            <a:r>
              <a:rPr lang="id-ID" sz="2000" dirty="0"/>
              <a:t>)</a:t>
            </a:r>
          </a:p>
        </p:txBody>
      </p:sp>
      <p:sp>
        <p:nvSpPr>
          <p:cNvPr id="11" name="Content Placeholder 2"/>
          <p:cNvSpPr txBox="1">
            <a:spLocks/>
          </p:cNvSpPr>
          <p:nvPr/>
        </p:nvSpPr>
        <p:spPr>
          <a:xfrm>
            <a:off x="214282" y="1571612"/>
            <a:ext cx="2714644" cy="1000132"/>
          </a:xfrm>
          <a:prstGeom prst="rect">
            <a:avLst/>
          </a:prstGeom>
          <a:ln/>
        </p:spPr>
        <p:style>
          <a:lnRef idx="1">
            <a:schemeClr val="accent3"/>
          </a:lnRef>
          <a:fillRef idx="3">
            <a:schemeClr val="accent3"/>
          </a:fillRef>
          <a:effectRef idx="2">
            <a:schemeClr val="accent3"/>
          </a:effectRef>
          <a:fontRef idx="minor">
            <a:schemeClr val="lt1"/>
          </a:fontRef>
        </p:style>
        <p:txBody>
          <a:bodyPr vert="horz">
            <a:normAutofit/>
          </a:bodyPr>
          <a:lstStyle/>
          <a:p>
            <a:pPr marL="320040" marR="0" lvl="0" indent="-320040" algn="ctr" defTabSz="914400" rtl="0" eaLnBrk="1" fontAlgn="auto" latinLnBrk="0" hangingPunct="1">
              <a:lnSpc>
                <a:spcPct val="100000"/>
              </a:lnSpc>
              <a:spcBef>
                <a:spcPts val="700"/>
              </a:spcBef>
              <a:spcAft>
                <a:spcPts val="0"/>
              </a:spcAft>
              <a:buClr>
                <a:schemeClr val="accent2"/>
              </a:buClr>
              <a:buSzPct val="60000"/>
              <a:buFont typeface="Wingdings"/>
              <a:buNone/>
              <a:tabLst/>
              <a:defRPr/>
            </a:pPr>
            <a:r>
              <a:rPr kumimoji="0" lang="id-ID" sz="5400" b="0" i="0" u="none" strike="noStrike" kern="1200" cap="none" spc="0" normalizeH="0" baseline="0" noProof="0" dirty="0">
                <a:ln>
                  <a:noFill/>
                </a:ln>
                <a:solidFill>
                  <a:schemeClr val="bg1"/>
                </a:solidFill>
                <a:effectLst/>
                <a:uLnTx/>
                <a:uFillTx/>
                <a:latin typeface="AR BLANCA" panose="02000000000000000000" pitchFamily="2" charset="0"/>
                <a:cs typeface="Aharoni" panose="02010803020104030203" pitchFamily="2" charset="-79"/>
              </a:rPr>
              <a:t>Subjek</a:t>
            </a:r>
          </a:p>
        </p:txBody>
      </p:sp>
      <p:sp>
        <p:nvSpPr>
          <p:cNvPr id="12" name="Content Placeholder 2"/>
          <p:cNvSpPr txBox="1">
            <a:spLocks/>
          </p:cNvSpPr>
          <p:nvPr/>
        </p:nvSpPr>
        <p:spPr>
          <a:xfrm>
            <a:off x="3219440" y="1571612"/>
            <a:ext cx="5314960" cy="2543188"/>
          </a:xfrm>
          <a:prstGeom prst="rect">
            <a:avLst/>
          </a:prstGeom>
          <a:ln>
            <a:solidFill>
              <a:schemeClr val="tx1"/>
            </a:solidFill>
          </a:ln>
        </p:spPr>
        <p:txBody>
          <a:bodyPr vert="horz">
            <a:noAutofit/>
          </a:bodyPr>
          <a:lstStyle/>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None/>
              <a:tabLst/>
              <a:defRPr/>
            </a:pPr>
            <a:r>
              <a:rPr kumimoji="0" lang="id-ID" sz="2400" b="1" i="0" u="none" strike="noStrike" kern="1200" cap="none" spc="0" normalizeH="0" baseline="0" noProof="0" dirty="0">
                <a:ln>
                  <a:noFill/>
                </a:ln>
                <a:solidFill>
                  <a:schemeClr val="tx1"/>
                </a:solidFill>
                <a:effectLst/>
                <a:uLnTx/>
                <a:uFillTx/>
                <a:latin typeface="+mn-lt"/>
                <a:ea typeface="+mn-ea"/>
                <a:cs typeface="+mn-cs"/>
              </a:rPr>
              <a:t>Tergugat,</a:t>
            </a:r>
          </a:p>
          <a:p>
            <a:pPr marR="0" lvl="0" algn="just" defTabSz="914400" rtl="0" eaLnBrk="1" fontAlgn="auto" latinLnBrk="0" hangingPunct="1">
              <a:lnSpc>
                <a:spcPct val="100000"/>
              </a:lnSpc>
              <a:spcBef>
                <a:spcPts val="700"/>
              </a:spcBef>
              <a:spcAft>
                <a:spcPts val="0"/>
              </a:spcAft>
              <a:buClr>
                <a:schemeClr val="accent2"/>
              </a:buClr>
              <a:buSzPct val="60000"/>
              <a:buFont typeface="Wingdings"/>
              <a:buNone/>
              <a:tabLst/>
              <a:defRPr/>
            </a:pPr>
            <a:r>
              <a:rPr lang="id-ID" sz="2000" dirty="0"/>
              <a:t>Badan atau Pejabat TUN yang mengeluarkan keputusan berdasarkan wewenang yang ada padanya atau yang dilimpahkan kepadanya</a:t>
            </a:r>
            <a:r>
              <a:rPr lang="en-US" sz="2000" dirty="0"/>
              <a:t> yang </a:t>
            </a:r>
            <a:r>
              <a:rPr lang="en-US" sz="2000" dirty="0" err="1"/>
              <a:t>digugat</a:t>
            </a:r>
            <a:r>
              <a:rPr lang="en-US" sz="2000" dirty="0"/>
              <a:t> </a:t>
            </a:r>
            <a:r>
              <a:rPr lang="en-US" sz="2000" dirty="0" err="1"/>
              <a:t>oleh</a:t>
            </a:r>
            <a:r>
              <a:rPr lang="en-US" sz="2000" dirty="0"/>
              <a:t> </a:t>
            </a:r>
            <a:r>
              <a:rPr lang="en-US" sz="2000" dirty="0" err="1"/>
              <a:t>orang</a:t>
            </a:r>
            <a:r>
              <a:rPr lang="en-US" sz="2000" dirty="0"/>
              <a:t> </a:t>
            </a:r>
            <a:r>
              <a:rPr lang="en-US" sz="2000" dirty="0" err="1"/>
              <a:t>atau</a:t>
            </a:r>
            <a:r>
              <a:rPr lang="en-US" sz="2000" dirty="0"/>
              <a:t> </a:t>
            </a:r>
            <a:r>
              <a:rPr lang="en-US" sz="2000" dirty="0" err="1"/>
              <a:t>badan</a:t>
            </a:r>
            <a:r>
              <a:rPr lang="en-US" sz="2000" dirty="0"/>
              <a:t> </a:t>
            </a:r>
            <a:r>
              <a:rPr lang="en-US" sz="2000" dirty="0" err="1"/>
              <a:t>hukum</a:t>
            </a:r>
            <a:r>
              <a:rPr lang="en-US" sz="2000" dirty="0"/>
              <a:t> </a:t>
            </a:r>
            <a:r>
              <a:rPr lang="en-US" sz="2000" dirty="0" err="1"/>
              <a:t>perdata</a:t>
            </a:r>
            <a:r>
              <a:rPr lang="id-ID" sz="2000" dirty="0"/>
              <a:t>. (pasal 1 ayat </a:t>
            </a:r>
            <a:r>
              <a:rPr lang="en-US" sz="2000" dirty="0"/>
              <a:t>12</a:t>
            </a:r>
            <a:r>
              <a:rPr lang="id-ID" sz="2000" dirty="0"/>
              <a:t>, UU </a:t>
            </a:r>
            <a:r>
              <a:rPr lang="en-US" sz="2000" dirty="0"/>
              <a:t>5 </a:t>
            </a:r>
            <a:r>
              <a:rPr lang="en-US" sz="2000" dirty="0" err="1"/>
              <a:t>Tahun</a:t>
            </a:r>
            <a:r>
              <a:rPr lang="en-US" sz="2000" dirty="0"/>
              <a:t> 1986 </a:t>
            </a:r>
            <a:r>
              <a:rPr lang="en-US" sz="2000" dirty="0" err="1"/>
              <a:t>jo</a:t>
            </a:r>
            <a:r>
              <a:rPr lang="en-US" sz="2000" dirty="0"/>
              <a:t> UU </a:t>
            </a:r>
            <a:r>
              <a:rPr lang="id-ID" sz="2000" dirty="0"/>
              <a:t>No.</a:t>
            </a:r>
            <a:r>
              <a:rPr lang="en-US" sz="2000" dirty="0"/>
              <a:t> </a:t>
            </a:r>
            <a:r>
              <a:rPr lang="id-ID" sz="2000" dirty="0"/>
              <a:t>5</a:t>
            </a:r>
            <a:r>
              <a:rPr lang="en-US" sz="2000" dirty="0"/>
              <a:t>1</a:t>
            </a:r>
            <a:r>
              <a:rPr lang="id-ID" sz="2000" dirty="0"/>
              <a:t> </a:t>
            </a:r>
            <a:r>
              <a:rPr lang="en-US" sz="2000" dirty="0"/>
              <a:t>T</a:t>
            </a:r>
            <a:r>
              <a:rPr lang="id-ID" sz="2000" dirty="0"/>
              <a:t>ahun </a:t>
            </a:r>
            <a:r>
              <a:rPr lang="en-US" sz="2000" dirty="0"/>
              <a:t>2009)</a:t>
            </a:r>
            <a:r>
              <a:rPr kumimoji="0" lang="id-ID" sz="2000" b="0" i="0" u="none" strike="noStrike" kern="1200" cap="none" spc="0" normalizeH="0" noProof="0" dirty="0">
                <a:ln>
                  <a:noFill/>
                </a:ln>
                <a:solidFill>
                  <a:schemeClr val="tx1"/>
                </a:solidFill>
                <a:effectLst/>
                <a:uLnTx/>
                <a:uFillTx/>
                <a:latin typeface="+mn-lt"/>
                <a:ea typeface="+mn-ea"/>
                <a:cs typeface="+mn-cs"/>
              </a:rPr>
              <a:t> </a:t>
            </a:r>
          </a:p>
          <a:p>
            <a:pPr marR="0" lvl="0" algn="l" defTabSz="914400" rtl="0" eaLnBrk="1" fontAlgn="auto" latinLnBrk="0" hangingPunct="1">
              <a:lnSpc>
                <a:spcPct val="100000"/>
              </a:lnSpc>
              <a:spcBef>
                <a:spcPts val="700"/>
              </a:spcBef>
              <a:spcAft>
                <a:spcPts val="0"/>
              </a:spcAft>
              <a:buClr>
                <a:schemeClr val="accent2"/>
              </a:buClr>
              <a:buSzPct val="60000"/>
              <a:buFont typeface="Wingdings"/>
              <a:buNone/>
              <a:tabLst/>
              <a:defRPr/>
            </a:pPr>
            <a:endParaRPr kumimoji="0" lang="id-ID" sz="1600" b="0" i="0" u="none" strike="noStrike" kern="1200" cap="none" spc="0" normalizeH="0" baseline="0" noProof="0" dirty="0">
              <a:ln>
                <a:noFill/>
              </a:ln>
              <a:solidFill>
                <a:schemeClr val="tx1"/>
              </a:solidFill>
              <a:effectLst/>
              <a:uLnTx/>
              <a:uFillTx/>
              <a:latin typeface="+mn-lt"/>
              <a:ea typeface="+mn-ea"/>
              <a:cs typeface="+mn-cs"/>
            </a:endParaRPr>
          </a:p>
        </p:txBody>
      </p:sp>
      <p:sp>
        <p:nvSpPr>
          <p:cNvPr id="15" name="Bent Arrow 14"/>
          <p:cNvSpPr/>
          <p:nvPr/>
        </p:nvSpPr>
        <p:spPr>
          <a:xfrm flipV="1">
            <a:off x="857224" y="2643182"/>
            <a:ext cx="2071702" cy="571504"/>
          </a:xfrm>
          <a:prstGeom prst="bentArrow">
            <a:avLst>
              <a:gd name="adj1" fmla="val 25000"/>
              <a:gd name="adj2" fmla="val 24285"/>
              <a:gd name="adj3" fmla="val 25000"/>
              <a:gd name="adj4" fmla="val 43750"/>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6" name="Down Arrow 15"/>
          <p:cNvSpPr/>
          <p:nvPr/>
        </p:nvSpPr>
        <p:spPr>
          <a:xfrm>
            <a:off x="785786" y="2643182"/>
            <a:ext cx="285752" cy="1071570"/>
          </a:xfrm>
          <a:prstGeom prst="downArrow">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Down Arrow 7"/>
          <p:cNvSpPr/>
          <p:nvPr/>
        </p:nvSpPr>
        <p:spPr>
          <a:xfrm rot="16200000">
            <a:off x="3384943" y="5220886"/>
            <a:ext cx="388143" cy="1071570"/>
          </a:xfrm>
          <a:prstGeom prst="downArrow">
            <a:avLst/>
          </a:prstGeom>
          <a:ln/>
        </p:spPr>
        <p:style>
          <a:lnRef idx="1">
            <a:schemeClr val="accent2"/>
          </a:lnRef>
          <a:fillRef idx="3">
            <a:schemeClr val="accent2"/>
          </a:fillRef>
          <a:effectRef idx="2">
            <a:schemeClr val="accent2"/>
          </a:effectRef>
          <a:fontRef idx="minor">
            <a:schemeClr val="lt1"/>
          </a:fontRef>
        </p:style>
        <p:txBody>
          <a:bodyPr rtlCol="0" anchor="ctr"/>
          <a:lstStyle/>
          <a:p>
            <a:pPr algn="ctr"/>
            <a:endParaRPr lang="id-ID" b="1">
              <a:ln w="22225">
                <a:solidFill>
                  <a:schemeClr val="accent2"/>
                </a:solidFill>
                <a:prstDash val="solid"/>
              </a:ln>
              <a:solidFill>
                <a:schemeClr val="accent2">
                  <a:lumMod val="40000"/>
                  <a:lumOff val="60000"/>
                </a:schemeClr>
              </a:solidFill>
            </a:endParaRPr>
          </a:p>
        </p:txBody>
      </p:sp>
      <p:sp>
        <p:nvSpPr>
          <p:cNvPr id="2" name="Rectangle 1"/>
          <p:cNvSpPr/>
          <p:nvPr/>
        </p:nvSpPr>
        <p:spPr>
          <a:xfrm>
            <a:off x="4114800" y="5060530"/>
            <a:ext cx="4572000" cy="1200329"/>
          </a:xfrm>
          <a:prstGeom prst="rect">
            <a:avLst/>
          </a:prstGeom>
        </p:spPr>
        <p:style>
          <a:lnRef idx="1">
            <a:schemeClr val="accent6"/>
          </a:lnRef>
          <a:fillRef idx="3">
            <a:schemeClr val="accent6"/>
          </a:fillRef>
          <a:effectRef idx="2">
            <a:schemeClr val="accent6"/>
          </a:effectRef>
          <a:fontRef idx="minor">
            <a:schemeClr val="lt1"/>
          </a:fontRef>
        </p:style>
        <p:txBody>
          <a:bodyPr>
            <a:spAutoFit/>
          </a:bodyPr>
          <a:lstStyle/>
          <a:p>
            <a:r>
              <a:rPr lang="id-ID" dirty="0"/>
              <a:t>Pasal 21 UU AP :</a:t>
            </a:r>
          </a:p>
          <a:p>
            <a:r>
              <a:rPr lang="id-ID" dirty="0"/>
              <a:t>Penggugat/Pemohon : Orang atau Badan Hukum Perdata, dan Badan/Pejabat Pemerintahan.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56060" y="304800"/>
            <a:ext cx="7429499" cy="1478570"/>
          </a:xfrm>
        </p:spPr>
        <p:txBody>
          <a:bodyPr>
            <a:normAutofit/>
          </a:bodyPr>
          <a:lstStyle/>
          <a:p>
            <a:pPr algn="ctr"/>
            <a:r>
              <a:rPr lang="en-US" sz="3600" b="1" dirty="0">
                <a:solidFill>
                  <a:srgbClr val="00B0F0"/>
                </a:solidFill>
              </a:rPr>
              <a:t>PENGGUGAT</a:t>
            </a:r>
          </a:p>
        </p:txBody>
      </p:sp>
      <p:sp>
        <p:nvSpPr>
          <p:cNvPr id="3" name="Content Placeholder 2"/>
          <p:cNvSpPr>
            <a:spLocks noGrp="1"/>
          </p:cNvSpPr>
          <p:nvPr>
            <p:ph idx="1"/>
          </p:nvPr>
        </p:nvSpPr>
        <p:spPr>
          <a:xfrm>
            <a:off x="304800" y="1600200"/>
            <a:ext cx="8461248" cy="4876800"/>
          </a:xfrm>
        </p:spPr>
        <p:txBody>
          <a:bodyPr>
            <a:normAutofit fontScale="85000" lnSpcReduction="20000"/>
          </a:bodyPr>
          <a:lstStyle/>
          <a:p>
            <a:pPr marL="354013" lvl="0" indent="-354013" algn="just"/>
            <a:r>
              <a:rPr lang="id-ID" sz="2800" dirty="0"/>
              <a:t>Seseorang atau Badan Hukum Perdata yang mengajukan gugatan akibat dirugikan oleh suatu keputusan TUN. (pasal 53 ayat 1, UU </a:t>
            </a:r>
            <a:r>
              <a:rPr lang="en-US" sz="2800" dirty="0"/>
              <a:t>No. 5 </a:t>
            </a:r>
            <a:r>
              <a:rPr lang="en-US" sz="2800" dirty="0" err="1"/>
              <a:t>Tahun</a:t>
            </a:r>
            <a:r>
              <a:rPr lang="en-US" sz="2800" dirty="0"/>
              <a:t> 1986 jo UU </a:t>
            </a:r>
            <a:r>
              <a:rPr lang="id-ID" sz="2800" dirty="0"/>
              <a:t>No.</a:t>
            </a:r>
            <a:r>
              <a:rPr lang="en-US" sz="2800" dirty="0"/>
              <a:t>9</a:t>
            </a:r>
            <a:r>
              <a:rPr lang="id-ID" sz="2800" dirty="0"/>
              <a:t> </a:t>
            </a:r>
            <a:r>
              <a:rPr lang="en-US" sz="2800" dirty="0"/>
              <a:t>T</a:t>
            </a:r>
            <a:r>
              <a:rPr lang="id-ID" sz="2800" dirty="0"/>
              <a:t>ahun </a:t>
            </a:r>
            <a:r>
              <a:rPr lang="en-US" sz="2800" dirty="0"/>
              <a:t>2004</a:t>
            </a:r>
            <a:r>
              <a:rPr lang="id-ID" sz="2800" dirty="0"/>
              <a:t>)</a:t>
            </a:r>
          </a:p>
          <a:p>
            <a:pPr marL="354013" indent="-354013" algn="just"/>
            <a:r>
              <a:rPr lang="id-ID" sz="2800" dirty="0"/>
              <a:t>Seseorang atau Badan Hukum Perdata yang </a:t>
            </a:r>
            <a:r>
              <a:rPr lang="en-US" sz="2800" dirty="0"/>
              <a:t>yang </a:t>
            </a:r>
            <a:r>
              <a:rPr lang="en-US" sz="2800" dirty="0" err="1"/>
              <a:t>merasa</a:t>
            </a:r>
            <a:r>
              <a:rPr lang="en-US" sz="2800" dirty="0"/>
              <a:t> </a:t>
            </a:r>
            <a:r>
              <a:rPr lang="en-US" sz="2800" dirty="0" err="1"/>
              <a:t>kepentingannya</a:t>
            </a:r>
            <a:r>
              <a:rPr lang="en-US" sz="2800" dirty="0"/>
              <a:t> </a:t>
            </a:r>
            <a:r>
              <a:rPr lang="id-ID" sz="2800" dirty="0"/>
              <a:t>dirugikan</a:t>
            </a:r>
            <a:r>
              <a:rPr lang="en-US" sz="2800" dirty="0"/>
              <a:t> </a:t>
            </a:r>
            <a:r>
              <a:rPr lang="en-US" sz="2800" dirty="0" err="1"/>
              <a:t>tersebut</a:t>
            </a:r>
            <a:r>
              <a:rPr lang="en-US" sz="2800" dirty="0"/>
              <a:t> </a:t>
            </a:r>
            <a:r>
              <a:rPr lang="en-US" sz="2800" dirty="0" err="1"/>
              <a:t>dapat</a:t>
            </a:r>
            <a:r>
              <a:rPr lang="en-US" sz="2800" dirty="0"/>
              <a:t> </a:t>
            </a:r>
            <a:r>
              <a:rPr lang="en-US" sz="2800" dirty="0" err="1"/>
              <a:t>merupakan</a:t>
            </a:r>
            <a:r>
              <a:rPr lang="en-US" sz="2800" dirty="0"/>
              <a:t> :</a:t>
            </a:r>
          </a:p>
          <a:p>
            <a:pPr marL="722313" indent="-368300" algn="just">
              <a:buFont typeface="Wingdings" panose="05000000000000000000" pitchFamily="2" charset="2"/>
              <a:buChar char="v"/>
            </a:pPr>
            <a:r>
              <a:rPr lang="en-US" sz="2800" dirty="0" err="1"/>
              <a:t>Pihak</a:t>
            </a:r>
            <a:r>
              <a:rPr lang="en-US" sz="2800" dirty="0"/>
              <a:t> yang </a:t>
            </a:r>
            <a:r>
              <a:rPr lang="en-US" sz="2800" dirty="0" err="1"/>
              <a:t>dituju</a:t>
            </a:r>
            <a:r>
              <a:rPr lang="en-US" sz="2800" dirty="0"/>
              <a:t> </a:t>
            </a:r>
            <a:r>
              <a:rPr lang="en-US" sz="2800" dirty="0" err="1"/>
              <a:t>oleh</a:t>
            </a:r>
            <a:r>
              <a:rPr lang="en-US" sz="2800" dirty="0"/>
              <a:t> </a:t>
            </a:r>
            <a:r>
              <a:rPr lang="en-US" sz="2800" dirty="0" err="1"/>
              <a:t>Keputusan</a:t>
            </a:r>
            <a:r>
              <a:rPr lang="en-US" sz="2800" dirty="0"/>
              <a:t> TUN</a:t>
            </a:r>
          </a:p>
          <a:p>
            <a:pPr marL="722313" indent="-368300" algn="just">
              <a:buFont typeface="Wingdings" panose="05000000000000000000" pitchFamily="2" charset="2"/>
              <a:buChar char="v"/>
            </a:pPr>
            <a:r>
              <a:rPr lang="en-US" sz="2800" dirty="0" err="1"/>
              <a:t>Pihak</a:t>
            </a:r>
            <a:r>
              <a:rPr lang="en-US" sz="2800" dirty="0"/>
              <a:t> </a:t>
            </a:r>
            <a:r>
              <a:rPr lang="en-US" sz="2800" dirty="0" err="1"/>
              <a:t>ketiga</a:t>
            </a:r>
            <a:r>
              <a:rPr lang="en-US" sz="2800" dirty="0"/>
              <a:t> yang </a:t>
            </a:r>
            <a:r>
              <a:rPr lang="en-US" sz="2800" dirty="0" err="1"/>
              <a:t>merasa</a:t>
            </a:r>
            <a:r>
              <a:rPr lang="en-US" sz="2800" dirty="0"/>
              <a:t> </a:t>
            </a:r>
            <a:r>
              <a:rPr lang="en-US" sz="2800" dirty="0" err="1"/>
              <a:t>kepentingannya</a:t>
            </a:r>
            <a:r>
              <a:rPr lang="en-US" sz="2800" dirty="0"/>
              <a:t> </a:t>
            </a:r>
            <a:r>
              <a:rPr lang="en-US" sz="2800" dirty="0" err="1"/>
              <a:t>dirugikan</a:t>
            </a:r>
            <a:r>
              <a:rPr lang="en-US" sz="2800" dirty="0"/>
              <a:t>.</a:t>
            </a:r>
            <a:endParaRPr lang="id-ID" sz="2800" dirty="0"/>
          </a:p>
          <a:p>
            <a:pPr marL="0" indent="0">
              <a:buNone/>
            </a:pPr>
            <a:endParaRPr lang="id-ID" sz="2800" dirty="0"/>
          </a:p>
          <a:p>
            <a:pPr marL="0" indent="0">
              <a:buNone/>
            </a:pPr>
            <a:r>
              <a:rPr lang="id-ID" sz="2800" dirty="0">
                <a:solidFill>
                  <a:schemeClr val="accent2">
                    <a:lumMod val="50000"/>
                  </a:schemeClr>
                </a:solidFill>
              </a:rPr>
              <a:t>Pasal 21 Undang-Undang Administrasi Pemerintahan: </a:t>
            </a:r>
          </a:p>
          <a:p>
            <a:pPr marL="0" indent="0">
              <a:buNone/>
            </a:pPr>
            <a:r>
              <a:rPr lang="id-ID" sz="2800" dirty="0">
                <a:solidFill>
                  <a:schemeClr val="accent2">
                    <a:lumMod val="50000"/>
                  </a:schemeClr>
                </a:solidFill>
              </a:rPr>
              <a:t>Penggugat/Pemohon : </a:t>
            </a:r>
          </a:p>
          <a:p>
            <a:pPr marL="0" indent="0">
              <a:buNone/>
            </a:pPr>
            <a:r>
              <a:rPr lang="id-ID" sz="2800" dirty="0">
                <a:solidFill>
                  <a:schemeClr val="accent2">
                    <a:lumMod val="50000"/>
                  </a:schemeClr>
                </a:solidFill>
              </a:rPr>
              <a:t>Orang atau Badan Hukum Perdata, dan Badan/Pejabat Pemerintahan.</a:t>
            </a:r>
          </a:p>
        </p:txBody>
      </p:sp>
    </p:spTree>
    <p:extLst>
      <p:ext uri="{BB962C8B-B14F-4D97-AF65-F5344CB8AC3E}">
        <p14:creationId xmlns:p14="http://schemas.microsoft.com/office/powerpoint/2010/main" val="25908523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3600" b="1" dirty="0">
                <a:solidFill>
                  <a:srgbClr val="00B0F0"/>
                </a:solidFill>
              </a:rPr>
              <a:t>TERGUGAT</a:t>
            </a:r>
          </a:p>
        </p:txBody>
      </p:sp>
      <p:sp>
        <p:nvSpPr>
          <p:cNvPr id="3" name="Content Placeholder 2"/>
          <p:cNvSpPr>
            <a:spLocks noGrp="1"/>
          </p:cNvSpPr>
          <p:nvPr>
            <p:ph idx="1"/>
          </p:nvPr>
        </p:nvSpPr>
        <p:spPr/>
        <p:txBody>
          <a:bodyPr>
            <a:normAutofit fontScale="85000" lnSpcReduction="20000"/>
          </a:bodyPr>
          <a:lstStyle/>
          <a:p>
            <a:pPr marL="442913" lvl="0" indent="-442913" algn="just"/>
            <a:r>
              <a:rPr lang="id-ID" sz="3200" dirty="0"/>
              <a:t>Badan atau Pejabat TUN yang mengeluarkan keputusan berdasarkan wewenang yang ada padanya atau yang dilimpahkan kepadanya</a:t>
            </a:r>
            <a:r>
              <a:rPr lang="en-US" sz="3200" dirty="0"/>
              <a:t> yang </a:t>
            </a:r>
            <a:r>
              <a:rPr lang="en-US" sz="3200" dirty="0" err="1"/>
              <a:t>digugat</a:t>
            </a:r>
            <a:r>
              <a:rPr lang="en-US" sz="3200" dirty="0"/>
              <a:t> </a:t>
            </a:r>
            <a:r>
              <a:rPr lang="en-US" sz="3200" dirty="0" err="1"/>
              <a:t>oleh</a:t>
            </a:r>
            <a:r>
              <a:rPr lang="en-US" sz="3200" dirty="0"/>
              <a:t> orang </a:t>
            </a:r>
            <a:r>
              <a:rPr lang="en-US" sz="3200" dirty="0" err="1"/>
              <a:t>atau</a:t>
            </a:r>
            <a:r>
              <a:rPr lang="en-US" sz="3200" dirty="0"/>
              <a:t> </a:t>
            </a:r>
            <a:r>
              <a:rPr lang="en-US" sz="3200" dirty="0" err="1"/>
              <a:t>badan</a:t>
            </a:r>
            <a:r>
              <a:rPr lang="en-US" sz="3200" dirty="0"/>
              <a:t> </a:t>
            </a:r>
            <a:r>
              <a:rPr lang="en-US" sz="3200" dirty="0" err="1"/>
              <a:t>hukum</a:t>
            </a:r>
            <a:r>
              <a:rPr lang="en-US" sz="3200" dirty="0"/>
              <a:t> </a:t>
            </a:r>
            <a:r>
              <a:rPr lang="en-US" sz="3200" dirty="0" err="1"/>
              <a:t>perdata</a:t>
            </a:r>
            <a:r>
              <a:rPr lang="id-ID" sz="3200" dirty="0"/>
              <a:t>. (pasal 1 ayat </a:t>
            </a:r>
            <a:r>
              <a:rPr lang="en-US" sz="3200" dirty="0"/>
              <a:t>12</a:t>
            </a:r>
            <a:r>
              <a:rPr lang="id-ID" sz="3200" dirty="0"/>
              <a:t>, UU </a:t>
            </a:r>
            <a:r>
              <a:rPr lang="en-US" sz="3200" dirty="0"/>
              <a:t>5 </a:t>
            </a:r>
            <a:r>
              <a:rPr lang="en-US" sz="3200" dirty="0" err="1"/>
              <a:t>Tahun</a:t>
            </a:r>
            <a:r>
              <a:rPr lang="en-US" sz="3200" dirty="0"/>
              <a:t> 1986 jo UU </a:t>
            </a:r>
            <a:r>
              <a:rPr lang="id-ID" sz="3200" dirty="0"/>
              <a:t>No.</a:t>
            </a:r>
            <a:r>
              <a:rPr lang="en-US" sz="3200" dirty="0"/>
              <a:t> </a:t>
            </a:r>
            <a:r>
              <a:rPr lang="id-ID" sz="3200" dirty="0"/>
              <a:t>5</a:t>
            </a:r>
            <a:r>
              <a:rPr lang="en-US" sz="3200" dirty="0"/>
              <a:t>1</a:t>
            </a:r>
            <a:r>
              <a:rPr lang="id-ID" sz="3200" dirty="0"/>
              <a:t> </a:t>
            </a:r>
            <a:r>
              <a:rPr lang="en-US" sz="3200" dirty="0"/>
              <a:t>T</a:t>
            </a:r>
            <a:r>
              <a:rPr lang="id-ID" sz="3200" dirty="0"/>
              <a:t>ahun </a:t>
            </a:r>
            <a:r>
              <a:rPr lang="en-US" sz="3200" dirty="0"/>
              <a:t>2009)</a:t>
            </a:r>
            <a:r>
              <a:rPr lang="id-ID" sz="3200" dirty="0"/>
              <a:t> </a:t>
            </a:r>
          </a:p>
          <a:p>
            <a:pPr marL="442913" indent="-442913" algn="just"/>
            <a:r>
              <a:rPr lang="en-US" sz="3200" dirty="0"/>
              <a:t>Yang </a:t>
            </a:r>
            <a:r>
              <a:rPr lang="en-US" sz="3200" dirty="0" err="1"/>
              <a:t>digugat</a:t>
            </a:r>
            <a:r>
              <a:rPr lang="en-US" sz="3200" dirty="0"/>
              <a:t> </a:t>
            </a:r>
            <a:r>
              <a:rPr lang="en-US" sz="3200" dirty="0" err="1"/>
              <a:t>adalah</a:t>
            </a:r>
            <a:r>
              <a:rPr lang="en-US" sz="3200" dirty="0"/>
              <a:t> </a:t>
            </a:r>
            <a:r>
              <a:rPr lang="en-US" sz="3200" dirty="0" err="1"/>
              <a:t>Jabatannya</a:t>
            </a:r>
            <a:r>
              <a:rPr lang="en-US" sz="3200" dirty="0"/>
              <a:t> </a:t>
            </a:r>
            <a:r>
              <a:rPr lang="en-US" sz="3200" dirty="0" err="1"/>
              <a:t>bukan</a:t>
            </a:r>
            <a:r>
              <a:rPr lang="en-US" sz="3200" dirty="0"/>
              <a:t> </a:t>
            </a:r>
            <a:r>
              <a:rPr lang="en-US" sz="3200" dirty="0" err="1"/>
              <a:t>Pribadinya</a:t>
            </a:r>
            <a:r>
              <a:rPr lang="en-US" sz="3200" dirty="0"/>
              <a:t>.</a:t>
            </a:r>
          </a:p>
        </p:txBody>
      </p:sp>
    </p:spTree>
    <p:extLst>
      <p:ext uri="{BB962C8B-B14F-4D97-AF65-F5344CB8AC3E}">
        <p14:creationId xmlns:p14="http://schemas.microsoft.com/office/powerpoint/2010/main" val="19216358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18B395-4E92-CDCE-72EE-95285B73716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1E65A43-DD69-1197-F644-AE757D87DE53}"/>
              </a:ext>
            </a:extLst>
          </p:cNvPr>
          <p:cNvSpPr>
            <a:spLocks noGrp="1"/>
          </p:cNvSpPr>
          <p:nvPr>
            <p:ph type="title"/>
          </p:nvPr>
        </p:nvSpPr>
        <p:spPr>
          <a:xfrm>
            <a:off x="609600" y="152400"/>
            <a:ext cx="8153400" cy="990600"/>
          </a:xfrm>
        </p:spPr>
        <p:txBody>
          <a:bodyPr>
            <a:noAutofit/>
          </a:bodyPr>
          <a:lstStyle/>
          <a:p>
            <a:pPr marL="360363" indent="-360363" algn="ctr"/>
            <a:r>
              <a:rPr lang="en-US" sz="3200" b="1" dirty="0" err="1"/>
              <a:t>Penggugat</a:t>
            </a:r>
            <a:r>
              <a:rPr lang="en-US" sz="3200" b="1" dirty="0"/>
              <a:t>/</a:t>
            </a:r>
            <a:r>
              <a:rPr lang="en-US" sz="3200" b="1" dirty="0" err="1"/>
              <a:t>Terugat</a:t>
            </a:r>
            <a:r>
              <a:rPr lang="en-US" sz="3200" b="1" dirty="0"/>
              <a:t> </a:t>
            </a:r>
            <a:r>
              <a:rPr lang="en-US" sz="3200" b="1" dirty="0" err="1"/>
              <a:t>Intervensi</a:t>
            </a:r>
            <a:endParaRPr lang="id-ID" sz="3200" b="1" dirty="0"/>
          </a:p>
        </p:txBody>
      </p:sp>
      <p:sp>
        <p:nvSpPr>
          <p:cNvPr id="7" name="Title 1">
            <a:extLst>
              <a:ext uri="{FF2B5EF4-FFF2-40B4-BE49-F238E27FC236}">
                <a16:creationId xmlns:a16="http://schemas.microsoft.com/office/drawing/2014/main" id="{CEB80906-F269-8A04-E0E7-370BC093759C}"/>
              </a:ext>
            </a:extLst>
          </p:cNvPr>
          <p:cNvSpPr txBox="1">
            <a:spLocks/>
          </p:cNvSpPr>
          <p:nvPr/>
        </p:nvSpPr>
        <p:spPr>
          <a:xfrm>
            <a:off x="228600" y="868159"/>
            <a:ext cx="8329610" cy="990600"/>
          </a:xfrm>
          <a:prstGeom prst="rect">
            <a:avLst/>
          </a:prstGeom>
        </p:spPr>
        <p:txBody>
          <a:bodyPr vert="horz" anchor="ctr">
            <a:noAutofit/>
          </a:bodyPr>
          <a:lstStyle/>
          <a:p>
            <a:pPr marL="360363" indent="-360363">
              <a:spcBef>
                <a:spcPct val="0"/>
              </a:spcBef>
            </a:pPr>
            <a:r>
              <a:rPr lang="id-ID" sz="2400" dirty="0"/>
              <a:t>	 </a:t>
            </a:r>
            <a:r>
              <a:rPr lang="id-ID" sz="2200" dirty="0"/>
              <a:t>Intervensi adalah ikut sertanya pihak lain ke dalam sengketa TUN (Pasal 83 UU PTUN) yang bunyinya sebagai berikut :</a:t>
            </a:r>
            <a:endParaRPr kumimoji="0" lang="id-ID" sz="2200" b="0" i="0" u="none" strike="noStrike" kern="1200" cap="none" spc="0" normalizeH="0" baseline="0" noProof="0" dirty="0">
              <a:ln>
                <a:noFill/>
              </a:ln>
              <a:solidFill>
                <a:schemeClr val="tx2"/>
              </a:solidFill>
              <a:effectLst/>
              <a:uLnTx/>
              <a:uFillTx/>
              <a:latin typeface="+mj-lt"/>
              <a:ea typeface="+mj-ea"/>
              <a:cs typeface="+mj-cs"/>
            </a:endParaRPr>
          </a:p>
        </p:txBody>
      </p:sp>
      <p:sp>
        <p:nvSpPr>
          <p:cNvPr id="9" name="TextBox 8">
            <a:extLst>
              <a:ext uri="{FF2B5EF4-FFF2-40B4-BE49-F238E27FC236}">
                <a16:creationId xmlns:a16="http://schemas.microsoft.com/office/drawing/2014/main" id="{B3A88E22-70EB-EFFE-76A4-01CBEDEDE194}"/>
              </a:ext>
            </a:extLst>
          </p:cNvPr>
          <p:cNvSpPr txBox="1"/>
          <p:nvPr/>
        </p:nvSpPr>
        <p:spPr>
          <a:xfrm>
            <a:off x="1142976" y="4118329"/>
            <a:ext cx="7602818" cy="923330"/>
          </a:xfrm>
          <a:prstGeom prst="rect">
            <a:avLst/>
          </a:prstGeom>
          <a:noFill/>
        </p:spPr>
        <p:txBody>
          <a:bodyPr wrap="square" rtlCol="0">
            <a:spAutoFit/>
          </a:bodyPr>
          <a:lstStyle/>
          <a:p>
            <a:pPr lvl="0" algn="just"/>
            <a:r>
              <a:rPr lang="id-ID" dirty="0"/>
              <a:t>Permohonan yang dimaksud dalam ayat (1) dapat dikabulkan atau ditolak oleh Pengadilan dengan putusan yang dicantumkan dalam Berita Acara Sidang.</a:t>
            </a:r>
          </a:p>
        </p:txBody>
      </p:sp>
      <p:sp>
        <p:nvSpPr>
          <p:cNvPr id="10" name="TextBox 9">
            <a:extLst>
              <a:ext uri="{FF2B5EF4-FFF2-40B4-BE49-F238E27FC236}">
                <a16:creationId xmlns:a16="http://schemas.microsoft.com/office/drawing/2014/main" id="{D45C7261-800F-A1A2-E2B5-878412AE2A49}"/>
              </a:ext>
            </a:extLst>
          </p:cNvPr>
          <p:cNvSpPr txBox="1"/>
          <p:nvPr/>
        </p:nvSpPr>
        <p:spPr>
          <a:xfrm>
            <a:off x="1160182" y="5208755"/>
            <a:ext cx="7602818" cy="1200329"/>
          </a:xfrm>
          <a:prstGeom prst="rect">
            <a:avLst/>
          </a:prstGeom>
          <a:noFill/>
        </p:spPr>
        <p:txBody>
          <a:bodyPr wrap="square" rtlCol="0">
            <a:spAutoFit/>
          </a:bodyPr>
          <a:lstStyle/>
          <a:p>
            <a:pPr lvl="0" algn="just"/>
            <a:r>
              <a:rPr lang="id-ID" dirty="0"/>
              <a:t>Permohonan banding terhadap putusan Pengadilan sebagaimana dimaksud dalam ayat (2) tidak dapat diajukan sendiri, tetapi harus bersama – sama permohonan banding terhadap putusan akhir dalam pokok sengketa.</a:t>
            </a:r>
          </a:p>
        </p:txBody>
      </p:sp>
      <p:sp>
        <p:nvSpPr>
          <p:cNvPr id="11" name="TextBox 10">
            <a:extLst>
              <a:ext uri="{FF2B5EF4-FFF2-40B4-BE49-F238E27FC236}">
                <a16:creationId xmlns:a16="http://schemas.microsoft.com/office/drawing/2014/main" id="{808DEBC0-96A0-9F3D-AB4F-7F0F3CA27540}"/>
              </a:ext>
            </a:extLst>
          </p:cNvPr>
          <p:cNvSpPr txBox="1"/>
          <p:nvPr/>
        </p:nvSpPr>
        <p:spPr>
          <a:xfrm>
            <a:off x="1142976" y="1986136"/>
            <a:ext cx="7602818" cy="1477328"/>
          </a:xfrm>
          <a:prstGeom prst="rect">
            <a:avLst/>
          </a:prstGeom>
          <a:noFill/>
        </p:spPr>
        <p:txBody>
          <a:bodyPr wrap="square" rtlCol="0">
            <a:spAutoFit/>
          </a:bodyPr>
          <a:lstStyle/>
          <a:p>
            <a:pPr lvl="0" algn="just"/>
            <a:r>
              <a:rPr lang="id-ID" dirty="0"/>
              <a:t>Selama pemeriksaan berlangsung, setiap orang yang berkepentingan dalam sengketa pihak lain yang sedang diperiksa oleh Pengadilan, baik atas prakarsa sendiri dengan mengajukan permohonan maupun atas prakarsa Hakim, dapat masuk dalam sengketa TUN, dan bertindak sebagai:</a:t>
            </a:r>
          </a:p>
        </p:txBody>
      </p:sp>
      <p:sp>
        <p:nvSpPr>
          <p:cNvPr id="13" name="Chevron 12">
            <a:extLst>
              <a:ext uri="{FF2B5EF4-FFF2-40B4-BE49-F238E27FC236}">
                <a16:creationId xmlns:a16="http://schemas.microsoft.com/office/drawing/2014/main" id="{FD8624E0-0004-97BC-C180-FAD681A79FED}"/>
              </a:ext>
            </a:extLst>
          </p:cNvPr>
          <p:cNvSpPr/>
          <p:nvPr/>
        </p:nvSpPr>
        <p:spPr>
          <a:xfrm rot="5400000">
            <a:off x="230997" y="2185982"/>
            <a:ext cx="757206" cy="91440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6" name="Chevron 15">
            <a:extLst>
              <a:ext uri="{FF2B5EF4-FFF2-40B4-BE49-F238E27FC236}">
                <a16:creationId xmlns:a16="http://schemas.microsoft.com/office/drawing/2014/main" id="{900B909C-6C8D-44CF-CAEC-6808285441D1}"/>
              </a:ext>
            </a:extLst>
          </p:cNvPr>
          <p:cNvSpPr/>
          <p:nvPr/>
        </p:nvSpPr>
        <p:spPr>
          <a:xfrm>
            <a:off x="1299448" y="3413753"/>
            <a:ext cx="228624" cy="21431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7" name="TextBox 16">
            <a:extLst>
              <a:ext uri="{FF2B5EF4-FFF2-40B4-BE49-F238E27FC236}">
                <a16:creationId xmlns:a16="http://schemas.microsoft.com/office/drawing/2014/main" id="{DA011B42-48F0-B5DC-2CBC-AE44A243F308}"/>
              </a:ext>
            </a:extLst>
          </p:cNvPr>
          <p:cNvSpPr txBox="1"/>
          <p:nvPr/>
        </p:nvSpPr>
        <p:spPr>
          <a:xfrm>
            <a:off x="1500166" y="3304902"/>
            <a:ext cx="7491434" cy="646331"/>
          </a:xfrm>
          <a:prstGeom prst="rect">
            <a:avLst/>
          </a:prstGeom>
          <a:noFill/>
        </p:spPr>
        <p:txBody>
          <a:bodyPr wrap="square" rtlCol="0">
            <a:spAutoFit/>
          </a:bodyPr>
          <a:lstStyle/>
          <a:p>
            <a:pPr lvl="0"/>
            <a:r>
              <a:rPr lang="id-ID" dirty="0"/>
              <a:t>Pihak yang membela haknya; atau</a:t>
            </a:r>
          </a:p>
          <a:p>
            <a:pPr lvl="0"/>
            <a:r>
              <a:rPr lang="id-ID" dirty="0"/>
              <a:t>Peserta yang bergabung dengan salah satu pihak yang bersengketa.</a:t>
            </a:r>
          </a:p>
        </p:txBody>
      </p:sp>
      <p:sp>
        <p:nvSpPr>
          <p:cNvPr id="3" name="Chevron 15">
            <a:extLst>
              <a:ext uri="{FF2B5EF4-FFF2-40B4-BE49-F238E27FC236}">
                <a16:creationId xmlns:a16="http://schemas.microsoft.com/office/drawing/2014/main" id="{B98FE772-4F60-14EA-37C4-02C3CA533F32}"/>
              </a:ext>
            </a:extLst>
          </p:cNvPr>
          <p:cNvSpPr/>
          <p:nvPr/>
        </p:nvSpPr>
        <p:spPr>
          <a:xfrm>
            <a:off x="1264191" y="3701415"/>
            <a:ext cx="228624" cy="214314"/>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4" name="Chevron 12">
            <a:extLst>
              <a:ext uri="{FF2B5EF4-FFF2-40B4-BE49-F238E27FC236}">
                <a16:creationId xmlns:a16="http://schemas.microsoft.com/office/drawing/2014/main" id="{99CAF554-B91D-6186-0078-0EFC3503F24D}"/>
              </a:ext>
            </a:extLst>
          </p:cNvPr>
          <p:cNvSpPr/>
          <p:nvPr/>
        </p:nvSpPr>
        <p:spPr>
          <a:xfrm rot="5400000">
            <a:off x="307173" y="4175272"/>
            <a:ext cx="757206" cy="91440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5" name="Chevron 12">
            <a:extLst>
              <a:ext uri="{FF2B5EF4-FFF2-40B4-BE49-F238E27FC236}">
                <a16:creationId xmlns:a16="http://schemas.microsoft.com/office/drawing/2014/main" id="{3A1BFEEE-25E3-C717-53F5-C87FF003601F}"/>
              </a:ext>
            </a:extLst>
          </p:cNvPr>
          <p:cNvSpPr/>
          <p:nvPr/>
        </p:nvSpPr>
        <p:spPr>
          <a:xfrm rot="5400000">
            <a:off x="324379" y="5242676"/>
            <a:ext cx="757206" cy="914400"/>
          </a:xfrm>
          <a:prstGeom prst="chevron">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Tree>
    <p:extLst>
      <p:ext uri="{BB962C8B-B14F-4D97-AF65-F5344CB8AC3E}">
        <p14:creationId xmlns:p14="http://schemas.microsoft.com/office/powerpoint/2010/main" val="9424610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FDCC20-5545-1F06-A7A6-D2489596B7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B2DD3C-89AE-D5CE-A481-C60EAC963EEB}"/>
              </a:ext>
            </a:extLst>
          </p:cNvPr>
          <p:cNvSpPr>
            <a:spLocks noGrp="1"/>
          </p:cNvSpPr>
          <p:nvPr>
            <p:ph type="title"/>
          </p:nvPr>
        </p:nvSpPr>
        <p:spPr>
          <a:xfrm>
            <a:off x="638176" y="290494"/>
            <a:ext cx="8153400" cy="990600"/>
          </a:xfrm>
        </p:spPr>
        <p:txBody>
          <a:bodyPr>
            <a:noAutofit/>
          </a:bodyPr>
          <a:lstStyle/>
          <a:p>
            <a:pPr marL="360363" indent="-360363" algn="l"/>
            <a:r>
              <a:rPr lang="en-US" sz="3200" b="1" dirty="0" err="1"/>
              <a:t>Penggugat</a:t>
            </a:r>
            <a:r>
              <a:rPr lang="en-US" sz="3200" b="1" dirty="0"/>
              <a:t>/</a:t>
            </a:r>
            <a:r>
              <a:rPr lang="en-US" sz="3200" b="1" dirty="0" err="1"/>
              <a:t>Tergugat</a:t>
            </a:r>
            <a:r>
              <a:rPr lang="en-US" sz="3200" b="1" dirty="0"/>
              <a:t> </a:t>
            </a:r>
            <a:r>
              <a:rPr lang="en-US" sz="3200" b="1" dirty="0" err="1"/>
              <a:t>Intervensi</a:t>
            </a:r>
            <a:endParaRPr lang="id-ID" sz="3200" b="1" dirty="0"/>
          </a:p>
        </p:txBody>
      </p:sp>
      <p:sp>
        <p:nvSpPr>
          <p:cNvPr id="6" name="TextBox 5">
            <a:extLst>
              <a:ext uri="{FF2B5EF4-FFF2-40B4-BE49-F238E27FC236}">
                <a16:creationId xmlns:a16="http://schemas.microsoft.com/office/drawing/2014/main" id="{83449676-338F-CCBF-3A39-A82C7D91993E}"/>
              </a:ext>
            </a:extLst>
          </p:cNvPr>
          <p:cNvSpPr txBox="1"/>
          <p:nvPr/>
        </p:nvSpPr>
        <p:spPr>
          <a:xfrm>
            <a:off x="457200" y="1315507"/>
            <a:ext cx="7696200" cy="1631216"/>
          </a:xfrm>
          <a:prstGeom prst="rect">
            <a:avLst/>
          </a:prstGeom>
          <a:noFill/>
        </p:spPr>
        <p:txBody>
          <a:bodyPr wrap="square" rtlCol="0">
            <a:spAutoFit/>
          </a:bodyPr>
          <a:lstStyle/>
          <a:p>
            <a:pPr lvl="0" algn="just"/>
            <a:r>
              <a:rPr lang="id-ID" sz="2000" dirty="0"/>
              <a:t>Intervensi dilakukan selama pemerikasaan di Pengadilan TUN sedang berjalan, setiap orang yang berkepentingan dalam perkara yang sedang disengketakan dimana mereka tidak terlibat dalam gugat menggugat tersebut tetapi merasa berkepentingan dalam sengketa tersebut dapat melakukan intervensi sebagai :</a:t>
            </a:r>
          </a:p>
        </p:txBody>
      </p:sp>
      <p:sp>
        <p:nvSpPr>
          <p:cNvPr id="8" name="TextBox 7">
            <a:extLst>
              <a:ext uri="{FF2B5EF4-FFF2-40B4-BE49-F238E27FC236}">
                <a16:creationId xmlns:a16="http://schemas.microsoft.com/office/drawing/2014/main" id="{AE1B04F8-F19D-3984-523F-EA906F5776B2}"/>
              </a:ext>
            </a:extLst>
          </p:cNvPr>
          <p:cNvSpPr txBox="1"/>
          <p:nvPr/>
        </p:nvSpPr>
        <p:spPr>
          <a:xfrm>
            <a:off x="785786" y="3071810"/>
            <a:ext cx="6286544" cy="1123712"/>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lvl="0"/>
            <a:r>
              <a:rPr lang="id-ID" sz="2000" dirty="0"/>
              <a:t>Pihak yang membela haknya sendiri yang dirugikan karena Keputusan TUN maupun akan kehilangan hak apabila Penggugat memenangkan perkara tersebut.</a:t>
            </a:r>
          </a:p>
        </p:txBody>
      </p:sp>
      <p:sp>
        <p:nvSpPr>
          <p:cNvPr id="9" name="TextBox 8">
            <a:extLst>
              <a:ext uri="{FF2B5EF4-FFF2-40B4-BE49-F238E27FC236}">
                <a16:creationId xmlns:a16="http://schemas.microsoft.com/office/drawing/2014/main" id="{0A04FDA8-D2B0-4D54-1BA5-DD9EA2720224}"/>
              </a:ext>
            </a:extLst>
          </p:cNvPr>
          <p:cNvSpPr txBox="1"/>
          <p:nvPr/>
        </p:nvSpPr>
        <p:spPr>
          <a:xfrm>
            <a:off x="1643042" y="4360319"/>
            <a:ext cx="6143668" cy="783193"/>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lvl="0"/>
            <a:r>
              <a:rPr lang="id-ID" sz="2000" dirty="0"/>
              <a:t>Peserta bergabung dalam salah satu pihak yang bersengketa, baik pihak Penggugat maupun Tergugat.</a:t>
            </a:r>
          </a:p>
        </p:txBody>
      </p:sp>
      <p:sp>
        <p:nvSpPr>
          <p:cNvPr id="10" name="TextBox 9">
            <a:extLst>
              <a:ext uri="{FF2B5EF4-FFF2-40B4-BE49-F238E27FC236}">
                <a16:creationId xmlns:a16="http://schemas.microsoft.com/office/drawing/2014/main" id="{C1F388FD-C364-FFC0-AFEF-1D13FA8FF1CE}"/>
              </a:ext>
            </a:extLst>
          </p:cNvPr>
          <p:cNvSpPr txBox="1"/>
          <p:nvPr/>
        </p:nvSpPr>
        <p:spPr>
          <a:xfrm>
            <a:off x="1752600" y="5609118"/>
            <a:ext cx="6215074" cy="783193"/>
          </a:xfrm>
          <a:prstGeom prst="roundRect">
            <a:avLst/>
          </a:prstGeom>
        </p:spPr>
        <p:style>
          <a:lnRef idx="2">
            <a:schemeClr val="accent2"/>
          </a:lnRef>
          <a:fillRef idx="1">
            <a:schemeClr val="lt1"/>
          </a:fillRef>
          <a:effectRef idx="0">
            <a:schemeClr val="accent2"/>
          </a:effectRef>
          <a:fontRef idx="minor">
            <a:schemeClr val="dk1"/>
          </a:fontRef>
        </p:style>
        <p:txBody>
          <a:bodyPr wrap="square" rtlCol="0">
            <a:spAutoFit/>
          </a:bodyPr>
          <a:lstStyle/>
          <a:p>
            <a:pPr lvl="0"/>
            <a:r>
              <a:rPr lang="id-ID" sz="2000" dirty="0"/>
              <a:t>Bergabungnya pihak ketiga atas permintaan salah satu pihak (Tergugat atau Penggugat).</a:t>
            </a:r>
          </a:p>
        </p:txBody>
      </p:sp>
    </p:spTree>
    <p:extLst>
      <p:ext uri="{BB962C8B-B14F-4D97-AF65-F5344CB8AC3E}">
        <p14:creationId xmlns:p14="http://schemas.microsoft.com/office/powerpoint/2010/main" val="291539113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599" y="304800"/>
            <a:ext cx="6347713" cy="1320800"/>
          </a:xfrm>
        </p:spPr>
        <p:txBody>
          <a:bodyPr>
            <a:normAutofit/>
          </a:bodyPr>
          <a:lstStyle/>
          <a:p>
            <a:r>
              <a:rPr lang="en-US" sz="3600" dirty="0" err="1">
                <a:solidFill>
                  <a:schemeClr val="accent2">
                    <a:lumMod val="50000"/>
                  </a:schemeClr>
                </a:solidFill>
              </a:rPr>
              <a:t>Keputusan</a:t>
            </a:r>
            <a:r>
              <a:rPr lang="en-US" sz="3600" dirty="0">
                <a:solidFill>
                  <a:schemeClr val="accent2">
                    <a:lumMod val="50000"/>
                  </a:schemeClr>
                </a:solidFill>
              </a:rPr>
              <a:t> </a:t>
            </a:r>
            <a:r>
              <a:rPr lang="en-US" sz="3600" dirty="0" err="1">
                <a:solidFill>
                  <a:schemeClr val="accent2">
                    <a:lumMod val="50000"/>
                  </a:schemeClr>
                </a:solidFill>
              </a:rPr>
              <a:t>Negatif</a:t>
            </a:r>
            <a:r>
              <a:rPr lang="en-US" sz="3600" dirty="0">
                <a:solidFill>
                  <a:schemeClr val="accent2">
                    <a:lumMod val="50000"/>
                  </a:schemeClr>
                </a:solidFill>
              </a:rPr>
              <a:t> </a:t>
            </a:r>
            <a:r>
              <a:rPr lang="en-US" sz="3600" dirty="0" err="1">
                <a:solidFill>
                  <a:schemeClr val="accent2">
                    <a:lumMod val="50000"/>
                  </a:schemeClr>
                </a:solidFill>
              </a:rPr>
              <a:t>Fiktif</a:t>
            </a:r>
            <a:br>
              <a:rPr lang="id-ID" sz="3600" dirty="0">
                <a:solidFill>
                  <a:schemeClr val="accent2">
                    <a:lumMod val="50000"/>
                  </a:schemeClr>
                </a:solidFill>
              </a:rPr>
            </a:br>
            <a:r>
              <a:rPr lang="en-US" sz="3600" dirty="0">
                <a:solidFill>
                  <a:schemeClr val="accent2">
                    <a:lumMod val="50000"/>
                  </a:schemeClr>
                </a:solidFill>
              </a:rPr>
              <a:t>(</a:t>
            </a:r>
            <a:r>
              <a:rPr lang="en-US" sz="3600" dirty="0" err="1">
                <a:solidFill>
                  <a:schemeClr val="accent2">
                    <a:lumMod val="50000"/>
                  </a:schemeClr>
                </a:solidFill>
              </a:rPr>
              <a:t>Pasal</a:t>
            </a:r>
            <a:r>
              <a:rPr lang="en-US" sz="3600" dirty="0">
                <a:solidFill>
                  <a:schemeClr val="accent2">
                    <a:lumMod val="50000"/>
                  </a:schemeClr>
                </a:solidFill>
              </a:rPr>
              <a:t> 3 UU TUN)</a:t>
            </a:r>
          </a:p>
        </p:txBody>
      </p:sp>
      <p:sp>
        <p:nvSpPr>
          <p:cNvPr id="3" name="Content Placeholder 2"/>
          <p:cNvSpPr>
            <a:spLocks noGrp="1"/>
          </p:cNvSpPr>
          <p:nvPr>
            <p:ph idx="1"/>
          </p:nvPr>
        </p:nvSpPr>
        <p:spPr>
          <a:xfrm>
            <a:off x="533400" y="1828800"/>
            <a:ext cx="6347714" cy="3880773"/>
          </a:xfrm>
        </p:spPr>
        <p:txBody>
          <a:bodyPr>
            <a:normAutofit/>
          </a:bodyPr>
          <a:lstStyle/>
          <a:p>
            <a:pPr algn="just"/>
            <a:r>
              <a:rPr lang="en-US" dirty="0" err="1"/>
              <a:t>Apabila</a:t>
            </a:r>
            <a:r>
              <a:rPr lang="en-US" dirty="0"/>
              <a:t> </a:t>
            </a:r>
            <a:r>
              <a:rPr lang="en-US" dirty="0" err="1"/>
              <a:t>Badan</a:t>
            </a:r>
            <a:r>
              <a:rPr lang="en-US" dirty="0"/>
              <a:t> </a:t>
            </a:r>
            <a:r>
              <a:rPr lang="en-US" dirty="0" err="1"/>
              <a:t>atau</a:t>
            </a:r>
            <a:r>
              <a:rPr lang="en-US" dirty="0"/>
              <a:t> </a:t>
            </a:r>
            <a:r>
              <a:rPr lang="en-US" dirty="0" err="1"/>
              <a:t>Pejabat</a:t>
            </a:r>
            <a:r>
              <a:rPr lang="en-US" dirty="0"/>
              <a:t> TUN </a:t>
            </a:r>
            <a:r>
              <a:rPr lang="en-US" dirty="0" err="1"/>
              <a:t>tidak</a:t>
            </a:r>
            <a:r>
              <a:rPr lang="en-US" dirty="0"/>
              <a:t> </a:t>
            </a:r>
            <a:r>
              <a:rPr lang="en-US" dirty="0" err="1"/>
              <a:t>mengeluarkan</a:t>
            </a:r>
            <a:r>
              <a:rPr lang="en-US" dirty="0"/>
              <a:t> </a:t>
            </a:r>
            <a:r>
              <a:rPr lang="en-US" dirty="0" err="1"/>
              <a:t>keputusan</a:t>
            </a:r>
            <a:r>
              <a:rPr lang="en-US" dirty="0"/>
              <a:t>, </a:t>
            </a:r>
            <a:r>
              <a:rPr lang="en-US" dirty="0" err="1"/>
              <a:t>sedangkan</a:t>
            </a:r>
            <a:r>
              <a:rPr lang="en-US" dirty="0"/>
              <a:t> </a:t>
            </a:r>
            <a:r>
              <a:rPr lang="en-US" dirty="0" err="1"/>
              <a:t>hal</a:t>
            </a:r>
            <a:r>
              <a:rPr lang="en-US" dirty="0"/>
              <a:t> </a:t>
            </a:r>
            <a:r>
              <a:rPr lang="en-US" dirty="0" err="1"/>
              <a:t>itu</a:t>
            </a:r>
            <a:r>
              <a:rPr lang="en-US" dirty="0"/>
              <a:t> </a:t>
            </a:r>
            <a:r>
              <a:rPr lang="en-US" dirty="0" err="1"/>
              <a:t>menjadi</a:t>
            </a:r>
            <a:r>
              <a:rPr lang="en-US" dirty="0"/>
              <a:t> </a:t>
            </a:r>
            <a:r>
              <a:rPr lang="en-US" dirty="0" err="1"/>
              <a:t>kewajibannya</a:t>
            </a:r>
            <a:r>
              <a:rPr lang="en-US" dirty="0"/>
              <a:t>, </a:t>
            </a:r>
            <a:r>
              <a:rPr lang="en-US" dirty="0" err="1"/>
              <a:t>maka</a:t>
            </a:r>
            <a:r>
              <a:rPr lang="en-US" dirty="0"/>
              <a:t> </a:t>
            </a:r>
            <a:r>
              <a:rPr lang="en-US" dirty="0" err="1"/>
              <a:t>hal</a:t>
            </a:r>
            <a:r>
              <a:rPr lang="en-US" dirty="0"/>
              <a:t> </a:t>
            </a:r>
            <a:r>
              <a:rPr lang="en-US" dirty="0" err="1"/>
              <a:t>tersebut</a:t>
            </a:r>
            <a:r>
              <a:rPr lang="en-US" dirty="0"/>
              <a:t> </a:t>
            </a:r>
            <a:r>
              <a:rPr lang="en-US" dirty="0" err="1"/>
              <a:t>disamakan</a:t>
            </a:r>
            <a:r>
              <a:rPr lang="en-US" dirty="0"/>
              <a:t> </a:t>
            </a:r>
            <a:r>
              <a:rPr lang="en-US" dirty="0" err="1"/>
              <a:t>dengan</a:t>
            </a:r>
            <a:r>
              <a:rPr lang="en-US" dirty="0"/>
              <a:t> </a:t>
            </a:r>
            <a:r>
              <a:rPr lang="en-US" dirty="0" err="1"/>
              <a:t>Keputusan</a:t>
            </a:r>
            <a:r>
              <a:rPr lang="en-US" dirty="0"/>
              <a:t> TUN.</a:t>
            </a:r>
          </a:p>
          <a:p>
            <a:pPr algn="just"/>
            <a:r>
              <a:rPr lang="en-US" dirty="0"/>
              <a:t>Jika </a:t>
            </a:r>
            <a:r>
              <a:rPr lang="en-US" dirty="0" err="1"/>
              <a:t>suatu</a:t>
            </a:r>
            <a:r>
              <a:rPr lang="en-US" dirty="0"/>
              <a:t> Badan </a:t>
            </a:r>
            <a:r>
              <a:rPr lang="en-US" dirty="0" err="1"/>
              <a:t>atau</a:t>
            </a:r>
            <a:r>
              <a:rPr lang="en-US" dirty="0"/>
              <a:t> </a:t>
            </a:r>
            <a:r>
              <a:rPr lang="en-US" dirty="0" err="1"/>
              <a:t>Pejabat</a:t>
            </a:r>
            <a:r>
              <a:rPr lang="en-US" dirty="0"/>
              <a:t> TUN </a:t>
            </a:r>
            <a:r>
              <a:rPr lang="en-US" dirty="0" err="1"/>
              <a:t>tidak</a:t>
            </a:r>
            <a:r>
              <a:rPr lang="en-US" dirty="0"/>
              <a:t> </a:t>
            </a:r>
            <a:r>
              <a:rPr lang="en-US" dirty="0" err="1"/>
              <a:t>mengeluarkan</a:t>
            </a:r>
            <a:r>
              <a:rPr lang="en-US" dirty="0"/>
              <a:t> </a:t>
            </a:r>
            <a:r>
              <a:rPr lang="en-US" dirty="0" err="1"/>
              <a:t>keputusan</a:t>
            </a:r>
            <a:r>
              <a:rPr lang="en-US" dirty="0"/>
              <a:t> yang </a:t>
            </a:r>
            <a:r>
              <a:rPr lang="en-US" dirty="0" err="1"/>
              <a:t>dimohon</a:t>
            </a:r>
            <a:r>
              <a:rPr lang="en-US" dirty="0"/>
              <a:t>, </a:t>
            </a:r>
            <a:r>
              <a:rPr lang="en-US" dirty="0" err="1"/>
              <a:t>sedangkan</a:t>
            </a:r>
            <a:r>
              <a:rPr lang="en-US" dirty="0"/>
              <a:t> </a:t>
            </a:r>
            <a:r>
              <a:rPr lang="en-US" dirty="0" err="1"/>
              <a:t>jangka</a:t>
            </a:r>
            <a:r>
              <a:rPr lang="en-US" dirty="0"/>
              <a:t> </a:t>
            </a:r>
            <a:r>
              <a:rPr lang="en-US" dirty="0" err="1"/>
              <a:t>waktu</a:t>
            </a:r>
            <a:r>
              <a:rPr lang="en-US" dirty="0"/>
              <a:t> </a:t>
            </a:r>
            <a:r>
              <a:rPr lang="en-US" dirty="0" err="1"/>
              <a:t>sebagaimana</a:t>
            </a:r>
            <a:r>
              <a:rPr lang="en-US" dirty="0"/>
              <a:t> </a:t>
            </a:r>
            <a:r>
              <a:rPr lang="en-US" dirty="0" err="1"/>
              <a:t>ditentukan</a:t>
            </a:r>
            <a:r>
              <a:rPr lang="en-US" dirty="0"/>
              <a:t> </a:t>
            </a:r>
            <a:r>
              <a:rPr lang="en-US" dirty="0" err="1"/>
              <a:t>dalam</a:t>
            </a:r>
            <a:r>
              <a:rPr lang="en-US" dirty="0"/>
              <a:t> </a:t>
            </a:r>
            <a:r>
              <a:rPr lang="en-US" dirty="0" err="1"/>
              <a:t>peraturan</a:t>
            </a:r>
            <a:r>
              <a:rPr lang="en-US" dirty="0"/>
              <a:t> </a:t>
            </a:r>
            <a:r>
              <a:rPr lang="en-US" dirty="0" err="1"/>
              <a:t>perundang-undangan</a:t>
            </a:r>
            <a:r>
              <a:rPr lang="en-US" dirty="0"/>
              <a:t> </a:t>
            </a:r>
            <a:r>
              <a:rPr lang="en-US" dirty="0" err="1"/>
              <a:t>dimaksud</a:t>
            </a:r>
            <a:r>
              <a:rPr lang="en-US" dirty="0"/>
              <a:t> </a:t>
            </a:r>
            <a:r>
              <a:rPr lang="en-US" dirty="0" err="1"/>
              <a:t>telah</a:t>
            </a:r>
            <a:r>
              <a:rPr lang="en-US" dirty="0"/>
              <a:t> </a:t>
            </a:r>
            <a:r>
              <a:rPr lang="en-US" dirty="0" err="1"/>
              <a:t>lewat</a:t>
            </a:r>
            <a:r>
              <a:rPr lang="en-US" dirty="0"/>
              <a:t>, </a:t>
            </a:r>
            <a:r>
              <a:rPr lang="en-US" dirty="0" err="1"/>
              <a:t>maka</a:t>
            </a:r>
            <a:r>
              <a:rPr lang="en-US" dirty="0"/>
              <a:t> Badan </a:t>
            </a:r>
            <a:r>
              <a:rPr lang="en-US" dirty="0" err="1"/>
              <a:t>atau</a:t>
            </a:r>
            <a:r>
              <a:rPr lang="en-US" dirty="0"/>
              <a:t> </a:t>
            </a:r>
            <a:r>
              <a:rPr lang="en-US" dirty="0" err="1"/>
              <a:t>Pejabat</a:t>
            </a:r>
            <a:r>
              <a:rPr lang="en-US" dirty="0"/>
              <a:t> TUN tersebut </a:t>
            </a:r>
            <a:r>
              <a:rPr lang="en-US" dirty="0" err="1"/>
              <a:t>dianggap</a:t>
            </a:r>
            <a:r>
              <a:rPr lang="en-US" dirty="0"/>
              <a:t> </a:t>
            </a:r>
            <a:r>
              <a:rPr lang="en-US" dirty="0" err="1"/>
              <a:t>telah</a:t>
            </a:r>
            <a:r>
              <a:rPr lang="en-US" dirty="0"/>
              <a:t> </a:t>
            </a:r>
            <a:r>
              <a:rPr lang="en-US" dirty="0" err="1"/>
              <a:t>menolak</a:t>
            </a:r>
            <a:r>
              <a:rPr lang="en-US" dirty="0"/>
              <a:t> </a:t>
            </a:r>
            <a:r>
              <a:rPr lang="en-US" dirty="0" err="1"/>
              <a:t>mengeluarkan</a:t>
            </a:r>
            <a:r>
              <a:rPr lang="en-US" dirty="0"/>
              <a:t> </a:t>
            </a:r>
            <a:r>
              <a:rPr lang="en-US" dirty="0" err="1"/>
              <a:t>keputusan</a:t>
            </a:r>
            <a:r>
              <a:rPr lang="en-US" dirty="0"/>
              <a:t> yang </a:t>
            </a:r>
            <a:r>
              <a:rPr lang="en-US" dirty="0" err="1"/>
              <a:t>dimaksud</a:t>
            </a:r>
            <a:r>
              <a:rPr lang="en-US" dirty="0"/>
              <a:t>. </a:t>
            </a:r>
          </a:p>
          <a:p>
            <a:pPr algn="just"/>
            <a:endParaRPr lang="en-US" dirty="0"/>
          </a:p>
        </p:txBody>
      </p:sp>
      <p:sp>
        <p:nvSpPr>
          <p:cNvPr id="4" name="Content Placeholder 2">
            <a:extLst>
              <a:ext uri="{FF2B5EF4-FFF2-40B4-BE49-F238E27FC236}">
                <a16:creationId xmlns:a16="http://schemas.microsoft.com/office/drawing/2014/main" id="{3C8BEBE5-FFC7-A17A-13F0-D33467C21B31}"/>
              </a:ext>
            </a:extLst>
          </p:cNvPr>
          <p:cNvSpPr txBox="1">
            <a:spLocks/>
          </p:cNvSpPr>
          <p:nvPr/>
        </p:nvSpPr>
        <p:spPr>
          <a:xfrm>
            <a:off x="533400" y="4612813"/>
            <a:ext cx="6347714" cy="3880773"/>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r>
              <a:rPr lang="en-US" dirty="0" err="1"/>
              <a:t>Dalam</a:t>
            </a:r>
            <a:r>
              <a:rPr lang="en-US" dirty="0"/>
              <a:t> </a:t>
            </a:r>
            <a:r>
              <a:rPr lang="en-US" dirty="0" err="1"/>
              <a:t>hal</a:t>
            </a:r>
            <a:r>
              <a:rPr lang="en-US" dirty="0"/>
              <a:t> </a:t>
            </a:r>
            <a:r>
              <a:rPr lang="en-US" dirty="0" err="1"/>
              <a:t>peraturan</a:t>
            </a:r>
            <a:r>
              <a:rPr lang="en-US" dirty="0"/>
              <a:t> </a:t>
            </a:r>
            <a:r>
              <a:rPr lang="en-US" dirty="0" err="1"/>
              <a:t>perundang-undangan</a:t>
            </a:r>
            <a:r>
              <a:rPr lang="en-US" dirty="0"/>
              <a:t> yang </a:t>
            </a:r>
            <a:r>
              <a:rPr lang="en-US" dirty="0" err="1"/>
              <a:t>bersangkutan</a:t>
            </a:r>
            <a:r>
              <a:rPr lang="en-US" dirty="0"/>
              <a:t> </a:t>
            </a:r>
            <a:r>
              <a:rPr lang="en-US" dirty="0" err="1"/>
              <a:t>tidak</a:t>
            </a:r>
            <a:r>
              <a:rPr lang="en-US" dirty="0"/>
              <a:t> </a:t>
            </a:r>
            <a:r>
              <a:rPr lang="en-US" dirty="0" err="1"/>
              <a:t>menentukan</a:t>
            </a:r>
            <a:r>
              <a:rPr lang="en-US" dirty="0"/>
              <a:t> </a:t>
            </a:r>
            <a:r>
              <a:rPr lang="en-US" dirty="0" err="1"/>
              <a:t>jangka</a:t>
            </a:r>
            <a:r>
              <a:rPr lang="en-US" dirty="0"/>
              <a:t> </a:t>
            </a:r>
            <a:r>
              <a:rPr lang="en-US" dirty="0" err="1"/>
              <a:t>waktu</a:t>
            </a:r>
            <a:r>
              <a:rPr lang="en-US" dirty="0"/>
              <a:t> </a:t>
            </a:r>
            <a:r>
              <a:rPr lang="en-US" dirty="0" err="1"/>
              <a:t>sebagaimana</a:t>
            </a:r>
            <a:r>
              <a:rPr lang="en-US" dirty="0"/>
              <a:t> </a:t>
            </a:r>
            <a:r>
              <a:rPr lang="en-US" dirty="0" err="1"/>
              <a:t>dimaksud</a:t>
            </a:r>
            <a:r>
              <a:rPr lang="en-US" dirty="0"/>
              <a:t> </a:t>
            </a:r>
            <a:r>
              <a:rPr lang="en-US" dirty="0" err="1"/>
              <a:t>dalam</a:t>
            </a:r>
            <a:r>
              <a:rPr lang="en-US" dirty="0"/>
              <a:t> </a:t>
            </a:r>
            <a:r>
              <a:rPr lang="en-US" dirty="0" err="1"/>
              <a:t>ayat</a:t>
            </a:r>
            <a:r>
              <a:rPr lang="en-US" dirty="0"/>
              <a:t> (2), </a:t>
            </a:r>
            <a:r>
              <a:rPr lang="en-US" dirty="0" err="1"/>
              <a:t>maka</a:t>
            </a:r>
            <a:r>
              <a:rPr lang="en-US" dirty="0"/>
              <a:t> </a:t>
            </a:r>
            <a:r>
              <a:rPr lang="en-US" dirty="0" err="1"/>
              <a:t>setelah</a:t>
            </a:r>
            <a:r>
              <a:rPr lang="en-US" dirty="0"/>
              <a:t> </a:t>
            </a:r>
            <a:r>
              <a:rPr lang="en-US" dirty="0" err="1"/>
              <a:t>lewat</a:t>
            </a:r>
            <a:r>
              <a:rPr lang="en-US" dirty="0"/>
              <a:t> </a:t>
            </a:r>
            <a:r>
              <a:rPr lang="en-US" dirty="0" err="1"/>
              <a:t>jangka</a:t>
            </a:r>
            <a:r>
              <a:rPr lang="en-US" dirty="0"/>
              <a:t> </a:t>
            </a:r>
            <a:r>
              <a:rPr lang="en-US" dirty="0" err="1"/>
              <a:t>waktu</a:t>
            </a:r>
            <a:r>
              <a:rPr lang="en-US" dirty="0"/>
              <a:t> 4 </a:t>
            </a:r>
            <a:r>
              <a:rPr lang="en-US" dirty="0" err="1"/>
              <a:t>bulan</a:t>
            </a:r>
            <a:r>
              <a:rPr lang="en-US" dirty="0"/>
              <a:t> </a:t>
            </a:r>
            <a:r>
              <a:rPr lang="en-US" dirty="0" err="1"/>
              <a:t>sejak</a:t>
            </a:r>
            <a:r>
              <a:rPr lang="en-US" dirty="0"/>
              <a:t> </a:t>
            </a:r>
            <a:r>
              <a:rPr lang="en-US" dirty="0" err="1"/>
              <a:t>diterimanya</a:t>
            </a:r>
            <a:r>
              <a:rPr lang="en-US" dirty="0"/>
              <a:t> </a:t>
            </a:r>
            <a:r>
              <a:rPr lang="en-US" dirty="0" err="1"/>
              <a:t>permohonan</a:t>
            </a:r>
            <a:r>
              <a:rPr lang="en-US" dirty="0"/>
              <a:t>, Badan </a:t>
            </a:r>
            <a:r>
              <a:rPr lang="en-US" dirty="0" err="1"/>
              <a:t>atau</a:t>
            </a:r>
            <a:r>
              <a:rPr lang="en-US" dirty="0"/>
              <a:t> </a:t>
            </a:r>
            <a:r>
              <a:rPr lang="en-US" dirty="0" err="1"/>
              <a:t>Pejabat</a:t>
            </a:r>
            <a:r>
              <a:rPr lang="en-US" dirty="0"/>
              <a:t> TUN yang </a:t>
            </a:r>
            <a:r>
              <a:rPr lang="en-US" dirty="0" err="1"/>
              <a:t>bersangkutan</a:t>
            </a:r>
            <a:r>
              <a:rPr lang="en-US" dirty="0"/>
              <a:t> </a:t>
            </a:r>
            <a:r>
              <a:rPr lang="en-US" dirty="0" err="1"/>
              <a:t>dianggap</a:t>
            </a:r>
            <a:r>
              <a:rPr lang="en-US" dirty="0"/>
              <a:t> </a:t>
            </a:r>
            <a:r>
              <a:rPr lang="en-US" dirty="0" err="1"/>
              <a:t>telah</a:t>
            </a:r>
            <a:r>
              <a:rPr lang="en-US" dirty="0"/>
              <a:t> </a:t>
            </a:r>
            <a:r>
              <a:rPr lang="en-US" dirty="0" err="1"/>
              <a:t>mengeluarkan</a:t>
            </a:r>
            <a:r>
              <a:rPr lang="en-US" dirty="0"/>
              <a:t> </a:t>
            </a:r>
            <a:r>
              <a:rPr lang="en-US" dirty="0" err="1"/>
              <a:t>keputusan</a:t>
            </a:r>
            <a:r>
              <a:rPr lang="en-US" dirty="0"/>
              <a:t> </a:t>
            </a:r>
            <a:r>
              <a:rPr lang="en-US" dirty="0" err="1"/>
              <a:t>penolakan</a:t>
            </a:r>
            <a:r>
              <a:rPr lang="en-US" dirty="0"/>
              <a: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Parallelogram 6"/>
          <p:cNvSpPr/>
          <p:nvPr/>
        </p:nvSpPr>
        <p:spPr>
          <a:xfrm>
            <a:off x="3071770" y="4643446"/>
            <a:ext cx="5786510" cy="2000264"/>
          </a:xfrm>
          <a:prstGeom prst="parallelogram">
            <a:avLst/>
          </a:prstGeom>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id-ID"/>
          </a:p>
        </p:txBody>
      </p:sp>
      <p:sp>
        <p:nvSpPr>
          <p:cNvPr id="6" name="Parallelogram 5"/>
          <p:cNvSpPr/>
          <p:nvPr/>
        </p:nvSpPr>
        <p:spPr>
          <a:xfrm>
            <a:off x="714348" y="2571744"/>
            <a:ext cx="6072230" cy="2000264"/>
          </a:xfrm>
          <a:prstGeom prst="parallelogram">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1600200" y="0"/>
            <a:ext cx="5867400" cy="990600"/>
          </a:xfrm>
        </p:spPr>
        <p:txBody>
          <a:bodyPr>
            <a:noAutofit/>
          </a:bodyPr>
          <a:lstStyle/>
          <a:p>
            <a:pPr marL="360363" indent="-360363" algn="ctr"/>
            <a:r>
              <a:rPr lang="id-ID" sz="3200" b="1" dirty="0"/>
              <a:t>Penyelesaian Sengketa TUN</a:t>
            </a:r>
          </a:p>
        </p:txBody>
      </p:sp>
      <p:sp>
        <p:nvSpPr>
          <p:cNvPr id="4" name="Content Placeholder 3"/>
          <p:cNvSpPr>
            <a:spLocks noGrp="1"/>
          </p:cNvSpPr>
          <p:nvPr>
            <p:ph idx="1"/>
          </p:nvPr>
        </p:nvSpPr>
        <p:spPr>
          <a:xfrm>
            <a:off x="304800" y="1133476"/>
            <a:ext cx="6286544" cy="3114684"/>
          </a:xfrm>
        </p:spPr>
        <p:txBody>
          <a:bodyPr>
            <a:normAutofit/>
          </a:bodyPr>
          <a:lstStyle/>
          <a:p>
            <a:pPr marL="0" indent="0">
              <a:buNone/>
            </a:pPr>
            <a:r>
              <a:rPr lang="en-US" b="1" dirty="0" err="1"/>
              <a:t>Dasar</a:t>
            </a:r>
            <a:r>
              <a:rPr lang="en-US" b="1" dirty="0"/>
              <a:t> </a:t>
            </a:r>
            <a:r>
              <a:rPr lang="en-US" b="1" dirty="0" err="1"/>
              <a:t>Hukum</a:t>
            </a:r>
            <a:r>
              <a:rPr lang="en-US" b="1" dirty="0"/>
              <a:t> </a:t>
            </a:r>
            <a:r>
              <a:rPr lang="id-ID" b="1" dirty="0"/>
              <a:t> </a:t>
            </a:r>
            <a:r>
              <a:rPr lang="id-ID" dirty="0"/>
              <a:t>Pasal 48 Undang – undang No. 5 Tahun 1986 tentang Peradilan Tata Usaha Negara:</a:t>
            </a:r>
            <a:endParaRPr lang="en-US" dirty="0"/>
          </a:p>
          <a:p>
            <a:pPr marL="985838" indent="-985838">
              <a:buNone/>
            </a:pPr>
            <a:endParaRPr lang="id-ID" dirty="0"/>
          </a:p>
          <a:p>
            <a:pPr marL="985838" indent="-985838">
              <a:buNone/>
            </a:pPr>
            <a:r>
              <a:rPr lang="id-ID" dirty="0"/>
              <a:t>ayat (1)	Dalam hal suatu Badan atau Pejabat Tata Usaha Negara diberi wewenang oleh atau berdasarkan peraturan perundang – undangan untuk menyelesaikan secara administratif Sengketa Tata Usaha Negara tertentu, maka Sengketa Tata Usaha Negara tersebut harus diselesaikan melalui upaya administratif yang tersedia. </a:t>
            </a:r>
            <a:endParaRPr lang="en-US" dirty="0"/>
          </a:p>
        </p:txBody>
      </p:sp>
      <p:sp>
        <p:nvSpPr>
          <p:cNvPr id="5" name="Content Placeholder 3"/>
          <p:cNvSpPr txBox="1">
            <a:spLocks/>
          </p:cNvSpPr>
          <p:nvPr/>
        </p:nvSpPr>
        <p:spPr>
          <a:xfrm>
            <a:off x="2571736" y="4714884"/>
            <a:ext cx="6143668" cy="1785950"/>
          </a:xfrm>
          <a:prstGeom prst="rect">
            <a:avLst/>
          </a:prstGeom>
        </p:spPr>
        <p:txBody>
          <a:bodyPr vert="horz">
            <a:normAutofit/>
          </a:bodyPr>
          <a:lstStyle/>
          <a:p>
            <a:pPr marL="900113" marR="0" lvl="0" indent="-900113" algn="l" defTabSz="914400" rtl="0" eaLnBrk="1" fontAlgn="auto" latinLnBrk="0" hangingPunct="1">
              <a:lnSpc>
                <a:spcPct val="100000"/>
              </a:lnSpc>
              <a:spcBef>
                <a:spcPts val="700"/>
              </a:spcBef>
              <a:spcAft>
                <a:spcPts val="0"/>
              </a:spcAft>
              <a:buClr>
                <a:schemeClr val="accent2"/>
              </a:buClr>
              <a:buSzPct val="60000"/>
              <a:tabLst/>
              <a:defRPr/>
            </a:pPr>
            <a:r>
              <a:rPr kumimoji="0" lang="id-ID" sz="2000" b="0" i="0" u="none" strike="noStrike" kern="1200" cap="none" spc="0" normalizeH="0" baseline="0" noProof="0" dirty="0">
                <a:ln>
                  <a:noFill/>
                </a:ln>
                <a:solidFill>
                  <a:schemeClr val="tx1"/>
                </a:solidFill>
                <a:effectLst/>
                <a:uLnTx/>
                <a:uFillTx/>
                <a:latin typeface="+mn-lt"/>
                <a:ea typeface="+mn-ea"/>
                <a:cs typeface="+mn-cs"/>
              </a:rPr>
              <a:t>ayat (2)	Pengadilan baru berwenang memeriksa, memutus dan menyelesaikan Sengketa Tata Usaha Negara sebagaimana dimaksud dalam ayat (1) jika seluruh upaya administratif yang bersangkutan telah digunakan.</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endParaRPr kumimoji="0" lang="id-ID" sz="2000" b="0" i="0" u="none" strike="noStrike" kern="1200" cap="none" spc="0" normalizeH="0" baseline="0" noProof="0" dirty="0">
              <a:ln>
                <a:noFill/>
              </a:ln>
              <a:solidFill>
                <a:schemeClr val="tx1"/>
              </a:solidFill>
              <a:effectLst/>
              <a:uLnTx/>
              <a:uFillTx/>
              <a:latin typeface="+mn-lt"/>
              <a:ea typeface="+mn-ea"/>
              <a:cs typeface="+mn-cs"/>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596" y="76200"/>
            <a:ext cx="8334404" cy="990600"/>
          </a:xfrm>
        </p:spPr>
        <p:txBody>
          <a:bodyPr>
            <a:noAutofit/>
          </a:bodyPr>
          <a:lstStyle/>
          <a:p>
            <a:pPr marL="360363" indent="-360363" algn="l"/>
            <a:r>
              <a:rPr lang="id-ID" sz="3200" b="1" dirty="0"/>
              <a:t>Penyelesaian Sengketa TUN</a:t>
            </a:r>
            <a:r>
              <a:rPr lang="en-US" sz="3200" b="1" dirty="0"/>
              <a:t> (</a:t>
            </a:r>
            <a:r>
              <a:rPr lang="en-US" sz="3200" b="1" dirty="0" err="1"/>
              <a:t>lanjutan</a:t>
            </a:r>
            <a:r>
              <a:rPr lang="en-US" sz="3200" b="1" dirty="0"/>
              <a:t>)</a:t>
            </a:r>
            <a:r>
              <a:rPr lang="id-ID" sz="3200" b="1" dirty="0"/>
              <a:t>...</a:t>
            </a:r>
          </a:p>
        </p:txBody>
      </p:sp>
      <p:sp>
        <p:nvSpPr>
          <p:cNvPr id="5" name="Round Diagonal Corner Rectangle 4"/>
          <p:cNvSpPr/>
          <p:nvPr/>
        </p:nvSpPr>
        <p:spPr>
          <a:xfrm>
            <a:off x="2714612" y="1643050"/>
            <a:ext cx="3429024" cy="1214446"/>
          </a:xfrm>
          <a:prstGeom prst="round2Diag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PENYELESAIAN SENGKETA TATA USAHA NEGARA</a:t>
            </a:r>
          </a:p>
        </p:txBody>
      </p:sp>
      <p:sp>
        <p:nvSpPr>
          <p:cNvPr id="7" name="Round Diagonal Corner Rectangle 6"/>
          <p:cNvSpPr/>
          <p:nvPr/>
        </p:nvSpPr>
        <p:spPr>
          <a:xfrm>
            <a:off x="428596" y="3286124"/>
            <a:ext cx="3429024" cy="1214446"/>
          </a:xfrm>
          <a:prstGeom prst="round2Diag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b="1" dirty="0" err="1">
                <a:solidFill>
                  <a:schemeClr val="bg1"/>
                </a:solidFill>
              </a:rPr>
              <a:t>Upaya</a:t>
            </a:r>
            <a:r>
              <a:rPr lang="en-US" b="1" dirty="0">
                <a:solidFill>
                  <a:schemeClr val="bg1"/>
                </a:solidFill>
              </a:rPr>
              <a:t> PERADILAN</a:t>
            </a:r>
          </a:p>
        </p:txBody>
      </p:sp>
      <p:sp>
        <p:nvSpPr>
          <p:cNvPr id="8" name="Round Diagonal Corner Rectangle 7"/>
          <p:cNvSpPr/>
          <p:nvPr/>
        </p:nvSpPr>
        <p:spPr>
          <a:xfrm>
            <a:off x="4857752" y="3286124"/>
            <a:ext cx="3429024" cy="1214446"/>
          </a:xfrm>
          <a:prstGeom prst="round2Diag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err="1">
                <a:solidFill>
                  <a:schemeClr val="bg1"/>
                </a:solidFill>
              </a:rPr>
              <a:t>Upaya</a:t>
            </a:r>
            <a:r>
              <a:rPr lang="en-US" dirty="0">
                <a:solidFill>
                  <a:schemeClr val="bg1"/>
                </a:solidFill>
              </a:rPr>
              <a:t> ADMINISTRATIF</a:t>
            </a:r>
          </a:p>
        </p:txBody>
      </p:sp>
      <p:sp>
        <p:nvSpPr>
          <p:cNvPr id="11" name="Bent-Up Arrow 10"/>
          <p:cNvSpPr/>
          <p:nvPr/>
        </p:nvSpPr>
        <p:spPr>
          <a:xfrm rot="10800000" flipH="1">
            <a:off x="6215074" y="2214554"/>
            <a:ext cx="714380" cy="1357322"/>
          </a:xfrm>
          <a:prstGeom prst="bentUp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Bent-Up Arrow 11"/>
          <p:cNvSpPr/>
          <p:nvPr/>
        </p:nvSpPr>
        <p:spPr>
          <a:xfrm rot="10800000">
            <a:off x="1857357" y="2285992"/>
            <a:ext cx="785819" cy="1285883"/>
          </a:xfrm>
          <a:prstGeom prst="bentUp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5" name="Rectangle 1"/>
          <p:cNvSpPr>
            <a:spLocks noChangeArrowheads="1"/>
          </p:cNvSpPr>
          <p:nvPr/>
        </p:nvSpPr>
        <p:spPr bwMode="auto">
          <a:xfrm>
            <a:off x="357158" y="4572000"/>
            <a:ext cx="3714776" cy="116955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id-ID" sz="1400" b="1" i="0" u="none" strike="noStrike" cap="none" normalizeH="0" baseline="0" dirty="0">
                <a:ln>
                  <a:noFill/>
                </a:ln>
                <a:solidFill>
                  <a:schemeClr val="tx1"/>
                </a:solidFill>
                <a:effectLst/>
                <a:latin typeface="Arial" pitchFamily="34" charset="0"/>
                <a:ea typeface="Times New Roman" pitchFamily="18" charset="0"/>
              </a:rPr>
              <a:t>Upaya Peradilan</a:t>
            </a:r>
            <a:r>
              <a:rPr kumimoji="0" lang="en-US" sz="1400" b="0" i="0" u="none" strike="noStrike" cap="none" normalizeH="0" baseline="0" dirty="0">
                <a:ln>
                  <a:noFill/>
                </a:ln>
                <a:solidFill>
                  <a:schemeClr val="tx1"/>
                </a:solidFill>
                <a:effectLst/>
                <a:latin typeface="Arial" pitchFamily="34" charset="0"/>
                <a:ea typeface="Times New Roman" pitchFamily="18" charset="0"/>
              </a:rPr>
              <a:t>, </a:t>
            </a:r>
            <a:r>
              <a:rPr kumimoji="0" lang="id-ID" sz="1400" b="0" i="0" u="none" strike="noStrike" cap="none" normalizeH="0" baseline="0" dirty="0">
                <a:ln>
                  <a:noFill/>
                </a:ln>
                <a:solidFill>
                  <a:schemeClr val="tx1"/>
                </a:solidFill>
                <a:effectLst/>
                <a:latin typeface="Arial" pitchFamily="34" charset="0"/>
                <a:ea typeface="Times New Roman" pitchFamily="18" charset="0"/>
              </a:rPr>
              <a:t>Upaya melalui Badan Peradilan, gugatan ke Pengadilan Tata Usaha Negara tingkat I, Banding ke Pengadilan Tinggi Tata Usaha Negara dan Kasasi ke Mahkamah Agung. </a:t>
            </a:r>
            <a:endParaRPr kumimoji="0" lang="en-US" sz="1400" b="0" i="0" u="none" strike="noStrike" cap="none" normalizeH="0" baseline="0" dirty="0">
              <a:ln>
                <a:noFill/>
              </a:ln>
              <a:solidFill>
                <a:schemeClr val="tx1"/>
              </a:solidFill>
              <a:effectLst/>
              <a:latin typeface="Arial" pitchFamily="34" charset="0"/>
            </a:endParaRPr>
          </a:p>
        </p:txBody>
      </p:sp>
      <p:sp>
        <p:nvSpPr>
          <p:cNvPr id="15" name="Rectangle 1"/>
          <p:cNvSpPr>
            <a:spLocks noChangeArrowheads="1"/>
          </p:cNvSpPr>
          <p:nvPr/>
        </p:nvSpPr>
        <p:spPr bwMode="auto">
          <a:xfrm>
            <a:off x="4786314" y="4560996"/>
            <a:ext cx="3571900" cy="954107"/>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ct val="0"/>
              </a:spcBef>
              <a:spcAft>
                <a:spcPct val="0"/>
              </a:spcAft>
              <a:buClrTx/>
              <a:buSzTx/>
              <a:buFontTx/>
              <a:buNone/>
              <a:tabLst/>
            </a:pPr>
            <a:r>
              <a:rPr kumimoji="0" lang="id-ID" sz="1400" b="1" i="0" u="none" strike="noStrike" cap="none" normalizeH="0" baseline="0" dirty="0">
                <a:ln>
                  <a:noFill/>
                </a:ln>
                <a:solidFill>
                  <a:schemeClr val="tx1"/>
                </a:solidFill>
                <a:effectLst/>
                <a:latin typeface="Arial" pitchFamily="34" charset="0"/>
                <a:ea typeface="Times New Roman" pitchFamily="18" charset="0"/>
              </a:rPr>
              <a:t>Upaya Administratif</a:t>
            </a:r>
            <a:r>
              <a:rPr kumimoji="0" lang="en-US" sz="1400" b="0" i="0" u="none" strike="noStrike" cap="none" normalizeH="0" baseline="0" dirty="0">
                <a:ln>
                  <a:noFill/>
                </a:ln>
                <a:solidFill>
                  <a:schemeClr val="tx1"/>
                </a:solidFill>
                <a:effectLst/>
                <a:latin typeface="Arial" pitchFamily="34" charset="0"/>
                <a:ea typeface="Times New Roman" pitchFamily="18" charset="0"/>
              </a:rPr>
              <a:t>,</a:t>
            </a:r>
            <a:r>
              <a:rPr lang="en-US" sz="1400" dirty="0">
                <a:latin typeface="Arial" pitchFamily="34" charset="0"/>
                <a:ea typeface="Times New Roman" pitchFamily="18" charset="0"/>
              </a:rPr>
              <a:t> </a:t>
            </a:r>
            <a:r>
              <a:rPr kumimoji="0" lang="id-ID" sz="1400" b="0" i="0" u="none" strike="noStrike" cap="none" normalizeH="0" baseline="0" dirty="0">
                <a:ln>
                  <a:noFill/>
                </a:ln>
                <a:solidFill>
                  <a:schemeClr val="tx1"/>
                </a:solidFill>
                <a:effectLst/>
                <a:latin typeface="Arial" pitchFamily="34" charset="0"/>
                <a:ea typeface="Times New Roman" pitchFamily="18" charset="0"/>
              </a:rPr>
              <a:t>Upaya melalui Instansi atau Badan Tata Usaha Negara (dilaksanakan dalam lingkungan pemerintahan).  </a:t>
            </a:r>
            <a:endParaRPr kumimoji="0" lang="id-ID" sz="1400" b="0" i="0" u="none" strike="noStrike" cap="none" normalizeH="0" baseline="0" dirty="0">
              <a:ln>
                <a:noFill/>
              </a:ln>
              <a:solidFill>
                <a:schemeClr val="tx1"/>
              </a:solidFill>
              <a:effectLst/>
              <a:latin typeface="Arial" pitchFamily="34" charset="0"/>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2400" y="316632"/>
            <a:ext cx="7560840" cy="1143000"/>
          </a:xfrm>
        </p:spPr>
        <p:txBody>
          <a:bodyPr>
            <a:noAutofit/>
          </a:bodyPr>
          <a:lstStyle/>
          <a:p>
            <a:pPr marL="357188" indent="-357188" algn="ctr">
              <a:tabLst>
                <a:tab pos="357188" algn="l"/>
              </a:tabLst>
            </a:pPr>
            <a:r>
              <a:rPr lang="en-US" sz="2400" b="1" dirty="0" err="1">
                <a:effectLst/>
              </a:rPr>
              <a:t>upaya</a:t>
            </a:r>
            <a:r>
              <a:rPr lang="en-US" sz="2400" b="1" dirty="0">
                <a:effectLst/>
              </a:rPr>
              <a:t> </a:t>
            </a:r>
            <a:r>
              <a:rPr lang="en-US" sz="2400" b="1" dirty="0" err="1">
                <a:effectLst/>
              </a:rPr>
              <a:t>administratif</a:t>
            </a:r>
            <a:endParaRPr lang="id-ID" sz="2400" b="1" dirty="0"/>
          </a:p>
        </p:txBody>
      </p:sp>
      <p:sp>
        <p:nvSpPr>
          <p:cNvPr id="3" name="Content Placeholder 2"/>
          <p:cNvSpPr>
            <a:spLocks noGrp="1"/>
          </p:cNvSpPr>
          <p:nvPr>
            <p:ph idx="1"/>
          </p:nvPr>
        </p:nvSpPr>
        <p:spPr>
          <a:xfrm>
            <a:off x="0" y="888132"/>
            <a:ext cx="8682930" cy="5081736"/>
          </a:xfrm>
        </p:spPr>
        <p:txBody>
          <a:bodyPr>
            <a:normAutofit fontScale="92500" lnSpcReduction="10000"/>
          </a:bodyPr>
          <a:lstStyle/>
          <a:p>
            <a:pPr lvl="2"/>
            <a:r>
              <a:rPr lang="en-US" sz="1600" b="1" dirty="0" err="1">
                <a:latin typeface="Calibri" panose="020F0502020204030204" pitchFamily="34" charset="0"/>
                <a:cs typeface="Calibri" panose="020F0502020204030204" pitchFamily="34" charset="0"/>
              </a:rPr>
              <a:t>Pasal</a:t>
            </a:r>
            <a:r>
              <a:rPr lang="en-US" sz="1600" b="1" dirty="0">
                <a:latin typeface="Calibri" panose="020F0502020204030204" pitchFamily="34" charset="0"/>
                <a:cs typeface="Calibri" panose="020F0502020204030204" pitchFamily="34" charset="0"/>
              </a:rPr>
              <a:t> 1 </a:t>
            </a:r>
            <a:r>
              <a:rPr lang="en-US" sz="1600" b="1" dirty="0" err="1">
                <a:latin typeface="Calibri" panose="020F0502020204030204" pitchFamily="34" charset="0"/>
                <a:cs typeface="Calibri" panose="020F0502020204030204" pitchFamily="34" charset="0"/>
              </a:rPr>
              <a:t>angka</a:t>
            </a:r>
            <a:r>
              <a:rPr lang="en-US" sz="1600" b="1" dirty="0">
                <a:latin typeface="Calibri" panose="020F0502020204030204" pitchFamily="34" charset="0"/>
                <a:cs typeface="Calibri" panose="020F0502020204030204" pitchFamily="34" charset="0"/>
              </a:rPr>
              <a:t> 16, </a:t>
            </a:r>
            <a:r>
              <a:rPr lang="en-US" sz="1600" b="1" dirty="0" err="1">
                <a:latin typeface="Calibri" panose="020F0502020204030204" pitchFamily="34" charset="0"/>
                <a:cs typeface="Calibri" panose="020F0502020204030204" pitchFamily="34" charset="0"/>
              </a:rPr>
              <a:t>mengatur</a:t>
            </a:r>
            <a:r>
              <a:rPr lang="en-US" sz="1600" b="1" dirty="0">
                <a:latin typeface="Calibri" panose="020F0502020204030204" pitchFamily="34" charset="0"/>
                <a:cs typeface="Calibri" panose="020F0502020204030204" pitchFamily="34" charset="0"/>
              </a:rPr>
              <a:t> :</a:t>
            </a:r>
            <a:endParaRPr lang="id-ID" sz="1600" dirty="0">
              <a:latin typeface="Calibri" panose="020F0502020204030204" pitchFamily="34" charset="0"/>
              <a:cs typeface="Calibri" panose="020F0502020204030204" pitchFamily="34" charset="0"/>
            </a:endParaRPr>
          </a:p>
          <a:p>
            <a:pPr marL="1271588" lvl="2" indent="0">
              <a:buNone/>
            </a:pPr>
            <a:r>
              <a:rPr lang="en-US" sz="1600" i="1" dirty="0" err="1">
                <a:latin typeface="Calibri" panose="020F0502020204030204" pitchFamily="34" charset="0"/>
                <a:cs typeface="Calibri" panose="020F0502020204030204" pitchFamily="34" charset="0"/>
              </a:rPr>
              <a:t>Upaya</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Administratif</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adalah</a:t>
            </a:r>
            <a:r>
              <a:rPr lang="en-US" sz="1600" i="1" dirty="0">
                <a:latin typeface="Calibri" panose="020F0502020204030204" pitchFamily="34" charset="0"/>
                <a:cs typeface="Calibri" panose="020F0502020204030204" pitchFamily="34" charset="0"/>
              </a:rPr>
              <a:t> proses </a:t>
            </a:r>
            <a:r>
              <a:rPr lang="en-US" sz="1600" i="1" dirty="0" err="1">
                <a:latin typeface="Calibri" panose="020F0502020204030204" pitchFamily="34" charset="0"/>
                <a:cs typeface="Calibri" panose="020F0502020204030204" pitchFamily="34" charset="0"/>
              </a:rPr>
              <a:t>penyelesaian</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sengketa</a:t>
            </a:r>
            <a:r>
              <a:rPr lang="en-US" sz="1600" i="1" dirty="0">
                <a:latin typeface="Calibri" panose="020F0502020204030204" pitchFamily="34" charset="0"/>
                <a:cs typeface="Calibri" panose="020F0502020204030204" pitchFamily="34" charset="0"/>
              </a:rPr>
              <a:t> yang </a:t>
            </a:r>
            <a:r>
              <a:rPr lang="en-US" sz="1600" i="1" dirty="0" err="1">
                <a:latin typeface="Calibri" panose="020F0502020204030204" pitchFamily="34" charset="0"/>
                <a:cs typeface="Calibri" panose="020F0502020204030204" pitchFamily="34" charset="0"/>
              </a:rPr>
              <a:t>dilakukan</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dalam</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lingkungan</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Administrasi</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Pemerintahan</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sebagai</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akibat</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dikeluarkannya</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Keputusan</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dan</a:t>
            </a:r>
            <a:r>
              <a:rPr lang="en-US" sz="1600" i="1" dirty="0">
                <a:latin typeface="Calibri" panose="020F0502020204030204" pitchFamily="34" charset="0"/>
                <a:cs typeface="Calibri" panose="020F0502020204030204" pitchFamily="34" charset="0"/>
              </a:rPr>
              <a:t>/</a:t>
            </a:r>
            <a:r>
              <a:rPr lang="en-US" sz="1600" i="1" dirty="0" err="1">
                <a:latin typeface="Calibri" panose="020F0502020204030204" pitchFamily="34" charset="0"/>
                <a:cs typeface="Calibri" panose="020F0502020204030204" pitchFamily="34" charset="0"/>
              </a:rPr>
              <a:t>atau</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Tindakan</a:t>
            </a:r>
            <a:r>
              <a:rPr lang="en-US" sz="1600" i="1" dirty="0">
                <a:latin typeface="Calibri" panose="020F0502020204030204" pitchFamily="34" charset="0"/>
                <a:cs typeface="Calibri" panose="020F0502020204030204" pitchFamily="34" charset="0"/>
              </a:rPr>
              <a:t> yang </a:t>
            </a:r>
            <a:r>
              <a:rPr lang="en-US" sz="1600" i="1" dirty="0" err="1">
                <a:latin typeface="Calibri" panose="020F0502020204030204" pitchFamily="34" charset="0"/>
                <a:cs typeface="Calibri" panose="020F0502020204030204" pitchFamily="34" charset="0"/>
              </a:rPr>
              <a:t>merugikan</a:t>
            </a:r>
            <a:r>
              <a:rPr lang="en-US" sz="1600" i="1" dirty="0">
                <a:latin typeface="Calibri" panose="020F0502020204030204" pitchFamily="34" charset="0"/>
                <a:cs typeface="Calibri" panose="020F0502020204030204" pitchFamily="34" charset="0"/>
              </a:rPr>
              <a:t>.</a:t>
            </a:r>
            <a:endParaRPr lang="id-ID" sz="1600" dirty="0">
              <a:latin typeface="Calibri" panose="020F0502020204030204" pitchFamily="34" charset="0"/>
              <a:cs typeface="Calibri" panose="020F0502020204030204" pitchFamily="34" charset="0"/>
            </a:endParaRPr>
          </a:p>
          <a:p>
            <a:pPr marL="914400" lvl="2" indent="0">
              <a:buNone/>
            </a:pPr>
            <a:endParaRPr lang="id-ID" sz="1600" dirty="0">
              <a:latin typeface="Calibri" panose="020F0502020204030204" pitchFamily="34" charset="0"/>
              <a:cs typeface="Calibri" panose="020F0502020204030204" pitchFamily="34" charset="0"/>
            </a:endParaRPr>
          </a:p>
          <a:p>
            <a:pPr lvl="2"/>
            <a:r>
              <a:rPr lang="en-US" sz="1600" b="1" dirty="0" err="1">
                <a:latin typeface="Calibri" panose="020F0502020204030204" pitchFamily="34" charset="0"/>
                <a:cs typeface="Calibri" panose="020F0502020204030204" pitchFamily="34" charset="0"/>
              </a:rPr>
              <a:t>Pasal</a:t>
            </a:r>
            <a:r>
              <a:rPr lang="en-US" sz="1600" b="1" dirty="0">
                <a:latin typeface="Calibri" panose="020F0502020204030204" pitchFamily="34" charset="0"/>
                <a:cs typeface="Calibri" panose="020F0502020204030204" pitchFamily="34" charset="0"/>
              </a:rPr>
              <a:t> 75 UU AP </a:t>
            </a:r>
            <a:r>
              <a:rPr lang="en-US" sz="1600" b="1" dirty="0" err="1">
                <a:latin typeface="Calibri" panose="020F0502020204030204" pitchFamily="34" charset="0"/>
                <a:cs typeface="Calibri" panose="020F0502020204030204" pitchFamily="34" charset="0"/>
              </a:rPr>
              <a:t>mengatur</a:t>
            </a:r>
            <a:r>
              <a:rPr lang="en-US" sz="1600" b="1" dirty="0">
                <a:latin typeface="Calibri" panose="020F0502020204030204" pitchFamily="34" charset="0"/>
                <a:cs typeface="Calibri" panose="020F0502020204030204" pitchFamily="34" charset="0"/>
              </a:rPr>
              <a:t>, :</a:t>
            </a:r>
            <a:endParaRPr lang="id-ID" sz="1600" dirty="0">
              <a:latin typeface="Calibri" panose="020F0502020204030204" pitchFamily="34" charset="0"/>
              <a:cs typeface="Calibri" panose="020F0502020204030204" pitchFamily="34" charset="0"/>
            </a:endParaRPr>
          </a:p>
          <a:p>
            <a:pPr marL="1714500" lvl="2" indent="-442913">
              <a:buNone/>
            </a:pPr>
            <a:r>
              <a:rPr lang="id-ID" sz="1600" i="1" dirty="0">
                <a:latin typeface="Calibri" panose="020F0502020204030204" pitchFamily="34" charset="0"/>
                <a:cs typeface="Calibri" panose="020F0502020204030204" pitchFamily="34" charset="0"/>
              </a:rPr>
              <a:t>(1) 	</a:t>
            </a:r>
            <a:r>
              <a:rPr lang="en-US" sz="1600" i="1" dirty="0" err="1">
                <a:latin typeface="Calibri" panose="020F0502020204030204" pitchFamily="34" charset="0"/>
                <a:cs typeface="Calibri" panose="020F0502020204030204" pitchFamily="34" charset="0"/>
              </a:rPr>
              <a:t>Warga</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Masyarakat</a:t>
            </a:r>
            <a:r>
              <a:rPr lang="en-US" sz="1600" i="1" dirty="0">
                <a:latin typeface="Calibri" panose="020F0502020204030204" pitchFamily="34" charset="0"/>
                <a:cs typeface="Calibri" panose="020F0502020204030204" pitchFamily="34" charset="0"/>
              </a:rPr>
              <a:t> yang </a:t>
            </a:r>
            <a:r>
              <a:rPr lang="en-US" sz="1600" i="1" dirty="0" err="1">
                <a:latin typeface="Calibri" panose="020F0502020204030204" pitchFamily="34" charset="0"/>
                <a:cs typeface="Calibri" panose="020F0502020204030204" pitchFamily="34" charset="0"/>
              </a:rPr>
              <a:t>dirugikan</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terhadap</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Keputusan</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dan</a:t>
            </a:r>
            <a:r>
              <a:rPr lang="en-US" sz="1600" i="1" dirty="0">
                <a:latin typeface="Calibri" panose="020F0502020204030204" pitchFamily="34" charset="0"/>
                <a:cs typeface="Calibri" panose="020F0502020204030204" pitchFamily="34" charset="0"/>
              </a:rPr>
              <a:t>/</a:t>
            </a:r>
            <a:r>
              <a:rPr lang="en-US" sz="1600" i="1" dirty="0" err="1">
                <a:latin typeface="Calibri" panose="020F0502020204030204" pitchFamily="34" charset="0"/>
                <a:cs typeface="Calibri" panose="020F0502020204030204" pitchFamily="34" charset="0"/>
              </a:rPr>
              <a:t>atau</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Tindakan</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dapat</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mengajukan</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Upaya</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Administratif</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kepada</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Pejabat</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Pemerintahan</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atau</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Atasan</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Pejabat</a:t>
            </a:r>
            <a:r>
              <a:rPr lang="en-US" sz="1600" i="1" dirty="0">
                <a:latin typeface="Calibri" panose="020F0502020204030204" pitchFamily="34" charset="0"/>
                <a:cs typeface="Calibri" panose="020F0502020204030204" pitchFamily="34" charset="0"/>
              </a:rPr>
              <a:t> yang </a:t>
            </a:r>
            <a:r>
              <a:rPr lang="en-US" sz="1600" i="1" dirty="0" err="1">
                <a:latin typeface="Calibri" panose="020F0502020204030204" pitchFamily="34" charset="0"/>
                <a:cs typeface="Calibri" panose="020F0502020204030204" pitchFamily="34" charset="0"/>
              </a:rPr>
              <a:t>menetapkan</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dan</a:t>
            </a:r>
            <a:r>
              <a:rPr lang="en-US" sz="1600" i="1" dirty="0">
                <a:latin typeface="Calibri" panose="020F0502020204030204" pitchFamily="34" charset="0"/>
                <a:cs typeface="Calibri" panose="020F0502020204030204" pitchFamily="34" charset="0"/>
              </a:rPr>
              <a:t>/</a:t>
            </a:r>
            <a:r>
              <a:rPr lang="en-US" sz="1600" i="1" dirty="0" err="1">
                <a:latin typeface="Calibri" panose="020F0502020204030204" pitchFamily="34" charset="0"/>
                <a:cs typeface="Calibri" panose="020F0502020204030204" pitchFamily="34" charset="0"/>
              </a:rPr>
              <a:t>atau</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melakukan</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Keputusan</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dan</a:t>
            </a:r>
            <a:r>
              <a:rPr lang="en-US" sz="1600" i="1" dirty="0">
                <a:latin typeface="Calibri" panose="020F0502020204030204" pitchFamily="34" charset="0"/>
                <a:cs typeface="Calibri" panose="020F0502020204030204" pitchFamily="34" charset="0"/>
              </a:rPr>
              <a:t>/</a:t>
            </a:r>
            <a:r>
              <a:rPr lang="en-US" sz="1600" i="1" dirty="0" err="1">
                <a:latin typeface="Calibri" panose="020F0502020204030204" pitchFamily="34" charset="0"/>
                <a:cs typeface="Calibri" panose="020F0502020204030204" pitchFamily="34" charset="0"/>
              </a:rPr>
              <a:t>atau</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Tindakan</a:t>
            </a:r>
            <a:r>
              <a:rPr lang="en-US" sz="1600" dirty="0">
                <a:latin typeface="Calibri" panose="020F0502020204030204" pitchFamily="34" charset="0"/>
                <a:cs typeface="Calibri" panose="020F0502020204030204" pitchFamily="34" charset="0"/>
              </a:rPr>
              <a:t>.</a:t>
            </a:r>
            <a:endParaRPr lang="id-ID" sz="1600" dirty="0">
              <a:latin typeface="Calibri" panose="020F0502020204030204" pitchFamily="34" charset="0"/>
              <a:cs typeface="Calibri" panose="020F0502020204030204" pitchFamily="34" charset="0"/>
            </a:endParaRPr>
          </a:p>
          <a:p>
            <a:pPr marL="1714500" lvl="2" indent="-442913">
              <a:buNone/>
              <a:tabLst>
                <a:tab pos="800100" algn="l"/>
              </a:tabLst>
            </a:pPr>
            <a:r>
              <a:rPr lang="id-ID" sz="1600" i="1" dirty="0">
                <a:latin typeface="Calibri" panose="020F0502020204030204" pitchFamily="34" charset="0"/>
                <a:cs typeface="Calibri" panose="020F0502020204030204" pitchFamily="34" charset="0"/>
              </a:rPr>
              <a:t>(2)	</a:t>
            </a:r>
            <a:r>
              <a:rPr lang="en-US" sz="1600" i="1" dirty="0" err="1">
                <a:latin typeface="Calibri" panose="020F0502020204030204" pitchFamily="34" charset="0"/>
                <a:cs typeface="Calibri" panose="020F0502020204030204" pitchFamily="34" charset="0"/>
              </a:rPr>
              <a:t>Upaya</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administratif</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sebagaimana</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dimaksud</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pada</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ayat</a:t>
            </a:r>
            <a:r>
              <a:rPr lang="en-US" sz="1600" i="1" dirty="0">
                <a:latin typeface="Calibri" panose="020F0502020204030204" pitchFamily="34" charset="0"/>
                <a:cs typeface="Calibri" panose="020F0502020204030204" pitchFamily="34" charset="0"/>
              </a:rPr>
              <a:t> (1) </a:t>
            </a:r>
            <a:r>
              <a:rPr lang="en-US" sz="1600" i="1" dirty="0" err="1">
                <a:latin typeface="Calibri" panose="020F0502020204030204" pitchFamily="34" charset="0"/>
                <a:cs typeface="Calibri" panose="020F0502020204030204" pitchFamily="34" charset="0"/>
              </a:rPr>
              <a:t>terdiri</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atas</a:t>
            </a:r>
            <a:r>
              <a:rPr lang="en-US" sz="1600" i="1" dirty="0">
                <a:latin typeface="Calibri" panose="020F0502020204030204" pitchFamily="34" charset="0"/>
                <a:cs typeface="Calibri" panose="020F0502020204030204" pitchFamily="34" charset="0"/>
              </a:rPr>
              <a:t> :</a:t>
            </a:r>
            <a:endParaRPr lang="id-ID" sz="1600" dirty="0">
              <a:latin typeface="Calibri" panose="020F0502020204030204" pitchFamily="34" charset="0"/>
              <a:cs typeface="Calibri" panose="020F0502020204030204" pitchFamily="34" charset="0"/>
            </a:endParaRPr>
          </a:p>
          <a:p>
            <a:pPr marL="1985963" lvl="2" indent="-271463"/>
            <a:r>
              <a:rPr lang="en-US" sz="1600" dirty="0" err="1">
                <a:latin typeface="Calibri" panose="020F0502020204030204" pitchFamily="34" charset="0"/>
                <a:cs typeface="Calibri" panose="020F0502020204030204" pitchFamily="34" charset="0"/>
              </a:rPr>
              <a:t>Keberatan</a:t>
            </a:r>
            <a:r>
              <a:rPr lang="en-US" sz="1600" dirty="0">
                <a:latin typeface="Calibri" panose="020F0502020204030204" pitchFamily="34" charset="0"/>
                <a:cs typeface="Calibri" panose="020F0502020204030204" pitchFamily="34" charset="0"/>
              </a:rPr>
              <a:t>; </a:t>
            </a:r>
            <a:r>
              <a:rPr lang="en-US" sz="1600" dirty="0" err="1">
                <a:latin typeface="Calibri" panose="020F0502020204030204" pitchFamily="34" charset="0"/>
                <a:cs typeface="Calibri" panose="020F0502020204030204" pitchFamily="34" charset="0"/>
              </a:rPr>
              <a:t>dan</a:t>
            </a:r>
            <a:r>
              <a:rPr lang="en-US" sz="1600" dirty="0">
                <a:latin typeface="Calibri" panose="020F0502020204030204" pitchFamily="34" charset="0"/>
                <a:cs typeface="Calibri" panose="020F0502020204030204" pitchFamily="34" charset="0"/>
              </a:rPr>
              <a:t> </a:t>
            </a:r>
            <a:endParaRPr lang="id-ID" sz="1600" dirty="0">
              <a:latin typeface="Calibri" panose="020F0502020204030204" pitchFamily="34" charset="0"/>
              <a:cs typeface="Calibri" panose="020F0502020204030204" pitchFamily="34" charset="0"/>
            </a:endParaRPr>
          </a:p>
          <a:p>
            <a:pPr marL="1985963" lvl="2" indent="-271463"/>
            <a:r>
              <a:rPr lang="en-US" sz="1600" dirty="0">
                <a:latin typeface="Calibri" panose="020F0502020204030204" pitchFamily="34" charset="0"/>
                <a:cs typeface="Calibri" panose="020F0502020204030204" pitchFamily="34" charset="0"/>
              </a:rPr>
              <a:t>Banding. </a:t>
            </a:r>
            <a:endParaRPr lang="id-ID" sz="1600" dirty="0">
              <a:latin typeface="Calibri" panose="020F0502020204030204" pitchFamily="34" charset="0"/>
              <a:cs typeface="Calibri" panose="020F0502020204030204" pitchFamily="34" charset="0"/>
            </a:endParaRPr>
          </a:p>
          <a:p>
            <a:pPr lvl="2"/>
            <a:r>
              <a:rPr lang="en-US" sz="1600" b="1" dirty="0" err="1">
                <a:latin typeface="Calibri" panose="020F0502020204030204" pitchFamily="34" charset="0"/>
                <a:cs typeface="Calibri" panose="020F0502020204030204" pitchFamily="34" charset="0"/>
              </a:rPr>
              <a:t>Pasal</a:t>
            </a:r>
            <a:r>
              <a:rPr lang="en-US" sz="1600" b="1" dirty="0">
                <a:latin typeface="Calibri" panose="020F0502020204030204" pitchFamily="34" charset="0"/>
                <a:cs typeface="Calibri" panose="020F0502020204030204" pitchFamily="34" charset="0"/>
              </a:rPr>
              <a:t> 76 </a:t>
            </a:r>
            <a:r>
              <a:rPr lang="en-US" sz="1600" b="1" dirty="0" err="1">
                <a:latin typeface="Calibri" panose="020F0502020204030204" pitchFamily="34" charset="0"/>
                <a:cs typeface="Calibri" panose="020F0502020204030204" pitchFamily="34" charset="0"/>
              </a:rPr>
              <a:t>ayat</a:t>
            </a:r>
            <a:r>
              <a:rPr lang="en-US" sz="1600" b="1" dirty="0">
                <a:latin typeface="Calibri" panose="020F0502020204030204" pitchFamily="34" charset="0"/>
                <a:cs typeface="Calibri" panose="020F0502020204030204" pitchFamily="34" charset="0"/>
              </a:rPr>
              <a:t> (3) UU AP, </a:t>
            </a:r>
            <a:r>
              <a:rPr lang="en-US" sz="1600" b="1" dirty="0" err="1">
                <a:latin typeface="Calibri" panose="020F0502020204030204" pitchFamily="34" charset="0"/>
                <a:cs typeface="Calibri" panose="020F0502020204030204" pitchFamily="34" charset="0"/>
              </a:rPr>
              <a:t>mengatur</a:t>
            </a:r>
            <a:r>
              <a:rPr lang="en-US" sz="1600" b="1" dirty="0">
                <a:latin typeface="Calibri" panose="020F0502020204030204" pitchFamily="34" charset="0"/>
                <a:cs typeface="Calibri" panose="020F0502020204030204" pitchFamily="34" charset="0"/>
              </a:rPr>
              <a:t>  :</a:t>
            </a:r>
            <a:endParaRPr lang="id-ID" sz="1600" dirty="0">
              <a:latin typeface="Calibri" panose="020F0502020204030204" pitchFamily="34" charset="0"/>
              <a:cs typeface="Calibri" panose="020F0502020204030204" pitchFamily="34" charset="0"/>
            </a:endParaRPr>
          </a:p>
          <a:p>
            <a:pPr marL="1185863" lvl="2" indent="0">
              <a:buNone/>
            </a:pPr>
            <a:r>
              <a:rPr lang="en-US" sz="1600" i="1" dirty="0" err="1">
                <a:latin typeface="Calibri" panose="020F0502020204030204" pitchFamily="34" charset="0"/>
                <a:cs typeface="Calibri" panose="020F0502020204030204" pitchFamily="34" charset="0"/>
              </a:rPr>
              <a:t>Dalam</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hal</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Warga</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Masyarakat</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tidak</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menerima</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atas</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penyelesaian</a:t>
            </a:r>
            <a:r>
              <a:rPr lang="en-US" sz="1600" i="1" dirty="0">
                <a:latin typeface="Calibri" panose="020F0502020204030204" pitchFamily="34" charset="0"/>
                <a:cs typeface="Calibri" panose="020F0502020204030204" pitchFamily="34" charset="0"/>
              </a:rPr>
              <a:t> banding </a:t>
            </a:r>
            <a:r>
              <a:rPr lang="en-US" sz="1600" i="1" dirty="0" err="1">
                <a:latin typeface="Calibri" panose="020F0502020204030204" pitchFamily="34" charset="0"/>
                <a:cs typeface="Calibri" panose="020F0502020204030204" pitchFamily="34" charset="0"/>
              </a:rPr>
              <a:t>oleh</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Atasan</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Pejabat</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Warga</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Masyarakat</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dapat</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mengajukan</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gugatan</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ke</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Pengadilan</a:t>
            </a:r>
            <a:r>
              <a:rPr lang="en-US" sz="1600" i="1" dirty="0">
                <a:latin typeface="Calibri" panose="020F0502020204030204" pitchFamily="34" charset="0"/>
                <a:cs typeface="Calibri" panose="020F0502020204030204" pitchFamily="34" charset="0"/>
              </a:rPr>
              <a:t>.”</a:t>
            </a:r>
            <a:endParaRPr lang="id-ID" sz="1600" dirty="0">
              <a:latin typeface="Calibri" panose="020F0502020204030204" pitchFamily="34" charset="0"/>
              <a:cs typeface="Calibri" panose="020F0502020204030204" pitchFamily="34" charset="0"/>
            </a:endParaRPr>
          </a:p>
          <a:p>
            <a:pPr lvl="2"/>
            <a:r>
              <a:rPr lang="en-US" sz="1600" b="1" dirty="0" err="1">
                <a:latin typeface="Calibri" panose="020F0502020204030204" pitchFamily="34" charset="0"/>
                <a:cs typeface="Calibri" panose="020F0502020204030204" pitchFamily="34" charset="0"/>
              </a:rPr>
              <a:t>Pasal</a:t>
            </a:r>
            <a:r>
              <a:rPr lang="en-US" sz="1600" b="1" dirty="0">
                <a:latin typeface="Calibri" panose="020F0502020204030204" pitchFamily="34" charset="0"/>
                <a:cs typeface="Calibri" panose="020F0502020204030204" pitchFamily="34" charset="0"/>
              </a:rPr>
              <a:t> 1 </a:t>
            </a:r>
            <a:r>
              <a:rPr lang="en-US" sz="1600" b="1" dirty="0" err="1">
                <a:latin typeface="Calibri" panose="020F0502020204030204" pitchFamily="34" charset="0"/>
                <a:cs typeface="Calibri" panose="020F0502020204030204" pitchFamily="34" charset="0"/>
              </a:rPr>
              <a:t>angka</a:t>
            </a:r>
            <a:r>
              <a:rPr lang="en-US" sz="1600" b="1" dirty="0">
                <a:latin typeface="Calibri" panose="020F0502020204030204" pitchFamily="34" charset="0"/>
                <a:cs typeface="Calibri" panose="020F0502020204030204" pitchFamily="34" charset="0"/>
              </a:rPr>
              <a:t> 18 UU  AP, </a:t>
            </a:r>
            <a:r>
              <a:rPr lang="en-US" sz="1600" b="1" dirty="0" err="1">
                <a:latin typeface="Calibri" panose="020F0502020204030204" pitchFamily="34" charset="0"/>
                <a:cs typeface="Calibri" panose="020F0502020204030204" pitchFamily="34" charset="0"/>
              </a:rPr>
              <a:t>mengatur</a:t>
            </a:r>
            <a:r>
              <a:rPr lang="en-US" sz="1600" b="1" dirty="0">
                <a:latin typeface="Calibri" panose="020F0502020204030204" pitchFamily="34" charset="0"/>
                <a:cs typeface="Calibri" panose="020F0502020204030204" pitchFamily="34" charset="0"/>
              </a:rPr>
              <a:t> :</a:t>
            </a:r>
            <a:endParaRPr lang="id-ID" sz="1600" dirty="0">
              <a:latin typeface="Calibri" panose="020F0502020204030204" pitchFamily="34" charset="0"/>
              <a:cs typeface="Calibri" panose="020F0502020204030204" pitchFamily="34" charset="0"/>
            </a:endParaRPr>
          </a:p>
          <a:p>
            <a:pPr marL="1185863" lvl="2" indent="0">
              <a:buNone/>
            </a:pPr>
            <a:r>
              <a:rPr lang="en-US" sz="1600" i="1" dirty="0">
                <a:latin typeface="Calibri" panose="020F0502020204030204" pitchFamily="34" charset="0"/>
                <a:cs typeface="Calibri" panose="020F0502020204030204" pitchFamily="34" charset="0"/>
              </a:rPr>
              <a:t>Yang </a:t>
            </a:r>
            <a:r>
              <a:rPr lang="en-US" sz="1600" i="1" dirty="0" err="1">
                <a:latin typeface="Calibri" panose="020F0502020204030204" pitchFamily="34" charset="0"/>
                <a:cs typeface="Calibri" panose="020F0502020204030204" pitchFamily="34" charset="0"/>
              </a:rPr>
              <a:t>dimaksud</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dengan</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Pengadilan</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adalah</a:t>
            </a:r>
            <a:r>
              <a:rPr lang="en-US" sz="1600" i="1" dirty="0">
                <a:latin typeface="Calibri" panose="020F0502020204030204" pitchFamily="34" charset="0"/>
                <a:cs typeface="Calibri" panose="020F0502020204030204" pitchFamily="34" charset="0"/>
              </a:rPr>
              <a:t> </a:t>
            </a:r>
            <a:r>
              <a:rPr lang="en-US" sz="1600" i="1" dirty="0" err="1">
                <a:latin typeface="Calibri" panose="020F0502020204030204" pitchFamily="34" charset="0"/>
                <a:cs typeface="Calibri" panose="020F0502020204030204" pitchFamily="34" charset="0"/>
              </a:rPr>
              <a:t>Pengadilan</a:t>
            </a:r>
            <a:r>
              <a:rPr lang="en-US" sz="1600" i="1" dirty="0">
                <a:latin typeface="Calibri" panose="020F0502020204030204" pitchFamily="34" charset="0"/>
                <a:cs typeface="Calibri" panose="020F0502020204030204" pitchFamily="34" charset="0"/>
              </a:rPr>
              <a:t> Tata Usaha Negara</a:t>
            </a:r>
            <a:r>
              <a:rPr lang="en-US" sz="1400" i="1" dirty="0">
                <a:latin typeface="Calibri" panose="020F0502020204030204" pitchFamily="34" charset="0"/>
                <a:cs typeface="Calibri" panose="020F0502020204030204" pitchFamily="34" charset="0"/>
              </a:rPr>
              <a:t>.</a:t>
            </a:r>
            <a:endParaRPr lang="id-ID" sz="1400" dirty="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0554758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8153400" cy="990600"/>
          </a:xfrm>
        </p:spPr>
        <p:txBody>
          <a:bodyPr>
            <a:noAutofit/>
          </a:bodyPr>
          <a:lstStyle/>
          <a:p>
            <a:pPr marL="360363" indent="-360363" algn="ctr"/>
            <a:r>
              <a:rPr lang="id-ID" sz="3200" b="1" dirty="0"/>
              <a:t>Penyelesaian Sengketa TUN</a:t>
            </a:r>
            <a:r>
              <a:rPr lang="en-US" sz="3200" b="1" dirty="0"/>
              <a:t> (</a:t>
            </a:r>
            <a:r>
              <a:rPr lang="en-US" sz="3200" b="1" dirty="0" err="1"/>
              <a:t>lanjutan</a:t>
            </a:r>
            <a:r>
              <a:rPr lang="en-US" sz="3200" b="1" dirty="0"/>
              <a:t>)</a:t>
            </a:r>
            <a:endParaRPr lang="id-ID" sz="3200" b="1" dirty="0"/>
          </a:p>
        </p:txBody>
      </p:sp>
      <p:sp>
        <p:nvSpPr>
          <p:cNvPr id="5" name="Round Diagonal Corner Rectangle 4"/>
          <p:cNvSpPr/>
          <p:nvPr/>
        </p:nvSpPr>
        <p:spPr>
          <a:xfrm>
            <a:off x="2714612" y="1571612"/>
            <a:ext cx="3429024" cy="1214446"/>
          </a:xfrm>
          <a:prstGeom prst="round2Diag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400" dirty="0" err="1">
                <a:solidFill>
                  <a:schemeClr val="tx1"/>
                </a:solidFill>
              </a:rPr>
              <a:t>Upaya</a:t>
            </a:r>
            <a:r>
              <a:rPr lang="en-US" sz="2400" dirty="0">
                <a:solidFill>
                  <a:schemeClr val="tx1"/>
                </a:solidFill>
              </a:rPr>
              <a:t> ADMINISTRATIF</a:t>
            </a:r>
          </a:p>
        </p:txBody>
      </p:sp>
      <p:sp>
        <p:nvSpPr>
          <p:cNvPr id="7" name="Round Diagonal Corner Rectangle 6"/>
          <p:cNvSpPr/>
          <p:nvPr/>
        </p:nvSpPr>
        <p:spPr>
          <a:xfrm>
            <a:off x="428596" y="3429000"/>
            <a:ext cx="3429024" cy="785818"/>
          </a:xfrm>
          <a:prstGeom prst="round2Diag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KEBERATAN</a:t>
            </a:r>
          </a:p>
        </p:txBody>
      </p:sp>
      <p:sp>
        <p:nvSpPr>
          <p:cNvPr id="8" name="Round Diagonal Corner Rectangle 7"/>
          <p:cNvSpPr/>
          <p:nvPr/>
        </p:nvSpPr>
        <p:spPr>
          <a:xfrm>
            <a:off x="4857752" y="3500438"/>
            <a:ext cx="3429024" cy="785818"/>
          </a:xfrm>
          <a:prstGeom prst="round2Diag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BANDING</a:t>
            </a:r>
          </a:p>
        </p:txBody>
      </p:sp>
      <p:sp>
        <p:nvSpPr>
          <p:cNvPr id="35841" name="Rectangle 1"/>
          <p:cNvSpPr>
            <a:spLocks noChangeArrowheads="1"/>
          </p:cNvSpPr>
          <p:nvPr/>
        </p:nvSpPr>
        <p:spPr bwMode="auto">
          <a:xfrm>
            <a:off x="357158" y="4840254"/>
            <a:ext cx="3857652" cy="1200329"/>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gn="just" eaLnBrk="0" fontAlgn="base" hangingPunct="0">
              <a:spcBef>
                <a:spcPct val="0"/>
              </a:spcBef>
              <a:spcAft>
                <a:spcPct val="0"/>
              </a:spcAft>
            </a:pPr>
            <a:r>
              <a:rPr lang="id-ID" sz="1200" dirty="0">
                <a:latin typeface="Arial" pitchFamily="34" charset="0"/>
                <a:ea typeface="Times New Roman" pitchFamily="18" charset="0"/>
              </a:rPr>
              <a:t>Dalam hal penyelesaian Keputusan Tata Usaha Negara harus dilakukan sendiri oleh Badan atau Pejabat Tata Usaha Negara yang mengeluarkan keputusan itu, prosedur yang ditempuh ini disebut </a:t>
            </a:r>
            <a:r>
              <a:rPr lang="id-ID" sz="1200" i="1" dirty="0">
                <a:latin typeface="Arial" pitchFamily="34" charset="0"/>
                <a:ea typeface="Times New Roman" pitchFamily="18" charset="0"/>
              </a:rPr>
              <a:t>Keberatan</a:t>
            </a:r>
            <a:r>
              <a:rPr lang="id-ID" sz="1200" dirty="0">
                <a:latin typeface="Arial" pitchFamily="34" charset="0"/>
                <a:ea typeface="Times New Roman" pitchFamily="18" charset="0"/>
              </a:rPr>
              <a:t>.</a:t>
            </a:r>
          </a:p>
          <a:p>
            <a:pPr lvl="0" algn="just" eaLnBrk="0" fontAlgn="base" hangingPunct="0">
              <a:spcBef>
                <a:spcPct val="0"/>
              </a:spcBef>
              <a:spcAft>
                <a:spcPct val="0"/>
              </a:spcAft>
            </a:pPr>
            <a:endParaRPr lang="id-ID" sz="1200" dirty="0">
              <a:latin typeface="Arial" pitchFamily="34" charset="0"/>
            </a:endParaRPr>
          </a:p>
        </p:txBody>
      </p:sp>
      <p:sp>
        <p:nvSpPr>
          <p:cNvPr id="16" name="Rectangle 1"/>
          <p:cNvSpPr>
            <a:spLocks noChangeArrowheads="1"/>
          </p:cNvSpPr>
          <p:nvPr/>
        </p:nvSpPr>
        <p:spPr bwMode="auto">
          <a:xfrm>
            <a:off x="4857752" y="5032259"/>
            <a:ext cx="3500462" cy="101566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algn="just" fontAlgn="base">
              <a:spcBef>
                <a:spcPct val="0"/>
              </a:spcBef>
              <a:spcAft>
                <a:spcPct val="0"/>
              </a:spcAft>
            </a:pPr>
            <a:r>
              <a:rPr lang="en-US" sz="1200" dirty="0">
                <a:latin typeface="Arial" pitchFamily="34" charset="0"/>
                <a:ea typeface="Times New Roman" pitchFamily="18" charset="0"/>
              </a:rPr>
              <a:t>Yang </a:t>
            </a:r>
            <a:r>
              <a:rPr lang="en-US" sz="1200" dirty="0" err="1">
                <a:latin typeface="Arial" pitchFamily="34" charset="0"/>
                <a:ea typeface="Times New Roman" pitchFamily="18" charset="0"/>
              </a:rPr>
              <a:t>dimaksud</a:t>
            </a:r>
            <a:r>
              <a:rPr lang="en-US" sz="1200" dirty="0">
                <a:latin typeface="Arial" pitchFamily="34" charset="0"/>
                <a:ea typeface="Times New Roman" pitchFamily="18" charset="0"/>
              </a:rPr>
              <a:t> </a:t>
            </a:r>
            <a:r>
              <a:rPr lang="en-US" sz="1200" dirty="0" err="1">
                <a:latin typeface="Arial" pitchFamily="34" charset="0"/>
                <a:ea typeface="Times New Roman" pitchFamily="18" charset="0"/>
              </a:rPr>
              <a:t>dengan</a:t>
            </a:r>
            <a:r>
              <a:rPr lang="en-US" sz="1200" dirty="0">
                <a:latin typeface="Arial" pitchFamily="34" charset="0"/>
                <a:ea typeface="Times New Roman" pitchFamily="18" charset="0"/>
              </a:rPr>
              <a:t> “banding” </a:t>
            </a:r>
            <a:r>
              <a:rPr lang="en-US" sz="1200" dirty="0" err="1">
                <a:latin typeface="Arial" pitchFamily="34" charset="0"/>
                <a:ea typeface="Times New Roman" pitchFamily="18" charset="0"/>
              </a:rPr>
              <a:t>adalah</a:t>
            </a:r>
            <a:r>
              <a:rPr lang="en-US" sz="1200" dirty="0">
                <a:latin typeface="Arial" pitchFamily="34" charset="0"/>
                <a:ea typeface="Times New Roman" pitchFamily="18" charset="0"/>
              </a:rPr>
              <a:t> banding </a:t>
            </a:r>
            <a:r>
              <a:rPr lang="en-US" sz="1200" dirty="0" err="1">
                <a:latin typeface="Arial" pitchFamily="34" charset="0"/>
                <a:ea typeface="Times New Roman" pitchFamily="18" charset="0"/>
              </a:rPr>
              <a:t>administratif</a:t>
            </a:r>
            <a:r>
              <a:rPr lang="en-US" sz="1200" dirty="0">
                <a:latin typeface="Arial" pitchFamily="34" charset="0"/>
                <a:ea typeface="Times New Roman" pitchFamily="18" charset="0"/>
              </a:rPr>
              <a:t> yang </a:t>
            </a:r>
            <a:r>
              <a:rPr lang="en-US" sz="1200" dirty="0" err="1">
                <a:latin typeface="Arial" pitchFamily="34" charset="0"/>
                <a:ea typeface="Times New Roman" pitchFamily="18" charset="0"/>
              </a:rPr>
              <a:t>dilakukan</a:t>
            </a:r>
            <a:r>
              <a:rPr lang="en-US" sz="1200" dirty="0">
                <a:latin typeface="Arial" pitchFamily="34" charset="0"/>
                <a:ea typeface="Times New Roman" pitchFamily="18" charset="0"/>
              </a:rPr>
              <a:t> pada </a:t>
            </a:r>
            <a:r>
              <a:rPr lang="en-US" sz="1200" dirty="0" err="1">
                <a:latin typeface="Arial" pitchFamily="34" charset="0"/>
                <a:ea typeface="Times New Roman" pitchFamily="18" charset="0"/>
              </a:rPr>
              <a:t>atasan</a:t>
            </a:r>
            <a:r>
              <a:rPr lang="en-US" sz="1200" dirty="0">
                <a:latin typeface="Arial" pitchFamily="34" charset="0"/>
                <a:ea typeface="Times New Roman" pitchFamily="18" charset="0"/>
              </a:rPr>
              <a:t> </a:t>
            </a:r>
            <a:r>
              <a:rPr lang="en-US" sz="1200" dirty="0" err="1">
                <a:latin typeface="Arial" pitchFamily="34" charset="0"/>
                <a:ea typeface="Times New Roman" pitchFamily="18" charset="0"/>
              </a:rPr>
              <a:t>Atasan</a:t>
            </a:r>
            <a:r>
              <a:rPr lang="en-US" sz="1200" dirty="0">
                <a:latin typeface="Arial" pitchFamily="34" charset="0"/>
                <a:ea typeface="Times New Roman" pitchFamily="18" charset="0"/>
              </a:rPr>
              <a:t> </a:t>
            </a:r>
            <a:r>
              <a:rPr lang="en-US" sz="1200" dirty="0" err="1">
                <a:latin typeface="Arial" pitchFamily="34" charset="0"/>
                <a:ea typeface="Times New Roman" pitchFamily="18" charset="0"/>
              </a:rPr>
              <a:t>Pejabat</a:t>
            </a:r>
            <a:r>
              <a:rPr lang="en-US" sz="1200" dirty="0">
                <a:latin typeface="Arial" pitchFamily="34" charset="0"/>
                <a:ea typeface="Times New Roman" pitchFamily="18" charset="0"/>
              </a:rPr>
              <a:t> yang </a:t>
            </a:r>
            <a:r>
              <a:rPr lang="en-US" sz="1200" dirty="0" err="1">
                <a:latin typeface="Arial" pitchFamily="34" charset="0"/>
                <a:ea typeface="Times New Roman" pitchFamily="18" charset="0"/>
              </a:rPr>
              <a:t>menetapkan</a:t>
            </a:r>
            <a:r>
              <a:rPr lang="en-US" sz="1200" dirty="0">
                <a:latin typeface="Arial" pitchFamily="34" charset="0"/>
                <a:ea typeface="Times New Roman" pitchFamily="18" charset="0"/>
              </a:rPr>
              <a:t> Keputusan </a:t>
            </a:r>
            <a:r>
              <a:rPr lang="en-US" sz="1200" dirty="0" err="1">
                <a:latin typeface="Arial" pitchFamily="34" charset="0"/>
                <a:ea typeface="Times New Roman" pitchFamily="18" charset="0"/>
              </a:rPr>
              <a:t>konstitutif</a:t>
            </a:r>
            <a:r>
              <a:rPr lang="en-US" sz="1200" dirty="0">
                <a:latin typeface="Arial" pitchFamily="34" charset="0"/>
                <a:ea typeface="Times New Roman" pitchFamily="18" charset="0"/>
              </a:rPr>
              <a:t>.</a:t>
            </a:r>
          </a:p>
          <a:p>
            <a:pPr lvl="0" algn="just" eaLnBrk="0" fontAlgn="base" hangingPunct="0">
              <a:spcBef>
                <a:spcPct val="0"/>
              </a:spcBef>
              <a:spcAft>
                <a:spcPct val="0"/>
              </a:spcAft>
            </a:pPr>
            <a:endParaRPr lang="en-US" sz="1200" dirty="0">
              <a:latin typeface="Arial" pitchFamily="34" charset="0"/>
              <a:ea typeface="Times New Roman" pitchFamily="18" charset="0"/>
            </a:endParaRPr>
          </a:p>
        </p:txBody>
      </p:sp>
      <p:grpSp>
        <p:nvGrpSpPr>
          <p:cNvPr id="15" name="Group 14"/>
          <p:cNvGrpSpPr/>
          <p:nvPr/>
        </p:nvGrpSpPr>
        <p:grpSpPr>
          <a:xfrm>
            <a:off x="1785918" y="2786058"/>
            <a:ext cx="2643206" cy="785818"/>
            <a:chOff x="1785918" y="2786058"/>
            <a:chExt cx="2643206" cy="785818"/>
          </a:xfrm>
        </p:grpSpPr>
        <p:sp>
          <p:nvSpPr>
            <p:cNvPr id="17" name="Rectangle 16"/>
            <p:cNvSpPr/>
            <p:nvPr/>
          </p:nvSpPr>
          <p:spPr>
            <a:xfrm>
              <a:off x="1928794" y="3000372"/>
              <a:ext cx="2500330" cy="14287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p:cNvSpPr/>
            <p:nvPr/>
          </p:nvSpPr>
          <p:spPr>
            <a:xfrm flipV="1">
              <a:off x="4286248" y="2786058"/>
              <a:ext cx="142876" cy="21431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Right Arrow 18"/>
            <p:cNvSpPr/>
            <p:nvPr/>
          </p:nvSpPr>
          <p:spPr>
            <a:xfrm rot="5400000">
              <a:off x="1643042" y="3143248"/>
              <a:ext cx="571504" cy="285752"/>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20" name="Group 19"/>
          <p:cNvGrpSpPr/>
          <p:nvPr/>
        </p:nvGrpSpPr>
        <p:grpSpPr>
          <a:xfrm>
            <a:off x="4286248" y="3000372"/>
            <a:ext cx="2428892" cy="642942"/>
            <a:chOff x="4286248" y="3000372"/>
            <a:chExt cx="2428892" cy="642942"/>
          </a:xfrm>
        </p:grpSpPr>
        <p:sp>
          <p:nvSpPr>
            <p:cNvPr id="21" name="Right Arrow 20"/>
            <p:cNvSpPr/>
            <p:nvPr/>
          </p:nvSpPr>
          <p:spPr>
            <a:xfrm rot="5400000">
              <a:off x="6250793" y="3178967"/>
              <a:ext cx="642942" cy="285752"/>
            </a:xfrm>
            <a:prstGeom prst="rightArrow">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p:cNvSpPr/>
            <p:nvPr/>
          </p:nvSpPr>
          <p:spPr>
            <a:xfrm>
              <a:off x="4286248" y="3000372"/>
              <a:ext cx="2357454" cy="142876"/>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8153400" cy="990600"/>
          </a:xfrm>
        </p:spPr>
        <p:txBody>
          <a:bodyPr>
            <a:noAutofit/>
          </a:bodyPr>
          <a:lstStyle/>
          <a:p>
            <a:pPr marL="360363" indent="-360363" algn="ctr"/>
            <a:r>
              <a:rPr lang="id-ID" sz="3200" b="1" dirty="0"/>
              <a:t>KEBERATAN</a:t>
            </a:r>
          </a:p>
        </p:txBody>
      </p:sp>
      <p:sp>
        <p:nvSpPr>
          <p:cNvPr id="4" name="Content Placeholder 3"/>
          <p:cNvSpPr>
            <a:spLocks noGrp="1"/>
          </p:cNvSpPr>
          <p:nvPr>
            <p:ph idx="1"/>
          </p:nvPr>
        </p:nvSpPr>
        <p:spPr>
          <a:xfrm>
            <a:off x="856060" y="1600200"/>
            <a:ext cx="7602140" cy="4572000"/>
          </a:xfrm>
        </p:spPr>
        <p:txBody>
          <a:bodyPr>
            <a:normAutofit/>
          </a:bodyPr>
          <a:lstStyle/>
          <a:p>
            <a:pPr marL="0" indent="0">
              <a:buNone/>
            </a:pPr>
            <a:r>
              <a:rPr lang="en-ID" dirty="0" err="1"/>
              <a:t>Pasal</a:t>
            </a:r>
            <a:r>
              <a:rPr lang="en-ID" dirty="0"/>
              <a:t> 77 UU AP</a:t>
            </a:r>
          </a:p>
          <a:p>
            <a:pPr marL="457200" indent="-457200">
              <a:buAutoNum type="arabicParenBoth"/>
            </a:pPr>
            <a:r>
              <a:rPr lang="en-ID" dirty="0"/>
              <a:t>Keputusan </a:t>
            </a:r>
            <a:r>
              <a:rPr lang="en-ID" dirty="0" err="1"/>
              <a:t>dapat</a:t>
            </a:r>
            <a:r>
              <a:rPr lang="en-ID" dirty="0"/>
              <a:t> </a:t>
            </a:r>
            <a:r>
              <a:rPr lang="en-ID" dirty="0" err="1"/>
              <a:t>diajukan</a:t>
            </a:r>
            <a:r>
              <a:rPr lang="en-ID" dirty="0"/>
              <a:t> </a:t>
            </a:r>
            <a:r>
              <a:rPr lang="en-ID" dirty="0" err="1"/>
              <a:t>keberatan</a:t>
            </a:r>
            <a:r>
              <a:rPr lang="en-ID" dirty="0"/>
              <a:t> </a:t>
            </a:r>
            <a:r>
              <a:rPr lang="en-ID" dirty="0" err="1"/>
              <a:t>dalam</a:t>
            </a:r>
            <a:r>
              <a:rPr lang="en-ID" dirty="0"/>
              <a:t> </a:t>
            </a:r>
            <a:r>
              <a:rPr lang="en-ID" dirty="0" err="1"/>
              <a:t>waktu</a:t>
            </a:r>
            <a:r>
              <a:rPr lang="en-ID" dirty="0"/>
              <a:t> paling lama 21 (</a:t>
            </a:r>
            <a:r>
              <a:rPr lang="en-ID" dirty="0" err="1"/>
              <a:t>dua</a:t>
            </a:r>
            <a:r>
              <a:rPr lang="en-ID" dirty="0"/>
              <a:t> </a:t>
            </a:r>
            <a:r>
              <a:rPr lang="en-ID" dirty="0" err="1"/>
              <a:t>puluh</a:t>
            </a:r>
            <a:r>
              <a:rPr lang="en-ID" dirty="0"/>
              <a:t> </a:t>
            </a:r>
            <a:r>
              <a:rPr lang="en-ID" dirty="0" err="1"/>
              <a:t>satu</a:t>
            </a:r>
            <a:r>
              <a:rPr lang="en-ID" dirty="0"/>
              <a:t>) </a:t>
            </a:r>
            <a:r>
              <a:rPr lang="en-ID" dirty="0" err="1"/>
              <a:t>hari</a:t>
            </a:r>
            <a:r>
              <a:rPr lang="en-ID" dirty="0"/>
              <a:t> </a:t>
            </a:r>
            <a:r>
              <a:rPr lang="en-ID" dirty="0" err="1"/>
              <a:t>kerja</a:t>
            </a:r>
            <a:r>
              <a:rPr lang="en-ID" dirty="0"/>
              <a:t> </a:t>
            </a:r>
            <a:r>
              <a:rPr lang="en-ID" dirty="0" err="1"/>
              <a:t>sejak</a:t>
            </a:r>
            <a:r>
              <a:rPr lang="en-ID" dirty="0"/>
              <a:t> </a:t>
            </a:r>
            <a:r>
              <a:rPr lang="en-ID" dirty="0" err="1"/>
              <a:t>diumumkannya</a:t>
            </a:r>
            <a:r>
              <a:rPr lang="en-ID" dirty="0"/>
              <a:t> Keputusan </a:t>
            </a:r>
            <a:r>
              <a:rPr lang="en-ID" dirty="0" err="1"/>
              <a:t>tersebut</a:t>
            </a:r>
            <a:r>
              <a:rPr lang="en-ID" dirty="0"/>
              <a:t> oleh Badan dan/</a:t>
            </a:r>
            <a:r>
              <a:rPr lang="en-ID" dirty="0" err="1"/>
              <a:t>atau</a:t>
            </a:r>
            <a:r>
              <a:rPr lang="en-ID" dirty="0"/>
              <a:t> </a:t>
            </a:r>
            <a:r>
              <a:rPr lang="en-ID" dirty="0" err="1"/>
              <a:t>Pejabat</a:t>
            </a:r>
            <a:r>
              <a:rPr lang="en-ID" dirty="0"/>
              <a:t> </a:t>
            </a:r>
            <a:r>
              <a:rPr lang="en-ID" dirty="0" err="1"/>
              <a:t>Pemerintahan</a:t>
            </a:r>
            <a:r>
              <a:rPr lang="en-ID" dirty="0"/>
              <a:t>. </a:t>
            </a:r>
          </a:p>
          <a:p>
            <a:pPr marL="457200" indent="-457200">
              <a:buAutoNum type="arabicParenBoth"/>
            </a:pPr>
            <a:r>
              <a:rPr lang="en-ID" dirty="0" err="1"/>
              <a:t>Keberatan</a:t>
            </a:r>
            <a:r>
              <a:rPr lang="en-ID" dirty="0"/>
              <a:t> </a:t>
            </a:r>
            <a:r>
              <a:rPr lang="en-ID" dirty="0" err="1"/>
              <a:t>sebagaimana</a:t>
            </a:r>
            <a:r>
              <a:rPr lang="en-ID" dirty="0"/>
              <a:t> </a:t>
            </a:r>
            <a:r>
              <a:rPr lang="en-ID" dirty="0" err="1"/>
              <a:t>dimaksud</a:t>
            </a:r>
            <a:r>
              <a:rPr lang="en-ID" dirty="0"/>
              <a:t> pada </a:t>
            </a:r>
            <a:r>
              <a:rPr lang="en-ID" dirty="0" err="1"/>
              <a:t>ayat</a:t>
            </a:r>
            <a:r>
              <a:rPr lang="en-ID" dirty="0"/>
              <a:t> (1) </a:t>
            </a:r>
            <a:r>
              <a:rPr lang="en-ID" dirty="0" err="1"/>
              <a:t>diajukan</a:t>
            </a:r>
            <a:r>
              <a:rPr lang="en-ID" dirty="0"/>
              <a:t> </a:t>
            </a:r>
            <a:r>
              <a:rPr lang="en-ID" dirty="0" err="1"/>
              <a:t>secara</a:t>
            </a:r>
            <a:r>
              <a:rPr lang="en-ID" dirty="0"/>
              <a:t> </a:t>
            </a:r>
            <a:r>
              <a:rPr lang="en-ID" dirty="0" err="1"/>
              <a:t>tertulis</a:t>
            </a:r>
            <a:r>
              <a:rPr lang="en-ID" dirty="0"/>
              <a:t> </a:t>
            </a:r>
            <a:r>
              <a:rPr lang="en-ID" dirty="0" err="1"/>
              <a:t>kepada</a:t>
            </a:r>
            <a:r>
              <a:rPr lang="en-ID" dirty="0"/>
              <a:t> Badan dan/</a:t>
            </a:r>
            <a:r>
              <a:rPr lang="en-ID" dirty="0" err="1"/>
              <a:t>atau</a:t>
            </a:r>
            <a:r>
              <a:rPr lang="en-ID" dirty="0"/>
              <a:t> </a:t>
            </a:r>
            <a:r>
              <a:rPr lang="en-ID" dirty="0" err="1"/>
              <a:t>Pejabat</a:t>
            </a:r>
            <a:r>
              <a:rPr lang="en-ID" dirty="0"/>
              <a:t> </a:t>
            </a:r>
            <a:r>
              <a:rPr lang="en-ID" dirty="0" err="1"/>
              <a:t>Pemerintahan</a:t>
            </a:r>
            <a:r>
              <a:rPr lang="en-ID" dirty="0"/>
              <a:t> yang </a:t>
            </a:r>
            <a:r>
              <a:rPr lang="en-ID" dirty="0" err="1"/>
              <a:t>menetapkan</a:t>
            </a:r>
            <a:r>
              <a:rPr lang="en-ID" dirty="0"/>
              <a:t> Keputusan </a:t>
            </a:r>
          </a:p>
          <a:p>
            <a:pPr marL="457200" indent="-457200">
              <a:buAutoNum type="arabicParenBoth"/>
            </a:pPr>
            <a:r>
              <a:rPr lang="en-ID" dirty="0" err="1"/>
              <a:t>Dalam</a:t>
            </a:r>
            <a:r>
              <a:rPr lang="en-ID" dirty="0"/>
              <a:t> </a:t>
            </a:r>
            <a:r>
              <a:rPr lang="en-ID" dirty="0" err="1"/>
              <a:t>hal</a:t>
            </a:r>
            <a:r>
              <a:rPr lang="en-ID" dirty="0"/>
              <a:t> </a:t>
            </a:r>
            <a:r>
              <a:rPr lang="en-ID" dirty="0" err="1"/>
              <a:t>keberatan</a:t>
            </a:r>
            <a:r>
              <a:rPr lang="en-ID" dirty="0"/>
              <a:t> </a:t>
            </a:r>
            <a:r>
              <a:rPr lang="en-ID" dirty="0" err="1"/>
              <a:t>sebagaimana</a:t>
            </a:r>
            <a:r>
              <a:rPr lang="en-ID" dirty="0"/>
              <a:t> </a:t>
            </a:r>
            <a:r>
              <a:rPr lang="en-ID" dirty="0" err="1"/>
              <a:t>dimaksud</a:t>
            </a:r>
            <a:r>
              <a:rPr lang="en-ID" dirty="0"/>
              <a:t> pada </a:t>
            </a:r>
            <a:r>
              <a:rPr lang="en-ID" dirty="0" err="1"/>
              <a:t>ayat</a:t>
            </a:r>
            <a:r>
              <a:rPr lang="en-ID" dirty="0"/>
              <a:t> (1) </a:t>
            </a:r>
            <a:r>
              <a:rPr lang="en-ID" dirty="0" err="1"/>
              <a:t>diterima</a:t>
            </a:r>
            <a:r>
              <a:rPr lang="en-ID" dirty="0"/>
              <a:t>, Badan dan/</a:t>
            </a:r>
            <a:r>
              <a:rPr lang="en-ID" dirty="0" err="1"/>
              <a:t>atau</a:t>
            </a:r>
            <a:r>
              <a:rPr lang="en-ID" dirty="0"/>
              <a:t> </a:t>
            </a:r>
            <a:r>
              <a:rPr lang="en-ID" dirty="0" err="1"/>
              <a:t>Pejabat</a:t>
            </a:r>
            <a:r>
              <a:rPr lang="en-ID" dirty="0"/>
              <a:t> </a:t>
            </a:r>
            <a:r>
              <a:rPr lang="en-ID" dirty="0" err="1"/>
              <a:t>Pemerintahan</a:t>
            </a:r>
            <a:r>
              <a:rPr lang="en-ID" dirty="0"/>
              <a:t> </a:t>
            </a:r>
            <a:r>
              <a:rPr lang="en-ID" dirty="0" err="1"/>
              <a:t>wajib</a:t>
            </a:r>
            <a:r>
              <a:rPr lang="en-ID" dirty="0"/>
              <a:t> </a:t>
            </a:r>
            <a:r>
              <a:rPr lang="en-ID" dirty="0" err="1"/>
              <a:t>menetapkan</a:t>
            </a:r>
            <a:r>
              <a:rPr lang="en-ID" dirty="0"/>
              <a:t> Keputusan </a:t>
            </a:r>
            <a:r>
              <a:rPr lang="en-ID" dirty="0" err="1"/>
              <a:t>sesuai</a:t>
            </a:r>
            <a:r>
              <a:rPr lang="en-ID" dirty="0"/>
              <a:t> </a:t>
            </a:r>
            <a:r>
              <a:rPr lang="en-ID" dirty="0" err="1"/>
              <a:t>permohonan</a:t>
            </a:r>
            <a:r>
              <a:rPr lang="en-ID" dirty="0"/>
              <a:t> </a:t>
            </a:r>
            <a:r>
              <a:rPr lang="en-ID" dirty="0" err="1"/>
              <a:t>keberatan</a:t>
            </a:r>
            <a:r>
              <a:rPr lang="en-ID" dirty="0"/>
              <a:t>. </a:t>
            </a:r>
          </a:p>
        </p:txBody>
      </p:sp>
    </p:spTree>
    <p:extLst>
      <p:ext uri="{BB962C8B-B14F-4D97-AF65-F5344CB8AC3E}">
        <p14:creationId xmlns:p14="http://schemas.microsoft.com/office/powerpoint/2010/main" val="3473860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8153400" cy="990600"/>
          </a:xfrm>
        </p:spPr>
        <p:txBody>
          <a:bodyPr>
            <a:noAutofit/>
          </a:bodyPr>
          <a:lstStyle/>
          <a:p>
            <a:pPr marL="360363" indent="-360363" algn="ctr"/>
            <a:r>
              <a:rPr lang="id-ID" sz="3200" b="1" dirty="0"/>
              <a:t>KEBERATAN</a:t>
            </a:r>
          </a:p>
        </p:txBody>
      </p:sp>
      <p:sp>
        <p:nvSpPr>
          <p:cNvPr id="4" name="Content Placeholder 3"/>
          <p:cNvSpPr>
            <a:spLocks noGrp="1"/>
          </p:cNvSpPr>
          <p:nvPr>
            <p:ph idx="1"/>
          </p:nvPr>
        </p:nvSpPr>
        <p:spPr>
          <a:xfrm>
            <a:off x="856060" y="1600200"/>
            <a:ext cx="7602140" cy="4343400"/>
          </a:xfrm>
        </p:spPr>
        <p:txBody>
          <a:bodyPr>
            <a:normAutofit/>
          </a:bodyPr>
          <a:lstStyle/>
          <a:p>
            <a:pPr marL="457200" indent="-457200">
              <a:buAutoNum type="arabicParenBoth" startAt="4"/>
              <a:tabLst>
                <a:tab pos="479425" algn="l"/>
              </a:tabLst>
            </a:pPr>
            <a:r>
              <a:rPr lang="en-ID" dirty="0"/>
              <a:t>Badan dan/</a:t>
            </a:r>
            <a:r>
              <a:rPr lang="en-ID" dirty="0" err="1"/>
              <a:t>atau</a:t>
            </a:r>
            <a:r>
              <a:rPr lang="en-ID" dirty="0"/>
              <a:t> </a:t>
            </a:r>
            <a:r>
              <a:rPr lang="en-ID" dirty="0" err="1"/>
              <a:t>Pejabat</a:t>
            </a:r>
            <a:r>
              <a:rPr lang="en-ID" dirty="0"/>
              <a:t> </a:t>
            </a:r>
            <a:r>
              <a:rPr lang="en-ID" dirty="0" err="1"/>
              <a:t>Pemerintahan</a:t>
            </a:r>
            <a:r>
              <a:rPr lang="en-ID" dirty="0"/>
              <a:t> </a:t>
            </a:r>
            <a:r>
              <a:rPr lang="en-ID" dirty="0" err="1"/>
              <a:t>menyelesaikan</a:t>
            </a:r>
            <a:r>
              <a:rPr lang="en-ID" dirty="0"/>
              <a:t> </a:t>
            </a:r>
            <a:r>
              <a:rPr lang="en-ID" dirty="0" err="1"/>
              <a:t>keberatan</a:t>
            </a:r>
            <a:r>
              <a:rPr lang="en-ID" dirty="0"/>
              <a:t> paling lama 10 (</a:t>
            </a:r>
            <a:r>
              <a:rPr lang="en-ID" dirty="0" err="1"/>
              <a:t>sepuluh</a:t>
            </a:r>
            <a:r>
              <a:rPr lang="en-ID" dirty="0"/>
              <a:t>) </a:t>
            </a:r>
            <a:r>
              <a:rPr lang="en-ID" dirty="0" err="1"/>
              <a:t>hari</a:t>
            </a:r>
            <a:r>
              <a:rPr lang="en-ID" dirty="0"/>
              <a:t> </a:t>
            </a:r>
            <a:r>
              <a:rPr lang="en-ID" dirty="0" err="1"/>
              <a:t>kerja</a:t>
            </a:r>
            <a:endParaRPr lang="en-ID" dirty="0"/>
          </a:p>
          <a:p>
            <a:pPr marL="457200" indent="-457200">
              <a:buAutoNum type="arabicParenBoth" startAt="4"/>
              <a:tabLst>
                <a:tab pos="479425" algn="l"/>
              </a:tabLst>
            </a:pPr>
            <a:r>
              <a:rPr lang="en-ID" dirty="0" err="1"/>
              <a:t>Dalam</a:t>
            </a:r>
            <a:r>
              <a:rPr lang="en-ID" dirty="0"/>
              <a:t> </a:t>
            </a:r>
            <a:r>
              <a:rPr lang="en-ID" dirty="0" err="1"/>
              <a:t>hal</a:t>
            </a:r>
            <a:r>
              <a:rPr lang="en-ID" dirty="0"/>
              <a:t> Badan dan/</a:t>
            </a:r>
            <a:r>
              <a:rPr lang="en-ID" dirty="0" err="1"/>
              <a:t>atau</a:t>
            </a:r>
            <a:r>
              <a:rPr lang="en-ID" dirty="0"/>
              <a:t> </a:t>
            </a:r>
            <a:r>
              <a:rPr lang="en-ID" dirty="0" err="1"/>
              <a:t>Pejabat</a:t>
            </a:r>
            <a:r>
              <a:rPr lang="en-ID" dirty="0"/>
              <a:t> </a:t>
            </a:r>
            <a:r>
              <a:rPr lang="en-ID" dirty="0" err="1"/>
              <a:t>Pemerintahan</a:t>
            </a:r>
            <a:r>
              <a:rPr lang="en-ID" dirty="0"/>
              <a:t> </a:t>
            </a:r>
            <a:r>
              <a:rPr lang="en-ID" dirty="0" err="1"/>
              <a:t>tidak</a:t>
            </a:r>
            <a:r>
              <a:rPr lang="en-ID" dirty="0"/>
              <a:t> </a:t>
            </a:r>
            <a:r>
              <a:rPr lang="en-ID" dirty="0" err="1"/>
              <a:t>menyelesaikan</a:t>
            </a:r>
            <a:r>
              <a:rPr lang="en-ID" dirty="0"/>
              <a:t> </a:t>
            </a:r>
            <a:r>
              <a:rPr lang="en-ID" dirty="0" err="1"/>
              <a:t>keberatan</a:t>
            </a:r>
            <a:r>
              <a:rPr lang="en-ID" dirty="0"/>
              <a:t> </a:t>
            </a:r>
            <a:r>
              <a:rPr lang="en-ID" dirty="0" err="1"/>
              <a:t>dalam</a:t>
            </a:r>
            <a:r>
              <a:rPr lang="en-ID" dirty="0"/>
              <a:t> </a:t>
            </a:r>
            <a:r>
              <a:rPr lang="en-ID" dirty="0" err="1"/>
              <a:t>jangka</a:t>
            </a:r>
            <a:r>
              <a:rPr lang="en-ID" dirty="0"/>
              <a:t> </a:t>
            </a:r>
            <a:r>
              <a:rPr lang="en-ID" dirty="0" err="1"/>
              <a:t>waktu</a:t>
            </a:r>
            <a:r>
              <a:rPr lang="en-ID" dirty="0"/>
              <a:t> </a:t>
            </a:r>
            <a:r>
              <a:rPr lang="en-ID" dirty="0" err="1"/>
              <a:t>sebagaimana</a:t>
            </a:r>
            <a:r>
              <a:rPr lang="en-ID" dirty="0"/>
              <a:t> </a:t>
            </a:r>
            <a:r>
              <a:rPr lang="en-ID" dirty="0" err="1"/>
              <a:t>dimaksud</a:t>
            </a:r>
            <a:r>
              <a:rPr lang="en-ID" dirty="0"/>
              <a:t> pada </a:t>
            </a:r>
            <a:r>
              <a:rPr lang="en-ID" dirty="0" err="1"/>
              <a:t>ayat</a:t>
            </a:r>
            <a:r>
              <a:rPr lang="en-ID" dirty="0"/>
              <a:t> (4), </a:t>
            </a:r>
            <a:r>
              <a:rPr lang="en-ID" dirty="0" err="1"/>
              <a:t>keberatan</a:t>
            </a:r>
            <a:r>
              <a:rPr lang="en-ID" dirty="0"/>
              <a:t> </a:t>
            </a:r>
            <a:r>
              <a:rPr lang="en-ID" dirty="0" err="1"/>
              <a:t>dianggap</a:t>
            </a:r>
            <a:r>
              <a:rPr lang="en-ID" dirty="0"/>
              <a:t> </a:t>
            </a:r>
            <a:r>
              <a:rPr lang="en-ID" dirty="0" err="1"/>
              <a:t>dikabulkan</a:t>
            </a:r>
            <a:r>
              <a:rPr lang="en-ID" dirty="0"/>
              <a:t>. </a:t>
            </a:r>
          </a:p>
          <a:p>
            <a:pPr marL="457200" indent="-457200">
              <a:buAutoNum type="arabicParenBoth" startAt="4"/>
              <a:tabLst>
                <a:tab pos="479425" algn="l"/>
              </a:tabLst>
            </a:pPr>
            <a:r>
              <a:rPr lang="en-ID" dirty="0" err="1"/>
              <a:t>Keberatan</a:t>
            </a:r>
            <a:r>
              <a:rPr lang="en-ID" dirty="0"/>
              <a:t> yang </a:t>
            </a:r>
            <a:r>
              <a:rPr lang="en-ID" dirty="0" err="1"/>
              <a:t>dianggap</a:t>
            </a:r>
            <a:r>
              <a:rPr lang="en-ID" dirty="0"/>
              <a:t> </a:t>
            </a:r>
            <a:r>
              <a:rPr lang="en-ID" dirty="0" err="1"/>
              <a:t>dikabulkan</a:t>
            </a:r>
            <a:r>
              <a:rPr lang="en-ID" dirty="0"/>
              <a:t>, </a:t>
            </a:r>
            <a:r>
              <a:rPr lang="en-ID" dirty="0" err="1"/>
              <a:t>ditindaklanjuti</a:t>
            </a:r>
            <a:r>
              <a:rPr lang="en-ID" dirty="0"/>
              <a:t> </a:t>
            </a:r>
            <a:r>
              <a:rPr lang="en-ID" dirty="0" err="1"/>
              <a:t>dengan</a:t>
            </a:r>
            <a:r>
              <a:rPr lang="en-ID" dirty="0"/>
              <a:t> </a:t>
            </a:r>
            <a:r>
              <a:rPr lang="en-ID" dirty="0" err="1"/>
              <a:t>penetapan</a:t>
            </a:r>
            <a:r>
              <a:rPr lang="en-ID" dirty="0"/>
              <a:t> Keputusan </a:t>
            </a:r>
            <a:r>
              <a:rPr lang="en-ID" dirty="0" err="1"/>
              <a:t>sesuai</a:t>
            </a:r>
            <a:r>
              <a:rPr lang="en-ID" dirty="0"/>
              <a:t> </a:t>
            </a:r>
            <a:r>
              <a:rPr lang="en-ID" dirty="0" err="1"/>
              <a:t>dengan</a:t>
            </a:r>
            <a:r>
              <a:rPr lang="en-ID" dirty="0"/>
              <a:t> </a:t>
            </a:r>
            <a:r>
              <a:rPr lang="en-ID" dirty="0" err="1"/>
              <a:t>permohonan</a:t>
            </a:r>
            <a:r>
              <a:rPr lang="en-ID" dirty="0"/>
              <a:t> </a:t>
            </a:r>
            <a:r>
              <a:rPr lang="en-ID" dirty="0" err="1"/>
              <a:t>keberatan</a:t>
            </a:r>
            <a:r>
              <a:rPr lang="en-ID" dirty="0"/>
              <a:t> oleh Badan dan/</a:t>
            </a:r>
            <a:r>
              <a:rPr lang="en-ID" dirty="0" err="1"/>
              <a:t>atau</a:t>
            </a:r>
            <a:r>
              <a:rPr lang="en-ID" dirty="0"/>
              <a:t> </a:t>
            </a:r>
            <a:r>
              <a:rPr lang="en-ID" dirty="0" err="1"/>
              <a:t>Pejabat</a:t>
            </a:r>
            <a:r>
              <a:rPr lang="en-ID" dirty="0"/>
              <a:t> </a:t>
            </a:r>
            <a:r>
              <a:rPr lang="en-ID" dirty="0" err="1"/>
              <a:t>Pemerintahan</a:t>
            </a:r>
            <a:r>
              <a:rPr lang="en-ID" dirty="0"/>
              <a:t>.</a:t>
            </a:r>
          </a:p>
          <a:p>
            <a:pPr marL="457200" indent="-457200">
              <a:buAutoNum type="arabicParenBoth" startAt="4"/>
              <a:tabLst>
                <a:tab pos="479425" algn="l"/>
              </a:tabLst>
            </a:pPr>
            <a:r>
              <a:rPr lang="en-ID" dirty="0"/>
              <a:t>Badan dan/</a:t>
            </a:r>
            <a:r>
              <a:rPr lang="en-ID" dirty="0" err="1"/>
              <a:t>atau</a:t>
            </a:r>
            <a:r>
              <a:rPr lang="en-ID" dirty="0"/>
              <a:t> </a:t>
            </a:r>
            <a:r>
              <a:rPr lang="en-ID" dirty="0" err="1"/>
              <a:t>Pejabat</a:t>
            </a:r>
            <a:r>
              <a:rPr lang="en-ID" dirty="0"/>
              <a:t> </a:t>
            </a:r>
            <a:r>
              <a:rPr lang="en-ID" dirty="0" err="1"/>
              <a:t>Pemerintahan</a:t>
            </a:r>
            <a:r>
              <a:rPr lang="en-ID" dirty="0"/>
              <a:t> </a:t>
            </a:r>
            <a:r>
              <a:rPr lang="en-ID" dirty="0" err="1"/>
              <a:t>wajib</a:t>
            </a:r>
            <a:r>
              <a:rPr lang="en-ID" dirty="0"/>
              <a:t> </a:t>
            </a:r>
            <a:r>
              <a:rPr lang="en-ID" dirty="0" err="1"/>
              <a:t>menetapkan</a:t>
            </a:r>
            <a:r>
              <a:rPr lang="en-ID" dirty="0"/>
              <a:t> Keputusan </a:t>
            </a:r>
            <a:r>
              <a:rPr lang="en-ID" dirty="0" err="1"/>
              <a:t>sesuai</a:t>
            </a:r>
            <a:r>
              <a:rPr lang="en-ID" dirty="0"/>
              <a:t> </a:t>
            </a:r>
            <a:r>
              <a:rPr lang="en-ID" dirty="0" err="1"/>
              <a:t>dengan</a:t>
            </a:r>
            <a:r>
              <a:rPr lang="en-ID" dirty="0"/>
              <a:t> </a:t>
            </a:r>
            <a:r>
              <a:rPr lang="en-ID" dirty="0" err="1"/>
              <a:t>permohonan</a:t>
            </a:r>
            <a:r>
              <a:rPr lang="en-ID" dirty="0"/>
              <a:t> paling lama 5 (lima) </a:t>
            </a:r>
            <a:r>
              <a:rPr lang="en-ID" dirty="0" err="1"/>
              <a:t>hari</a:t>
            </a:r>
            <a:r>
              <a:rPr lang="en-ID" dirty="0"/>
              <a:t> </a:t>
            </a:r>
            <a:r>
              <a:rPr lang="en-ID" dirty="0" err="1"/>
              <a:t>kerja</a:t>
            </a:r>
            <a:r>
              <a:rPr lang="en-ID" dirty="0"/>
              <a:t> </a:t>
            </a:r>
            <a:r>
              <a:rPr lang="en-ID" dirty="0" err="1"/>
              <a:t>setelah</a:t>
            </a:r>
            <a:r>
              <a:rPr lang="en-ID" dirty="0"/>
              <a:t> </a:t>
            </a:r>
            <a:r>
              <a:rPr lang="en-ID" dirty="0" err="1"/>
              <a:t>berakhirnya</a:t>
            </a:r>
            <a:r>
              <a:rPr lang="en-ID" dirty="0"/>
              <a:t> </a:t>
            </a:r>
            <a:r>
              <a:rPr lang="en-ID" dirty="0" err="1"/>
              <a:t>tenggang</a:t>
            </a:r>
            <a:r>
              <a:rPr lang="en-ID" dirty="0"/>
              <a:t> </a:t>
            </a:r>
            <a:r>
              <a:rPr lang="en-ID" dirty="0" err="1"/>
              <a:t>waktu</a:t>
            </a:r>
            <a:r>
              <a:rPr lang="en-ID" dirty="0"/>
              <a:t> </a:t>
            </a:r>
            <a:r>
              <a:rPr lang="en-ID" dirty="0" err="1"/>
              <a:t>sebagaimana</a:t>
            </a:r>
            <a:r>
              <a:rPr lang="en-ID" dirty="0"/>
              <a:t> </a:t>
            </a:r>
            <a:r>
              <a:rPr lang="en-ID" dirty="0" err="1"/>
              <a:t>dimaksud</a:t>
            </a:r>
            <a:r>
              <a:rPr lang="en-ID" dirty="0"/>
              <a:t> pada </a:t>
            </a:r>
            <a:r>
              <a:rPr lang="en-ID" dirty="0" err="1"/>
              <a:t>ayat</a:t>
            </a:r>
            <a:r>
              <a:rPr lang="en-ID" dirty="0"/>
              <a:t> (4).</a:t>
            </a:r>
          </a:p>
          <a:p>
            <a:pPr marL="457200" indent="-457200">
              <a:buAutoNum type="arabicParenBoth"/>
            </a:pPr>
            <a:endParaRPr lang="en-ID" dirty="0"/>
          </a:p>
        </p:txBody>
      </p:sp>
    </p:spTree>
    <p:extLst>
      <p:ext uri="{BB962C8B-B14F-4D97-AF65-F5344CB8AC3E}">
        <p14:creationId xmlns:p14="http://schemas.microsoft.com/office/powerpoint/2010/main" val="12767768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81000"/>
            <a:ext cx="8153400" cy="990600"/>
          </a:xfrm>
        </p:spPr>
        <p:txBody>
          <a:bodyPr>
            <a:noAutofit/>
          </a:bodyPr>
          <a:lstStyle/>
          <a:p>
            <a:pPr marL="360363" indent="-360363" algn="ctr"/>
            <a:r>
              <a:rPr lang="id-ID" sz="3200" b="1" dirty="0"/>
              <a:t>Banding</a:t>
            </a:r>
            <a:r>
              <a:rPr lang="en-US" sz="3200" b="1" dirty="0"/>
              <a:t> </a:t>
            </a:r>
            <a:r>
              <a:rPr lang="en-US" sz="3200" b="1" dirty="0" err="1"/>
              <a:t>Administratif</a:t>
            </a:r>
            <a:endParaRPr lang="id-ID" sz="3200" b="1" dirty="0"/>
          </a:p>
        </p:txBody>
      </p:sp>
      <p:sp>
        <p:nvSpPr>
          <p:cNvPr id="4" name="Content Placeholder 3"/>
          <p:cNvSpPr>
            <a:spLocks noGrp="1"/>
          </p:cNvSpPr>
          <p:nvPr>
            <p:ph idx="1"/>
          </p:nvPr>
        </p:nvSpPr>
        <p:spPr>
          <a:xfrm>
            <a:off x="356419" y="1066800"/>
            <a:ext cx="7602140" cy="4343400"/>
          </a:xfrm>
        </p:spPr>
        <p:txBody>
          <a:bodyPr>
            <a:normAutofit/>
          </a:bodyPr>
          <a:lstStyle/>
          <a:p>
            <a:pPr marL="0" indent="0">
              <a:buNone/>
              <a:tabLst>
                <a:tab pos="479425" algn="l"/>
              </a:tabLst>
            </a:pPr>
            <a:r>
              <a:rPr lang="en-ID" dirty="0" err="1"/>
              <a:t>Pasal</a:t>
            </a:r>
            <a:r>
              <a:rPr lang="en-ID" dirty="0"/>
              <a:t> 78 UU AP</a:t>
            </a:r>
          </a:p>
          <a:p>
            <a:pPr marL="457200" indent="-457200">
              <a:buAutoNum type="arabicParenBoth"/>
              <a:tabLst>
                <a:tab pos="479425" algn="l"/>
              </a:tabLst>
            </a:pPr>
            <a:r>
              <a:rPr lang="en-ID" dirty="0"/>
              <a:t>Keputusan </a:t>
            </a:r>
            <a:r>
              <a:rPr lang="en-ID" dirty="0" err="1"/>
              <a:t>dapat</a:t>
            </a:r>
            <a:r>
              <a:rPr lang="en-ID" dirty="0"/>
              <a:t> </a:t>
            </a:r>
            <a:r>
              <a:rPr lang="en-ID" dirty="0" err="1"/>
              <a:t>diajukan</a:t>
            </a:r>
            <a:r>
              <a:rPr lang="en-ID" dirty="0"/>
              <a:t> banding </a:t>
            </a:r>
            <a:r>
              <a:rPr lang="en-ID" dirty="0" err="1"/>
              <a:t>dalam</a:t>
            </a:r>
            <a:r>
              <a:rPr lang="en-ID" dirty="0"/>
              <a:t> </a:t>
            </a:r>
            <a:r>
              <a:rPr lang="en-ID" dirty="0" err="1"/>
              <a:t>waktu</a:t>
            </a:r>
            <a:r>
              <a:rPr lang="en-ID" dirty="0"/>
              <a:t> paling lama 10 (</a:t>
            </a:r>
            <a:r>
              <a:rPr lang="en-ID" dirty="0" err="1"/>
              <a:t>sepuluh</a:t>
            </a:r>
            <a:r>
              <a:rPr lang="en-ID" dirty="0"/>
              <a:t>) </a:t>
            </a:r>
            <a:r>
              <a:rPr lang="en-ID" dirty="0" err="1"/>
              <a:t>hari</a:t>
            </a:r>
            <a:r>
              <a:rPr lang="en-ID" dirty="0"/>
              <a:t> </a:t>
            </a:r>
            <a:r>
              <a:rPr lang="en-ID" dirty="0" err="1"/>
              <a:t>kerja</a:t>
            </a:r>
            <a:r>
              <a:rPr lang="en-ID" dirty="0"/>
              <a:t> </a:t>
            </a:r>
            <a:r>
              <a:rPr lang="en-ID" dirty="0" err="1"/>
              <a:t>sejak</a:t>
            </a:r>
            <a:r>
              <a:rPr lang="en-ID" dirty="0"/>
              <a:t> </a:t>
            </a:r>
            <a:r>
              <a:rPr lang="en-ID" dirty="0" err="1"/>
              <a:t>keputusan</a:t>
            </a:r>
            <a:r>
              <a:rPr lang="en-ID" dirty="0"/>
              <a:t> </a:t>
            </a:r>
            <a:r>
              <a:rPr lang="en-ID" dirty="0" err="1"/>
              <a:t>upaya</a:t>
            </a:r>
            <a:r>
              <a:rPr lang="en-ID" dirty="0"/>
              <a:t> </a:t>
            </a:r>
            <a:r>
              <a:rPr lang="en-ID" dirty="0" err="1"/>
              <a:t>keberatan</a:t>
            </a:r>
            <a:r>
              <a:rPr lang="en-ID" dirty="0"/>
              <a:t> </a:t>
            </a:r>
            <a:r>
              <a:rPr lang="en-ID" dirty="0" err="1"/>
              <a:t>diterima</a:t>
            </a:r>
            <a:r>
              <a:rPr lang="en-ID" dirty="0"/>
              <a:t>. </a:t>
            </a:r>
          </a:p>
          <a:p>
            <a:pPr marL="457200" indent="-457200">
              <a:buAutoNum type="arabicParenBoth"/>
              <a:tabLst>
                <a:tab pos="479425" algn="l"/>
              </a:tabLst>
            </a:pPr>
            <a:r>
              <a:rPr lang="en-ID" dirty="0"/>
              <a:t>Banding </a:t>
            </a:r>
            <a:r>
              <a:rPr lang="en-ID" dirty="0" err="1"/>
              <a:t>sebagaimana</a:t>
            </a:r>
            <a:r>
              <a:rPr lang="en-ID" dirty="0"/>
              <a:t> </a:t>
            </a:r>
            <a:r>
              <a:rPr lang="en-ID" dirty="0" err="1"/>
              <a:t>dimaksud</a:t>
            </a:r>
            <a:r>
              <a:rPr lang="en-ID" dirty="0"/>
              <a:t> pada </a:t>
            </a:r>
            <a:r>
              <a:rPr lang="en-ID" dirty="0" err="1"/>
              <a:t>ayat</a:t>
            </a:r>
            <a:r>
              <a:rPr lang="en-ID" dirty="0"/>
              <a:t> (1) </a:t>
            </a:r>
            <a:r>
              <a:rPr lang="en-ID" dirty="0" err="1"/>
              <a:t>diajukan</a:t>
            </a:r>
            <a:r>
              <a:rPr lang="en-ID" dirty="0"/>
              <a:t> </a:t>
            </a:r>
            <a:r>
              <a:rPr lang="en-ID" dirty="0" err="1"/>
              <a:t>secara</a:t>
            </a:r>
            <a:r>
              <a:rPr lang="en-ID" dirty="0"/>
              <a:t> </a:t>
            </a:r>
            <a:r>
              <a:rPr lang="en-ID" dirty="0" err="1"/>
              <a:t>tertulis</a:t>
            </a:r>
            <a:r>
              <a:rPr lang="en-ID" dirty="0"/>
              <a:t> </a:t>
            </a:r>
            <a:r>
              <a:rPr lang="en-ID" dirty="0" err="1"/>
              <a:t>kepada</a:t>
            </a:r>
            <a:r>
              <a:rPr lang="en-ID" dirty="0"/>
              <a:t> </a:t>
            </a:r>
            <a:r>
              <a:rPr lang="en-ID" dirty="0" err="1"/>
              <a:t>Atasan</a:t>
            </a:r>
            <a:r>
              <a:rPr lang="en-ID" dirty="0"/>
              <a:t> </a:t>
            </a:r>
            <a:r>
              <a:rPr lang="en-ID" dirty="0" err="1"/>
              <a:t>Pejabat</a:t>
            </a:r>
            <a:r>
              <a:rPr lang="en-ID" dirty="0"/>
              <a:t> yang </a:t>
            </a:r>
            <a:r>
              <a:rPr lang="en-ID" dirty="0" err="1"/>
              <a:t>menetapkan</a:t>
            </a:r>
            <a:r>
              <a:rPr lang="en-ID" dirty="0"/>
              <a:t> Keputusan. </a:t>
            </a:r>
          </a:p>
          <a:p>
            <a:pPr marL="457200" indent="-457200">
              <a:buAutoNum type="arabicParenBoth"/>
              <a:tabLst>
                <a:tab pos="479425" algn="l"/>
              </a:tabLst>
            </a:pPr>
            <a:r>
              <a:rPr lang="en-ID" dirty="0" err="1"/>
              <a:t>Dalam</a:t>
            </a:r>
            <a:r>
              <a:rPr lang="en-ID" dirty="0"/>
              <a:t> </a:t>
            </a:r>
            <a:r>
              <a:rPr lang="en-ID" dirty="0" err="1"/>
              <a:t>hal</a:t>
            </a:r>
            <a:r>
              <a:rPr lang="en-ID" dirty="0"/>
              <a:t> banding </a:t>
            </a:r>
            <a:r>
              <a:rPr lang="en-ID" dirty="0" err="1"/>
              <a:t>sebagaimana</a:t>
            </a:r>
            <a:r>
              <a:rPr lang="en-ID" dirty="0"/>
              <a:t> </a:t>
            </a:r>
            <a:r>
              <a:rPr lang="en-ID" dirty="0" err="1"/>
              <a:t>dimaksud</a:t>
            </a:r>
            <a:r>
              <a:rPr lang="en-ID" dirty="0"/>
              <a:t> pada </a:t>
            </a:r>
            <a:r>
              <a:rPr lang="en-ID" dirty="0" err="1"/>
              <a:t>ayat</a:t>
            </a:r>
            <a:r>
              <a:rPr lang="en-ID" dirty="0"/>
              <a:t> (1) </a:t>
            </a:r>
            <a:r>
              <a:rPr lang="en-ID" dirty="0" err="1"/>
              <a:t>dikabulkan</a:t>
            </a:r>
            <a:r>
              <a:rPr lang="en-ID" dirty="0"/>
              <a:t>, Badan dan/</a:t>
            </a:r>
            <a:r>
              <a:rPr lang="en-ID" dirty="0" err="1"/>
              <a:t>atau</a:t>
            </a:r>
            <a:r>
              <a:rPr lang="en-ID" dirty="0"/>
              <a:t> </a:t>
            </a:r>
            <a:r>
              <a:rPr lang="en-ID" dirty="0" err="1"/>
              <a:t>Pejabat</a:t>
            </a:r>
            <a:r>
              <a:rPr lang="en-ID" dirty="0"/>
              <a:t> </a:t>
            </a:r>
            <a:r>
              <a:rPr lang="en-ID" dirty="0" err="1"/>
              <a:t>Pemerintahan</a:t>
            </a:r>
            <a:r>
              <a:rPr lang="en-ID" dirty="0"/>
              <a:t> </a:t>
            </a:r>
            <a:r>
              <a:rPr lang="en-ID" dirty="0" err="1"/>
              <a:t>wajib</a:t>
            </a:r>
            <a:r>
              <a:rPr lang="en-ID" dirty="0"/>
              <a:t> </a:t>
            </a:r>
            <a:r>
              <a:rPr lang="en-ID" dirty="0" err="1"/>
              <a:t>menetapkan</a:t>
            </a:r>
            <a:r>
              <a:rPr lang="en-ID" dirty="0"/>
              <a:t> Keputusan </a:t>
            </a:r>
            <a:r>
              <a:rPr lang="en-ID" dirty="0" err="1"/>
              <a:t>sesuai</a:t>
            </a:r>
            <a:r>
              <a:rPr lang="en-ID" dirty="0"/>
              <a:t> </a:t>
            </a:r>
            <a:r>
              <a:rPr lang="en-ID" dirty="0" err="1"/>
              <a:t>dengan</a:t>
            </a:r>
            <a:r>
              <a:rPr lang="en-ID" dirty="0"/>
              <a:t> </a:t>
            </a:r>
            <a:r>
              <a:rPr lang="en-ID" dirty="0" err="1"/>
              <a:t>permohonan</a:t>
            </a:r>
            <a:r>
              <a:rPr lang="en-ID" dirty="0"/>
              <a:t> banding.</a:t>
            </a:r>
          </a:p>
        </p:txBody>
      </p:sp>
      <p:sp>
        <p:nvSpPr>
          <p:cNvPr id="3" name="Content Placeholder 3">
            <a:extLst>
              <a:ext uri="{FF2B5EF4-FFF2-40B4-BE49-F238E27FC236}">
                <a16:creationId xmlns:a16="http://schemas.microsoft.com/office/drawing/2014/main" id="{7C493B3B-5279-6847-DA8D-2E3AF8A1C563}"/>
              </a:ext>
            </a:extLst>
          </p:cNvPr>
          <p:cNvSpPr txBox="1">
            <a:spLocks/>
          </p:cNvSpPr>
          <p:nvPr/>
        </p:nvSpPr>
        <p:spPr>
          <a:xfrm>
            <a:off x="304800" y="3810000"/>
            <a:ext cx="7602140" cy="434340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marL="492125" indent="-492125">
              <a:buFont typeface="Wingdings 3" charset="2"/>
              <a:buAutoNum type="arabicParenBoth" startAt="4"/>
              <a:tabLst>
                <a:tab pos="479425" algn="l"/>
              </a:tabLst>
            </a:pPr>
            <a:r>
              <a:rPr lang="en-ID" dirty="0"/>
              <a:t>Badan dan/</a:t>
            </a:r>
            <a:r>
              <a:rPr lang="en-ID" dirty="0" err="1"/>
              <a:t>atau</a:t>
            </a:r>
            <a:r>
              <a:rPr lang="en-ID" dirty="0"/>
              <a:t> </a:t>
            </a:r>
            <a:r>
              <a:rPr lang="en-ID" dirty="0" err="1"/>
              <a:t>Pejabat</a:t>
            </a:r>
            <a:r>
              <a:rPr lang="en-ID" dirty="0"/>
              <a:t> </a:t>
            </a:r>
            <a:r>
              <a:rPr lang="en-ID" dirty="0" err="1"/>
              <a:t>Pemerintahan</a:t>
            </a:r>
            <a:r>
              <a:rPr lang="en-ID" dirty="0"/>
              <a:t> </a:t>
            </a:r>
            <a:r>
              <a:rPr lang="en-ID" dirty="0" err="1"/>
              <a:t>menyelesaikan</a:t>
            </a:r>
            <a:r>
              <a:rPr lang="en-ID" dirty="0"/>
              <a:t> banding paling lama 10 (</a:t>
            </a:r>
            <a:r>
              <a:rPr lang="en-ID" dirty="0" err="1"/>
              <a:t>sepuluh</a:t>
            </a:r>
            <a:r>
              <a:rPr lang="en-ID" dirty="0"/>
              <a:t>) </a:t>
            </a:r>
            <a:r>
              <a:rPr lang="en-ID" dirty="0" err="1"/>
              <a:t>hari</a:t>
            </a:r>
            <a:r>
              <a:rPr lang="en-ID" dirty="0"/>
              <a:t> </a:t>
            </a:r>
            <a:r>
              <a:rPr lang="en-ID" dirty="0" err="1"/>
              <a:t>kerja</a:t>
            </a:r>
            <a:r>
              <a:rPr lang="en-ID" dirty="0"/>
              <a:t>. </a:t>
            </a:r>
          </a:p>
          <a:p>
            <a:pPr marL="492125" indent="-492125">
              <a:buFont typeface="Wingdings 3" charset="2"/>
              <a:buAutoNum type="arabicParenBoth" startAt="4"/>
              <a:tabLst>
                <a:tab pos="479425" algn="l"/>
              </a:tabLst>
            </a:pPr>
            <a:r>
              <a:rPr lang="en-ID" dirty="0" err="1"/>
              <a:t>Dalam</a:t>
            </a:r>
            <a:r>
              <a:rPr lang="en-ID" dirty="0"/>
              <a:t> </a:t>
            </a:r>
            <a:r>
              <a:rPr lang="en-ID" dirty="0" err="1"/>
              <a:t>hal</a:t>
            </a:r>
            <a:r>
              <a:rPr lang="en-ID" dirty="0"/>
              <a:t> Badan dan/</a:t>
            </a:r>
            <a:r>
              <a:rPr lang="en-ID" dirty="0" err="1"/>
              <a:t>atau</a:t>
            </a:r>
            <a:r>
              <a:rPr lang="en-ID" dirty="0"/>
              <a:t> </a:t>
            </a:r>
            <a:r>
              <a:rPr lang="en-ID" dirty="0" err="1"/>
              <a:t>Pejabat</a:t>
            </a:r>
            <a:r>
              <a:rPr lang="en-ID" dirty="0"/>
              <a:t> </a:t>
            </a:r>
            <a:r>
              <a:rPr lang="en-ID" dirty="0" err="1"/>
              <a:t>Pemerintahan</a:t>
            </a:r>
            <a:r>
              <a:rPr lang="en-ID" dirty="0"/>
              <a:t> </a:t>
            </a:r>
            <a:r>
              <a:rPr lang="en-ID" dirty="0" err="1"/>
              <a:t>tidak</a:t>
            </a:r>
            <a:r>
              <a:rPr lang="en-ID" dirty="0"/>
              <a:t> </a:t>
            </a:r>
            <a:r>
              <a:rPr lang="en-ID" dirty="0" err="1"/>
              <a:t>menyelesaikan</a:t>
            </a:r>
            <a:r>
              <a:rPr lang="en-ID" dirty="0"/>
              <a:t> banding </a:t>
            </a:r>
            <a:r>
              <a:rPr lang="en-ID" dirty="0" err="1"/>
              <a:t>dalam</a:t>
            </a:r>
            <a:r>
              <a:rPr lang="en-ID" dirty="0"/>
              <a:t> </a:t>
            </a:r>
            <a:r>
              <a:rPr lang="en-ID" dirty="0" err="1"/>
              <a:t>jangka</a:t>
            </a:r>
            <a:r>
              <a:rPr lang="en-ID" dirty="0"/>
              <a:t> </a:t>
            </a:r>
            <a:r>
              <a:rPr lang="en-ID" dirty="0" err="1"/>
              <a:t>waktu</a:t>
            </a:r>
            <a:r>
              <a:rPr lang="en-ID" dirty="0"/>
              <a:t> </a:t>
            </a:r>
            <a:r>
              <a:rPr lang="en-ID" dirty="0" err="1"/>
              <a:t>sebagaimana</a:t>
            </a:r>
            <a:r>
              <a:rPr lang="en-ID" dirty="0"/>
              <a:t> </a:t>
            </a:r>
            <a:r>
              <a:rPr lang="en-ID" dirty="0" err="1"/>
              <a:t>dimaksud</a:t>
            </a:r>
            <a:r>
              <a:rPr lang="en-ID" dirty="0"/>
              <a:t> pada </a:t>
            </a:r>
            <a:r>
              <a:rPr lang="en-ID" dirty="0" err="1"/>
              <a:t>ayat</a:t>
            </a:r>
            <a:r>
              <a:rPr lang="en-ID" dirty="0"/>
              <a:t> (4), </a:t>
            </a:r>
            <a:r>
              <a:rPr lang="en-ID" dirty="0" err="1"/>
              <a:t>keberatan</a:t>
            </a:r>
            <a:r>
              <a:rPr lang="en-ID" dirty="0"/>
              <a:t> </a:t>
            </a:r>
            <a:r>
              <a:rPr lang="en-ID" dirty="0" err="1"/>
              <a:t>dianggap</a:t>
            </a:r>
            <a:r>
              <a:rPr lang="en-ID" dirty="0"/>
              <a:t> </a:t>
            </a:r>
            <a:r>
              <a:rPr lang="en-ID" dirty="0" err="1"/>
              <a:t>dikabulkan</a:t>
            </a:r>
            <a:r>
              <a:rPr lang="en-ID" dirty="0"/>
              <a:t>. </a:t>
            </a:r>
          </a:p>
          <a:p>
            <a:pPr marL="492125" indent="-492125">
              <a:buFont typeface="Wingdings 3" charset="2"/>
              <a:buAutoNum type="arabicParenBoth" startAt="4"/>
              <a:tabLst>
                <a:tab pos="479425" algn="l"/>
              </a:tabLst>
            </a:pPr>
            <a:r>
              <a:rPr lang="en-ID" dirty="0"/>
              <a:t>Badan dan/</a:t>
            </a:r>
            <a:r>
              <a:rPr lang="en-ID" dirty="0" err="1"/>
              <a:t>atau</a:t>
            </a:r>
            <a:r>
              <a:rPr lang="en-ID" dirty="0"/>
              <a:t> </a:t>
            </a:r>
            <a:r>
              <a:rPr lang="en-ID" dirty="0" err="1"/>
              <a:t>Pejabat</a:t>
            </a:r>
            <a:r>
              <a:rPr lang="en-ID" dirty="0"/>
              <a:t> </a:t>
            </a:r>
            <a:r>
              <a:rPr lang="en-ID" dirty="0" err="1"/>
              <a:t>Pemerintahan</a:t>
            </a:r>
            <a:r>
              <a:rPr lang="en-ID" dirty="0"/>
              <a:t> </a:t>
            </a:r>
            <a:r>
              <a:rPr lang="en-ID" dirty="0" err="1"/>
              <a:t>wajib</a:t>
            </a:r>
            <a:r>
              <a:rPr lang="en-ID" dirty="0"/>
              <a:t> </a:t>
            </a:r>
            <a:r>
              <a:rPr lang="en-ID" dirty="0" err="1"/>
              <a:t>menetapkan</a:t>
            </a:r>
            <a:r>
              <a:rPr lang="en-ID" dirty="0"/>
              <a:t> Keputusan </a:t>
            </a:r>
            <a:r>
              <a:rPr lang="en-ID" dirty="0" err="1"/>
              <a:t>sesuai</a:t>
            </a:r>
            <a:r>
              <a:rPr lang="en-ID" dirty="0"/>
              <a:t> </a:t>
            </a:r>
            <a:r>
              <a:rPr lang="en-ID" dirty="0" err="1"/>
              <a:t>dengan</a:t>
            </a:r>
            <a:r>
              <a:rPr lang="en-ID" dirty="0"/>
              <a:t> </a:t>
            </a:r>
            <a:r>
              <a:rPr lang="en-ID" dirty="0" err="1"/>
              <a:t>permohonan</a:t>
            </a:r>
            <a:r>
              <a:rPr lang="en-ID" dirty="0"/>
              <a:t> paling lama 5 (lima) </a:t>
            </a:r>
            <a:r>
              <a:rPr lang="en-ID" dirty="0" err="1"/>
              <a:t>hari</a:t>
            </a:r>
            <a:r>
              <a:rPr lang="en-ID" dirty="0"/>
              <a:t> </a:t>
            </a:r>
            <a:r>
              <a:rPr lang="en-ID" dirty="0" err="1"/>
              <a:t>kerja</a:t>
            </a:r>
            <a:r>
              <a:rPr lang="en-ID" dirty="0"/>
              <a:t> </a:t>
            </a:r>
            <a:r>
              <a:rPr lang="en-ID" dirty="0" err="1"/>
              <a:t>setelah</a:t>
            </a:r>
            <a:r>
              <a:rPr lang="en-ID" dirty="0"/>
              <a:t> </a:t>
            </a:r>
            <a:r>
              <a:rPr lang="en-ID" dirty="0" err="1"/>
              <a:t>berakhirnya</a:t>
            </a:r>
            <a:r>
              <a:rPr lang="en-ID" dirty="0"/>
              <a:t> </a:t>
            </a:r>
            <a:r>
              <a:rPr lang="en-ID" dirty="0" err="1"/>
              <a:t>tenggang</a:t>
            </a:r>
            <a:r>
              <a:rPr lang="en-ID" dirty="0"/>
              <a:t> </a:t>
            </a:r>
            <a:r>
              <a:rPr lang="en-ID" dirty="0" err="1"/>
              <a:t>waktu</a:t>
            </a:r>
            <a:r>
              <a:rPr lang="en-ID" dirty="0"/>
              <a:t> </a:t>
            </a:r>
            <a:r>
              <a:rPr lang="en-ID" dirty="0" err="1"/>
              <a:t>sebagaimana</a:t>
            </a:r>
            <a:r>
              <a:rPr lang="en-ID" dirty="0"/>
              <a:t> </a:t>
            </a:r>
            <a:r>
              <a:rPr lang="en-ID" dirty="0" err="1"/>
              <a:t>dimaksud</a:t>
            </a:r>
            <a:r>
              <a:rPr lang="en-ID" dirty="0"/>
              <a:t> pada </a:t>
            </a:r>
            <a:r>
              <a:rPr lang="en-ID" dirty="0" err="1"/>
              <a:t>ayat</a:t>
            </a:r>
            <a:r>
              <a:rPr lang="en-ID" dirty="0"/>
              <a:t> (4).</a:t>
            </a:r>
          </a:p>
        </p:txBody>
      </p:sp>
    </p:spTree>
    <p:extLst>
      <p:ext uri="{BB962C8B-B14F-4D97-AF65-F5344CB8AC3E}">
        <p14:creationId xmlns:p14="http://schemas.microsoft.com/office/powerpoint/2010/main" val="338332320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25470"/>
          </a:xfrm>
        </p:spPr>
        <p:txBody>
          <a:bodyPr>
            <a:normAutofit/>
          </a:bodyPr>
          <a:lstStyle/>
          <a:p>
            <a:pPr algn="ctr"/>
            <a:r>
              <a:rPr lang="id-ID" sz="3200" b="1" dirty="0">
                <a:latin typeface="Century Gothic" pitchFamily="34" charset="0"/>
              </a:rPr>
              <a:t>PENGAJUAN GUGATAN</a:t>
            </a:r>
          </a:p>
        </p:txBody>
      </p:sp>
      <p:sp>
        <p:nvSpPr>
          <p:cNvPr id="5" name="Content Placeholder 4"/>
          <p:cNvSpPr>
            <a:spLocks noGrp="1"/>
          </p:cNvSpPr>
          <p:nvPr>
            <p:ph idx="1"/>
          </p:nvPr>
        </p:nvSpPr>
        <p:spPr>
          <a:xfrm>
            <a:off x="457200" y="3657600"/>
            <a:ext cx="8229600" cy="5054617"/>
          </a:xfrm>
        </p:spPr>
        <p:txBody>
          <a:bodyPr>
            <a:normAutofit/>
          </a:bodyPr>
          <a:lstStyle/>
          <a:p>
            <a:pPr algn="just">
              <a:spcBef>
                <a:spcPts val="600"/>
              </a:spcBef>
              <a:spcAft>
                <a:spcPts val="600"/>
              </a:spcAft>
            </a:pPr>
            <a:r>
              <a:rPr lang="id-ID" sz="1600" b="1" dirty="0">
                <a:latin typeface="Century Gothic" pitchFamily="34" charset="0"/>
              </a:rPr>
              <a:t>Apabila seluruh prosedur dan kesempatan untuk melakukan upaya administratif telah ditempuh dan pihak yang bersangkutan masih belum merasa puas, maka  persoalannya dapat digugat dan diajukan ke Pengadilan (Penjelasan Pasal 48 ayat 2) UU PTUN)</a:t>
            </a:r>
            <a:r>
              <a:rPr lang="id-ID" sz="1600" b="1" dirty="0"/>
              <a:t>.</a:t>
            </a:r>
          </a:p>
          <a:p>
            <a:pPr algn="just">
              <a:spcBef>
                <a:spcPts val="600"/>
              </a:spcBef>
              <a:spcAft>
                <a:spcPts val="600"/>
              </a:spcAft>
            </a:pPr>
            <a:r>
              <a:rPr lang="id-ID" sz="1600" b="1" dirty="0">
                <a:latin typeface="Century Gothic" pitchFamily="34" charset="0"/>
              </a:rPr>
              <a:t>Apakah suatu sengketa TUN harus diselesaikan melalui upaya administratif atau tidak tergantung pada peraturan perundang-undangan yang dipakai sebagai dasar mengeluarkan keputusan TUN.</a:t>
            </a:r>
          </a:p>
          <a:p>
            <a:pPr algn="just">
              <a:spcBef>
                <a:spcPts val="0"/>
              </a:spcBef>
              <a:spcAft>
                <a:spcPts val="600"/>
              </a:spcAft>
            </a:pPr>
            <a:r>
              <a:rPr lang="id-ID" sz="1600" b="1" dirty="0">
                <a:latin typeface="Century Gothic" pitchFamily="34" charset="0"/>
              </a:rPr>
              <a:t>Gugatan adalah permohonan yang berisi tuntutan terhadap badan atau pejabat TUN dan diajukan ke pengadilan untuk mendapat putusan (vide Pasal 1 angka 11 UU No. 51 Tahun 2009).</a:t>
            </a:r>
          </a:p>
        </p:txBody>
      </p:sp>
      <p:sp>
        <p:nvSpPr>
          <p:cNvPr id="3" name="Content Placeholder 3">
            <a:extLst>
              <a:ext uri="{FF2B5EF4-FFF2-40B4-BE49-F238E27FC236}">
                <a16:creationId xmlns:a16="http://schemas.microsoft.com/office/drawing/2014/main" id="{EFCBEBF8-1B2F-DE28-E4F2-562401DCA6F2}"/>
              </a:ext>
            </a:extLst>
          </p:cNvPr>
          <p:cNvSpPr txBox="1">
            <a:spLocks/>
          </p:cNvSpPr>
          <p:nvPr/>
        </p:nvSpPr>
        <p:spPr>
          <a:xfrm>
            <a:off x="857251" y="1143000"/>
            <a:ext cx="6686550" cy="354171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lumMod val="75000"/>
                </a:schemeClr>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lumMod val="75000"/>
                </a:schemeClr>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lumMod val="75000"/>
                </a:schemeClr>
              </a:buClr>
              <a:buSzPct val="80000"/>
              <a:buFont typeface="Wingdings 3" charset="2"/>
              <a:buChar char=""/>
              <a:defRPr sz="1200" kern="1200">
                <a:solidFill>
                  <a:schemeClr val="tx1">
                    <a:lumMod val="75000"/>
                    <a:lumOff val="25000"/>
                  </a:schemeClr>
                </a:solidFill>
                <a:latin typeface="+mn-lt"/>
                <a:ea typeface="+mn-ea"/>
                <a:cs typeface="+mn-cs"/>
              </a:defRPr>
            </a:lvl9pPr>
          </a:lstStyle>
          <a:p>
            <a:pPr>
              <a:buFont typeface="Wingdings 3" charset="2"/>
              <a:buNone/>
            </a:pPr>
            <a:r>
              <a:rPr lang="id-ID" b="1" dirty="0"/>
              <a:t>Dasar Hukum</a:t>
            </a:r>
          </a:p>
          <a:p>
            <a:pPr algn="just"/>
            <a:r>
              <a:rPr lang="id-ID" dirty="0"/>
              <a:t>Seseorang atau badan hukum perdata yang merasa kepentingannya dirugikan oleh suatu Keputusan TUN dapat mengajukan gugatan tertulis kepada Pengadilan yang berwenang, yang berisi tuntutan agar Keputusan TUN yang disengketakan itu dinyatakan batal atau tidak sah, dengan atau tanpa disertai tuntutan ganti rugi</a:t>
            </a:r>
            <a:r>
              <a:rPr lang="en-US" dirty="0"/>
              <a:t> dan/</a:t>
            </a:r>
            <a:r>
              <a:rPr lang="en-US" dirty="0" err="1"/>
              <a:t>atau</a:t>
            </a:r>
            <a:r>
              <a:rPr lang="en-US" dirty="0"/>
              <a:t> </a:t>
            </a:r>
            <a:r>
              <a:rPr lang="en-US" dirty="0" err="1"/>
              <a:t>direhabilitasi</a:t>
            </a:r>
            <a:r>
              <a:rPr lang="id-ID" dirty="0"/>
              <a:t> (Pasal 53 ayat (1) UU PTUN).</a:t>
            </a:r>
          </a:p>
          <a:p>
            <a:endParaRPr lang="id-ID" dirty="0"/>
          </a:p>
        </p:txBody>
      </p:sp>
    </p:spTree>
    <p:extLst>
      <p:ext uri="{BB962C8B-B14F-4D97-AF65-F5344CB8AC3E}">
        <p14:creationId xmlns:p14="http://schemas.microsoft.com/office/powerpoint/2010/main" val="72429310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153400" cy="990600"/>
          </a:xfrm>
        </p:spPr>
        <p:txBody>
          <a:bodyPr>
            <a:noAutofit/>
          </a:bodyPr>
          <a:lstStyle/>
          <a:p>
            <a:pPr marL="360363" indent="-360363" algn="ctr"/>
            <a:r>
              <a:rPr lang="id-ID" sz="3200" b="1" dirty="0"/>
              <a:t>Pengajuan Gugatan (lanjutan) </a:t>
            </a:r>
          </a:p>
        </p:txBody>
      </p:sp>
      <p:sp>
        <p:nvSpPr>
          <p:cNvPr id="4" name="Content Placeholder 3"/>
          <p:cNvSpPr>
            <a:spLocks noGrp="1"/>
          </p:cNvSpPr>
          <p:nvPr>
            <p:ph idx="1"/>
          </p:nvPr>
        </p:nvSpPr>
        <p:spPr>
          <a:xfrm>
            <a:off x="609600" y="1143000"/>
            <a:ext cx="8153400" cy="1471610"/>
          </a:xfrm>
          <a:ln>
            <a:gradFill>
              <a:gsLst>
                <a:gs pos="0">
                  <a:srgbClr val="FFF200"/>
                </a:gs>
                <a:gs pos="45000">
                  <a:srgbClr val="FF7A00"/>
                </a:gs>
                <a:gs pos="70000">
                  <a:srgbClr val="FF0300"/>
                </a:gs>
                <a:gs pos="100000">
                  <a:srgbClr val="4D0808"/>
                </a:gs>
              </a:gsLst>
              <a:lin ang="5400000" scaled="0"/>
            </a:gradFill>
            <a:prstDash val="lgDash"/>
          </a:ln>
        </p:spPr>
        <p:txBody>
          <a:bodyPr>
            <a:normAutofit/>
          </a:bodyPr>
          <a:lstStyle/>
          <a:p>
            <a:pPr marL="0" indent="0" algn="ctr">
              <a:buNone/>
            </a:pPr>
            <a:r>
              <a:rPr lang="id-ID" sz="2000" dirty="0"/>
              <a:t>Alasan – alasan yang dapat digunakan dalam gugatan, sebagaimana dimaksud dalam Pasal 53 ayat (2) UU PTUN adalah: </a:t>
            </a:r>
          </a:p>
        </p:txBody>
      </p:sp>
      <p:sp>
        <p:nvSpPr>
          <p:cNvPr id="5" name="Content Placeholder 3"/>
          <p:cNvSpPr txBox="1">
            <a:spLocks/>
          </p:cNvSpPr>
          <p:nvPr/>
        </p:nvSpPr>
        <p:spPr>
          <a:xfrm>
            <a:off x="214315" y="2971800"/>
            <a:ext cx="3929058" cy="2443162"/>
          </a:xfrm>
          <a:prstGeom prst="rect">
            <a:avLst/>
          </a:prstGeom>
          <a:solidFill>
            <a:schemeClr val="accent2"/>
          </a:solidFill>
          <a:ln>
            <a:solidFill>
              <a:srgbClr val="00B050"/>
            </a:solidFill>
          </a:ln>
        </p:spPr>
        <p:txBody>
          <a:bodyPr vert="horz">
            <a:normAutofit/>
          </a:bodyPr>
          <a:lstStyle/>
          <a:p>
            <a:pPr marL="320040" marR="0" lvl="0" indent="-320040" algn="l" defTabSz="914400" rtl="0" eaLnBrk="1" fontAlgn="auto" latinLnBrk="0" hangingPunct="1">
              <a:lnSpc>
                <a:spcPct val="100000"/>
              </a:lnSpc>
              <a:spcBef>
                <a:spcPts val="700"/>
              </a:spcBef>
              <a:spcAft>
                <a:spcPts val="0"/>
              </a:spcAft>
              <a:buClr>
                <a:schemeClr val="accent2"/>
              </a:buClr>
              <a:buSzPct val="60000"/>
              <a:tabLst/>
              <a:defRPr/>
            </a:pPr>
            <a:r>
              <a:rPr kumimoji="0" lang="id-ID" sz="2900" b="0" i="0" u="none" strike="noStrike" kern="1200" cap="none" spc="0" normalizeH="0" baseline="0" noProof="0" dirty="0">
                <a:ln>
                  <a:noFill/>
                </a:ln>
                <a:solidFill>
                  <a:schemeClr val="tx1"/>
                </a:solidFill>
                <a:effectLst/>
                <a:uLnTx/>
                <a:uFillTx/>
                <a:latin typeface="+mn-lt"/>
                <a:ea typeface="+mn-ea"/>
                <a:cs typeface="+mn-cs"/>
              </a:rPr>
              <a:t>	</a:t>
            </a:r>
            <a:r>
              <a:rPr kumimoji="0" lang="id-ID" sz="2500" b="0" i="0" u="none" strike="noStrike" kern="1200" cap="none" spc="0" normalizeH="0" baseline="0" noProof="0" dirty="0">
                <a:ln>
                  <a:noFill/>
                </a:ln>
                <a:solidFill>
                  <a:schemeClr val="tx1"/>
                </a:solidFill>
                <a:effectLst/>
                <a:uLnTx/>
                <a:uFillTx/>
                <a:latin typeface="+mn-lt"/>
                <a:ea typeface="+mn-ea"/>
                <a:cs typeface="+mn-cs"/>
              </a:rPr>
              <a:t>Keputusan TUN yang digugat tersebut bertentangan dengan peraturan – perundang – undangan yang berlaku;</a:t>
            </a: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endParaRPr kumimoji="0" lang="id-ID" sz="2900" b="0" i="0" u="none" strike="noStrike" kern="1200" cap="none" spc="0" normalizeH="0" baseline="0" noProof="0" dirty="0">
              <a:ln>
                <a:noFill/>
              </a:ln>
              <a:solidFill>
                <a:schemeClr val="tx1"/>
              </a:solidFill>
              <a:effectLst/>
              <a:uLnTx/>
              <a:uFillTx/>
              <a:latin typeface="+mn-lt"/>
              <a:ea typeface="+mn-ea"/>
              <a:cs typeface="+mn-cs"/>
            </a:endParaRP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endParaRPr kumimoji="0" lang="id-ID" sz="2900" b="0" i="0" u="none" strike="noStrike" kern="1200" cap="none" spc="0" normalizeH="0" baseline="0" noProof="0" dirty="0">
              <a:ln>
                <a:noFill/>
              </a:ln>
              <a:solidFill>
                <a:schemeClr val="tx1"/>
              </a:solidFill>
              <a:effectLst/>
              <a:uLnTx/>
              <a:uFillTx/>
              <a:latin typeface="+mn-lt"/>
              <a:ea typeface="+mn-ea"/>
              <a:cs typeface="+mn-cs"/>
            </a:endParaRPr>
          </a:p>
        </p:txBody>
      </p:sp>
      <p:sp>
        <p:nvSpPr>
          <p:cNvPr id="6" name="Content Placeholder 3"/>
          <p:cNvSpPr txBox="1">
            <a:spLocks/>
          </p:cNvSpPr>
          <p:nvPr/>
        </p:nvSpPr>
        <p:spPr>
          <a:xfrm>
            <a:off x="5003086" y="2967038"/>
            <a:ext cx="3443286" cy="2595562"/>
          </a:xfrm>
          <a:prstGeom prst="rect">
            <a:avLst/>
          </a:prstGeom>
          <a:solidFill>
            <a:schemeClr val="accent2"/>
          </a:solidFill>
          <a:ln>
            <a:solidFill>
              <a:srgbClr val="00B050"/>
            </a:solidFill>
          </a:ln>
        </p:spPr>
        <p:txBody>
          <a:bodyPr vert="horz">
            <a:normAutofit lnSpcReduction="10000"/>
          </a:bodyPr>
          <a:lstStyle/>
          <a:p>
            <a:pPr marL="320040" marR="0" lvl="0" indent="-320040" defTabSz="914400" rtl="0" eaLnBrk="1" fontAlgn="auto" latinLnBrk="0" hangingPunct="1">
              <a:lnSpc>
                <a:spcPct val="100000"/>
              </a:lnSpc>
              <a:spcBef>
                <a:spcPts val="700"/>
              </a:spcBef>
              <a:spcAft>
                <a:spcPts val="0"/>
              </a:spcAft>
              <a:buClr>
                <a:schemeClr val="accent2"/>
              </a:buClr>
              <a:buSzPct val="60000"/>
              <a:tabLst/>
              <a:defRPr/>
            </a:pPr>
            <a:r>
              <a:rPr kumimoji="0" lang="id-ID" sz="2900" b="0" i="0" u="none" strike="noStrike" kern="1200" cap="none" spc="0" normalizeH="0" baseline="0" noProof="0" dirty="0">
                <a:ln>
                  <a:noFill/>
                </a:ln>
                <a:solidFill>
                  <a:schemeClr val="tx1"/>
                </a:solidFill>
                <a:effectLst/>
                <a:uLnTx/>
                <a:uFillTx/>
                <a:latin typeface="+mn-lt"/>
                <a:ea typeface="+mn-ea"/>
                <a:cs typeface="+mn-cs"/>
              </a:rPr>
              <a:t>	</a:t>
            </a:r>
            <a:r>
              <a:rPr kumimoji="0" lang="id-ID" sz="2500" b="0" i="0" u="none" strike="noStrike" kern="1200" cap="none" spc="0" normalizeH="0" baseline="0" noProof="0" dirty="0">
                <a:ln>
                  <a:noFill/>
                </a:ln>
                <a:solidFill>
                  <a:schemeClr val="tx1"/>
                </a:solidFill>
                <a:effectLst/>
                <a:uLnTx/>
                <a:uFillTx/>
                <a:latin typeface="+mn-lt"/>
                <a:ea typeface="+mn-ea"/>
                <a:cs typeface="+mn-cs"/>
              </a:rPr>
              <a:t>Keputusan TUN yang digugat tersebut bertentangan dengan asas – asas umum pemerintahan yang baik</a:t>
            </a: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endParaRPr kumimoji="0" lang="id-ID" sz="2900" b="0" i="0" u="none" strike="noStrike" kern="1200" cap="none" spc="0" normalizeH="0" baseline="0" noProof="0" dirty="0">
              <a:ln>
                <a:noFill/>
              </a:ln>
              <a:solidFill>
                <a:schemeClr val="tx1"/>
              </a:solidFill>
              <a:effectLst/>
              <a:uLnTx/>
              <a:uFillTx/>
              <a:latin typeface="+mn-lt"/>
              <a:ea typeface="+mn-ea"/>
              <a:cs typeface="+mn-cs"/>
            </a:endParaRP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endParaRPr kumimoji="0" lang="id-ID" sz="2900" b="0" i="0" u="none" strike="noStrike" kern="1200" cap="none" spc="0" normalizeH="0" baseline="0" noProof="0" dirty="0">
              <a:ln>
                <a:noFill/>
              </a:ln>
              <a:solidFill>
                <a:schemeClr val="tx1"/>
              </a:solidFill>
              <a:effectLst/>
              <a:uLnTx/>
              <a:uFillTx/>
              <a:latin typeface="+mn-lt"/>
              <a:ea typeface="+mn-ea"/>
              <a:cs typeface="+mn-cs"/>
            </a:endParaRPr>
          </a:p>
        </p:txBody>
      </p:sp>
      <p:cxnSp>
        <p:nvCxnSpPr>
          <p:cNvPr id="8" name="Elbow Connector 7"/>
          <p:cNvCxnSpPr>
            <a:cxnSpLocks/>
          </p:cNvCxnSpPr>
          <p:nvPr/>
        </p:nvCxnSpPr>
        <p:spPr>
          <a:xfrm rot="5400000">
            <a:off x="2968188" y="1148533"/>
            <a:ext cx="885828" cy="2471738"/>
          </a:xfrm>
          <a:prstGeom prst="bentConnector3">
            <a:avLst>
              <a:gd name="adj1" fmla="val 50000"/>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cxnSp>
        <p:nvCxnSpPr>
          <p:cNvPr id="10" name="Elbow Connector 9"/>
          <p:cNvCxnSpPr>
            <a:cxnSpLocks/>
          </p:cNvCxnSpPr>
          <p:nvPr/>
        </p:nvCxnSpPr>
        <p:spPr>
          <a:xfrm rot="16200000" flipH="1">
            <a:off x="5333654" y="1244973"/>
            <a:ext cx="885828" cy="2278857"/>
          </a:xfrm>
          <a:prstGeom prst="bentConnector3">
            <a:avLst>
              <a:gd name="adj1" fmla="val 50000"/>
            </a:avLst>
          </a:prstGeom>
          <a:ln w="38100">
            <a:solidFill>
              <a:schemeClr val="tx1"/>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 name="Oval 35"/>
          <p:cNvSpPr/>
          <p:nvPr/>
        </p:nvSpPr>
        <p:spPr>
          <a:xfrm>
            <a:off x="428596" y="938202"/>
            <a:ext cx="4981604" cy="990600"/>
          </a:xfrm>
          <a:prstGeom prst="ellipse">
            <a:avLst/>
          </a:prstGeom>
          <a:gradFill>
            <a:gsLst>
              <a:gs pos="0">
                <a:srgbClr val="03D4A8"/>
              </a:gs>
              <a:gs pos="25000">
                <a:srgbClr val="21D6E0"/>
              </a:gs>
              <a:gs pos="75000">
                <a:srgbClr val="0087E6"/>
              </a:gs>
              <a:gs pos="100000">
                <a:srgbClr val="005CBF"/>
              </a:gs>
            </a:gsLst>
            <a:lin ang="5400000" scaled="0"/>
          </a:gradFill>
          <a:ln>
            <a:gradFill>
              <a:gsLst>
                <a:gs pos="0">
                  <a:srgbClr val="000000"/>
                </a:gs>
                <a:gs pos="20000">
                  <a:srgbClr val="000040"/>
                </a:gs>
                <a:gs pos="50000">
                  <a:srgbClr val="400040"/>
                </a:gs>
                <a:gs pos="75000">
                  <a:srgbClr val="8F0040"/>
                </a:gs>
                <a:gs pos="89999">
                  <a:srgbClr val="F27300"/>
                </a:gs>
                <a:gs pos="100000">
                  <a:srgbClr val="FFBF00"/>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0" name="Rectangle 19"/>
          <p:cNvSpPr/>
          <p:nvPr/>
        </p:nvSpPr>
        <p:spPr>
          <a:xfrm>
            <a:off x="2143108" y="3357562"/>
            <a:ext cx="6357950" cy="1000132"/>
          </a:xfrm>
          <a:prstGeom prst="rect">
            <a:avLst/>
          </a:prstGeom>
          <a:solidFill>
            <a:schemeClr val="tx1"/>
          </a:solidFill>
          <a:ln>
            <a:gradFill>
              <a:gsLst>
                <a:gs pos="0">
                  <a:srgbClr val="000000"/>
                </a:gs>
                <a:gs pos="20000">
                  <a:srgbClr val="000040"/>
                </a:gs>
                <a:gs pos="50000">
                  <a:srgbClr val="400040"/>
                </a:gs>
                <a:gs pos="75000">
                  <a:srgbClr val="8F0040"/>
                </a:gs>
                <a:gs pos="89999">
                  <a:srgbClr val="F27300"/>
                </a:gs>
                <a:gs pos="100000">
                  <a:srgbClr val="FFBF00"/>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r>
              <a:rPr lang="id-ID" dirty="0">
                <a:solidFill>
                  <a:schemeClr val="bg1"/>
                </a:solidFill>
              </a:rPr>
              <a:t>Ketentuan mengenai 90 hari tidak ada ketentuan pengecualiannya, artinya selalu dihitung sejak diterimanya atau setelah diumumkannya Keputusan Badan/ Pejabat TUN yang digugat</a:t>
            </a:r>
          </a:p>
        </p:txBody>
      </p:sp>
      <p:sp>
        <p:nvSpPr>
          <p:cNvPr id="2" name="Title 1"/>
          <p:cNvSpPr>
            <a:spLocks noGrp="1"/>
          </p:cNvSpPr>
          <p:nvPr>
            <p:ph type="title"/>
          </p:nvPr>
        </p:nvSpPr>
        <p:spPr>
          <a:xfrm>
            <a:off x="533400" y="76200"/>
            <a:ext cx="8153400" cy="990600"/>
          </a:xfrm>
        </p:spPr>
        <p:txBody>
          <a:bodyPr>
            <a:noAutofit/>
          </a:bodyPr>
          <a:lstStyle/>
          <a:p>
            <a:pPr marL="360363" indent="-360363" algn="ctr"/>
            <a:r>
              <a:rPr lang="id-ID" sz="3200" b="1" dirty="0"/>
              <a:t>Pengajuan Gugatan (lanjutan) </a:t>
            </a:r>
          </a:p>
        </p:txBody>
      </p:sp>
      <p:sp>
        <p:nvSpPr>
          <p:cNvPr id="11" name="Rectangle 10"/>
          <p:cNvSpPr/>
          <p:nvPr/>
        </p:nvSpPr>
        <p:spPr>
          <a:xfrm>
            <a:off x="592677" y="1209676"/>
            <a:ext cx="4893723" cy="369332"/>
          </a:xfrm>
          <a:prstGeom prst="rect">
            <a:avLst/>
          </a:prstGeom>
        </p:spPr>
        <p:txBody>
          <a:bodyPr wrap="square">
            <a:spAutoFit/>
          </a:bodyPr>
          <a:lstStyle/>
          <a:p>
            <a:r>
              <a:rPr lang="id-ID" b="1" dirty="0"/>
              <a:t>TENGGANG WAKTU PENGAJUAN GUGATAN</a:t>
            </a:r>
          </a:p>
        </p:txBody>
      </p:sp>
      <p:sp>
        <p:nvSpPr>
          <p:cNvPr id="12" name="Rectangle 11"/>
          <p:cNvSpPr/>
          <p:nvPr/>
        </p:nvSpPr>
        <p:spPr>
          <a:xfrm>
            <a:off x="2500298" y="2071678"/>
            <a:ext cx="6357950" cy="1143008"/>
          </a:xfrm>
          <a:prstGeom prst="rect">
            <a:avLst/>
          </a:prstGeom>
          <a:solidFill>
            <a:schemeClr val="tx1"/>
          </a:solidFill>
          <a:ln>
            <a:gradFill>
              <a:gsLst>
                <a:gs pos="0">
                  <a:srgbClr val="000000"/>
                </a:gs>
                <a:gs pos="20000">
                  <a:srgbClr val="000040"/>
                </a:gs>
                <a:gs pos="50000">
                  <a:srgbClr val="400040"/>
                </a:gs>
                <a:gs pos="75000">
                  <a:srgbClr val="8F0040"/>
                </a:gs>
                <a:gs pos="89999">
                  <a:srgbClr val="F27300"/>
                </a:gs>
                <a:gs pos="100000">
                  <a:srgbClr val="FFBF00"/>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id-ID" dirty="0">
                <a:solidFill>
                  <a:schemeClr val="bg1"/>
                </a:solidFill>
              </a:rPr>
              <a:t>Gugatan dapat diajukan hanya dalam tenggang waktu sembilan puluh hari terhitung sejak saat diterimanya atau diumumkannya Keputusan Badan atau Pejabat Tata Usaha Negara (Pasal 55 UU PTUN).</a:t>
            </a:r>
          </a:p>
        </p:txBody>
      </p:sp>
      <p:sp>
        <p:nvSpPr>
          <p:cNvPr id="21" name="Rectangle 20"/>
          <p:cNvSpPr/>
          <p:nvPr/>
        </p:nvSpPr>
        <p:spPr>
          <a:xfrm>
            <a:off x="1785918" y="4500570"/>
            <a:ext cx="6357950" cy="1000132"/>
          </a:xfrm>
          <a:prstGeom prst="rect">
            <a:avLst/>
          </a:prstGeom>
          <a:solidFill>
            <a:schemeClr val="tx1"/>
          </a:solidFill>
          <a:ln>
            <a:gradFill>
              <a:gsLst>
                <a:gs pos="0">
                  <a:srgbClr val="000000"/>
                </a:gs>
                <a:gs pos="20000">
                  <a:srgbClr val="000040"/>
                </a:gs>
                <a:gs pos="50000">
                  <a:srgbClr val="400040"/>
                </a:gs>
                <a:gs pos="75000">
                  <a:srgbClr val="8F0040"/>
                </a:gs>
                <a:gs pos="89999">
                  <a:srgbClr val="F27300"/>
                </a:gs>
                <a:gs pos="100000">
                  <a:srgbClr val="FFBF00"/>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id-ID" dirty="0">
                <a:solidFill>
                  <a:schemeClr val="bg1"/>
                </a:solidFill>
              </a:rPr>
              <a:t>Kalau ada ketentuan tenggang waktu harus mengeluarkan keputusan, maka tenggang waktu 90 hari dihitung sejak habisnya kesempatan mengambil Keputusan TUN yang bersangkutan.</a:t>
            </a:r>
          </a:p>
        </p:txBody>
      </p:sp>
      <p:sp>
        <p:nvSpPr>
          <p:cNvPr id="22" name="Rectangle 21"/>
          <p:cNvSpPr/>
          <p:nvPr/>
        </p:nvSpPr>
        <p:spPr>
          <a:xfrm>
            <a:off x="1428760" y="5643578"/>
            <a:ext cx="6357950" cy="1000132"/>
          </a:xfrm>
          <a:prstGeom prst="rect">
            <a:avLst/>
          </a:prstGeom>
          <a:solidFill>
            <a:schemeClr val="tx1"/>
          </a:solidFill>
          <a:ln>
            <a:gradFill>
              <a:gsLst>
                <a:gs pos="0">
                  <a:srgbClr val="000000"/>
                </a:gs>
                <a:gs pos="20000">
                  <a:srgbClr val="000040"/>
                </a:gs>
                <a:gs pos="50000">
                  <a:srgbClr val="400040"/>
                </a:gs>
                <a:gs pos="75000">
                  <a:srgbClr val="8F0040"/>
                </a:gs>
                <a:gs pos="89999">
                  <a:srgbClr val="F27300"/>
                </a:gs>
                <a:gs pos="100000">
                  <a:srgbClr val="FFBF00"/>
                </a:gs>
              </a:gsLst>
              <a:lin ang="5400000" scaled="0"/>
            </a:gra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id-ID" dirty="0">
                <a:solidFill>
                  <a:schemeClr val="bg1"/>
                </a:solidFill>
              </a:rPr>
              <a:t>Kalau tidak ada ketentuan tenggang waktu untuk mengambil Keputusan TUN yang dimohon, maka tenggang waktu dihitung setelah lewat 4 bulan sejak permohonan yang bersangkutan diterima</a:t>
            </a:r>
          </a:p>
        </p:txBody>
      </p:sp>
      <p:cxnSp>
        <p:nvCxnSpPr>
          <p:cNvPr id="25" name="Curved Connector 24"/>
          <p:cNvCxnSpPr>
            <a:cxnSpLocks/>
            <a:stCxn id="11" idx="1"/>
            <a:endCxn id="12" idx="1"/>
          </p:cNvCxnSpPr>
          <p:nvPr/>
        </p:nvCxnSpPr>
        <p:spPr>
          <a:xfrm rot="10800000" flipH="1" flipV="1">
            <a:off x="592676" y="1394342"/>
            <a:ext cx="1907621" cy="1248840"/>
          </a:xfrm>
          <a:prstGeom prst="curvedConnector3">
            <a:avLst>
              <a:gd name="adj1" fmla="val -11984"/>
            </a:avLst>
          </a:prstGeom>
          <a:ln w="25400">
            <a:gradFill>
              <a:gsLst>
                <a:gs pos="0">
                  <a:srgbClr val="000000"/>
                </a:gs>
                <a:gs pos="20000">
                  <a:srgbClr val="000040"/>
                </a:gs>
                <a:gs pos="50000">
                  <a:srgbClr val="400040"/>
                </a:gs>
                <a:gs pos="75000">
                  <a:srgbClr val="8F0040"/>
                </a:gs>
                <a:gs pos="89999">
                  <a:srgbClr val="F27300"/>
                </a:gs>
                <a:gs pos="100000">
                  <a:srgbClr val="FFBF00"/>
                </a:gs>
              </a:gsLst>
              <a:lin ang="5400000" scaled="0"/>
            </a:gradFill>
            <a:tailEnd type="arrow"/>
          </a:ln>
        </p:spPr>
        <p:style>
          <a:lnRef idx="1">
            <a:schemeClr val="accent1"/>
          </a:lnRef>
          <a:fillRef idx="0">
            <a:schemeClr val="accent1"/>
          </a:fillRef>
          <a:effectRef idx="0">
            <a:schemeClr val="accent1"/>
          </a:effectRef>
          <a:fontRef idx="minor">
            <a:schemeClr val="tx1"/>
          </a:fontRef>
        </p:style>
      </p:cxnSp>
      <p:cxnSp>
        <p:nvCxnSpPr>
          <p:cNvPr id="26" name="Curved Connector 25"/>
          <p:cNvCxnSpPr>
            <a:cxnSpLocks/>
            <a:stCxn id="11" idx="1"/>
            <a:endCxn id="20" idx="1"/>
          </p:cNvCxnSpPr>
          <p:nvPr/>
        </p:nvCxnSpPr>
        <p:spPr>
          <a:xfrm rot="10800000" flipH="1" flipV="1">
            <a:off x="592676" y="1394342"/>
            <a:ext cx="1550431" cy="2463286"/>
          </a:xfrm>
          <a:prstGeom prst="curvedConnector3">
            <a:avLst>
              <a:gd name="adj1" fmla="val -14744"/>
            </a:avLst>
          </a:prstGeom>
          <a:ln w="25400">
            <a:gradFill>
              <a:gsLst>
                <a:gs pos="0">
                  <a:srgbClr val="000000"/>
                </a:gs>
                <a:gs pos="20000">
                  <a:srgbClr val="000040"/>
                </a:gs>
                <a:gs pos="50000">
                  <a:srgbClr val="400040"/>
                </a:gs>
                <a:gs pos="75000">
                  <a:srgbClr val="8F0040"/>
                </a:gs>
                <a:gs pos="89999">
                  <a:srgbClr val="F27300"/>
                </a:gs>
                <a:gs pos="100000">
                  <a:srgbClr val="FFBF00"/>
                </a:gs>
              </a:gsLst>
              <a:lin ang="5400000" scaled="0"/>
            </a:gradFill>
            <a:tailEnd type="arrow"/>
          </a:ln>
        </p:spPr>
        <p:style>
          <a:lnRef idx="1">
            <a:schemeClr val="accent1"/>
          </a:lnRef>
          <a:fillRef idx="0">
            <a:schemeClr val="accent1"/>
          </a:fillRef>
          <a:effectRef idx="0">
            <a:schemeClr val="accent1"/>
          </a:effectRef>
          <a:fontRef idx="minor">
            <a:schemeClr val="tx1"/>
          </a:fontRef>
        </p:style>
      </p:cxnSp>
      <p:cxnSp>
        <p:nvCxnSpPr>
          <p:cNvPr id="29" name="Curved Connector 28"/>
          <p:cNvCxnSpPr>
            <a:cxnSpLocks/>
            <a:stCxn id="11" idx="1"/>
            <a:endCxn id="21" idx="1"/>
          </p:cNvCxnSpPr>
          <p:nvPr/>
        </p:nvCxnSpPr>
        <p:spPr>
          <a:xfrm rot="10800000" flipH="1" flipV="1">
            <a:off x="592676" y="1394342"/>
            <a:ext cx="1193241" cy="3606294"/>
          </a:xfrm>
          <a:prstGeom prst="curvedConnector3">
            <a:avLst>
              <a:gd name="adj1" fmla="val -19158"/>
            </a:avLst>
          </a:prstGeom>
          <a:ln w="25400">
            <a:gradFill>
              <a:gsLst>
                <a:gs pos="0">
                  <a:srgbClr val="000000"/>
                </a:gs>
                <a:gs pos="20000">
                  <a:srgbClr val="000040"/>
                </a:gs>
                <a:gs pos="50000">
                  <a:srgbClr val="400040"/>
                </a:gs>
                <a:gs pos="75000">
                  <a:srgbClr val="8F0040"/>
                </a:gs>
                <a:gs pos="89999">
                  <a:srgbClr val="F27300"/>
                </a:gs>
                <a:gs pos="100000">
                  <a:srgbClr val="FFBF00"/>
                </a:gs>
              </a:gsLst>
              <a:lin ang="5400000" scaled="0"/>
            </a:gradFill>
            <a:tailEnd type="arrow"/>
          </a:ln>
        </p:spPr>
        <p:style>
          <a:lnRef idx="1">
            <a:schemeClr val="accent1"/>
          </a:lnRef>
          <a:fillRef idx="0">
            <a:schemeClr val="accent1"/>
          </a:fillRef>
          <a:effectRef idx="0">
            <a:schemeClr val="accent1"/>
          </a:effectRef>
          <a:fontRef idx="minor">
            <a:schemeClr val="tx1"/>
          </a:fontRef>
        </p:style>
      </p:cxnSp>
      <p:cxnSp>
        <p:nvCxnSpPr>
          <p:cNvPr id="32" name="Curved Connector 28"/>
          <p:cNvCxnSpPr>
            <a:cxnSpLocks/>
            <a:stCxn id="11" idx="1"/>
            <a:endCxn id="22" idx="1"/>
          </p:cNvCxnSpPr>
          <p:nvPr/>
        </p:nvCxnSpPr>
        <p:spPr>
          <a:xfrm rot="10800000" flipH="1" flipV="1">
            <a:off x="592676" y="1394342"/>
            <a:ext cx="836083" cy="4749302"/>
          </a:xfrm>
          <a:prstGeom prst="curvedConnector3">
            <a:avLst>
              <a:gd name="adj1" fmla="val -27342"/>
            </a:avLst>
          </a:prstGeom>
          <a:ln w="25400">
            <a:gradFill>
              <a:gsLst>
                <a:gs pos="0">
                  <a:srgbClr val="000000"/>
                </a:gs>
                <a:gs pos="20000">
                  <a:srgbClr val="000040"/>
                </a:gs>
                <a:gs pos="50000">
                  <a:srgbClr val="400040"/>
                </a:gs>
                <a:gs pos="75000">
                  <a:srgbClr val="8F0040"/>
                </a:gs>
                <a:gs pos="89999">
                  <a:srgbClr val="F27300"/>
                </a:gs>
                <a:gs pos="100000">
                  <a:srgbClr val="FFBF00"/>
                </a:gs>
              </a:gsLst>
              <a:lin ang="5400000" scaled="0"/>
            </a:gra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153400" cy="990600"/>
          </a:xfrm>
        </p:spPr>
        <p:txBody>
          <a:bodyPr>
            <a:noAutofit/>
          </a:bodyPr>
          <a:lstStyle/>
          <a:p>
            <a:pPr marL="360363" indent="-360363" algn="ctr"/>
            <a:r>
              <a:rPr lang="id-ID" sz="3200" b="1" dirty="0"/>
              <a:t>Pengajuan Gugatan (lanjutan) </a:t>
            </a:r>
          </a:p>
        </p:txBody>
      </p:sp>
      <p:sp>
        <p:nvSpPr>
          <p:cNvPr id="4" name="Rectangle 3"/>
          <p:cNvSpPr/>
          <p:nvPr/>
        </p:nvSpPr>
        <p:spPr>
          <a:xfrm>
            <a:off x="685800" y="1214438"/>
            <a:ext cx="3536353" cy="369332"/>
          </a:xfrm>
          <a:prstGeom prst="rect">
            <a:avLst/>
          </a:prstGeom>
        </p:spPr>
        <p:txBody>
          <a:bodyPr wrap="none">
            <a:spAutoFit/>
          </a:bodyPr>
          <a:lstStyle/>
          <a:p>
            <a:pPr lvl="0" algn="just" fontAlgn="base">
              <a:spcBef>
                <a:spcPct val="0"/>
              </a:spcBef>
              <a:spcAft>
                <a:spcPct val="0"/>
              </a:spcAft>
            </a:pPr>
            <a:r>
              <a:rPr lang="id-ID" b="1" dirty="0">
                <a:latin typeface="Arial" pitchFamily="34" charset="0"/>
                <a:ea typeface="Times New Roman" pitchFamily="18" charset="0"/>
                <a:cs typeface="Arial" pitchFamily="34" charset="0"/>
              </a:rPr>
              <a:t>SYARAT – SYARAT GUGATAN</a:t>
            </a:r>
            <a:endParaRPr lang="id-ID" sz="2800" b="1" dirty="0">
              <a:latin typeface="Arial" pitchFamily="34" charset="0"/>
              <a:cs typeface="Arial" pitchFamily="34" charset="0"/>
            </a:endParaRPr>
          </a:p>
        </p:txBody>
      </p:sp>
      <p:sp>
        <p:nvSpPr>
          <p:cNvPr id="5" name="Pentagon 4"/>
          <p:cNvSpPr/>
          <p:nvPr/>
        </p:nvSpPr>
        <p:spPr>
          <a:xfrm>
            <a:off x="500034" y="1718961"/>
            <a:ext cx="8429684" cy="1143008"/>
          </a:xfrm>
          <a:prstGeom prst="homePlate">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d-ID" dirty="0">
                <a:solidFill>
                  <a:schemeClr val="bg1"/>
                </a:solidFill>
              </a:rPr>
              <a:t>Suatu gugatan harus diajukan ke Pengadilan yang berwenang, yang daerah hukumnya meliputi tempat kedudukan Tergugat (Pasal 54 ayat (1) PTUN).</a:t>
            </a:r>
          </a:p>
          <a:p>
            <a:r>
              <a:rPr lang="id-ID" dirty="0">
                <a:solidFill>
                  <a:schemeClr val="bg1"/>
                </a:solidFill>
              </a:rPr>
              <a:t>Yang dimaksud dengan tempat kedudukan Tergugat adalah tempat kedudukan secara nyata atau kedudukan menurut hukum.</a:t>
            </a:r>
          </a:p>
        </p:txBody>
      </p:sp>
      <p:sp>
        <p:nvSpPr>
          <p:cNvPr id="7" name="Pentagon 6"/>
          <p:cNvSpPr/>
          <p:nvPr/>
        </p:nvSpPr>
        <p:spPr>
          <a:xfrm>
            <a:off x="500034" y="2963198"/>
            <a:ext cx="8429684" cy="857256"/>
          </a:xfrm>
          <a:prstGeom prst="homePlate">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d-ID" dirty="0">
                <a:solidFill>
                  <a:schemeClr val="bg1"/>
                </a:solidFill>
              </a:rPr>
              <a:t>Gugatan dapat diajukan hanya dalam tenggang waktu 90 (sembilan puluh) hari terhitung sejak saat diterimanya atau diumumkannya Keputusan Badan atau Pejabat Tata Usaha Negara. </a:t>
            </a:r>
          </a:p>
        </p:txBody>
      </p:sp>
      <p:sp>
        <p:nvSpPr>
          <p:cNvPr id="8" name="Pentagon 7"/>
          <p:cNvSpPr/>
          <p:nvPr/>
        </p:nvSpPr>
        <p:spPr>
          <a:xfrm>
            <a:off x="500034" y="3886200"/>
            <a:ext cx="8429684" cy="2552696"/>
          </a:xfrm>
          <a:prstGeom prst="homePlate">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177800" lvl="0" indent="-177800" algn="just">
              <a:buFont typeface="Arial" pitchFamily="34" charset="0"/>
              <a:buChar char="•"/>
            </a:pPr>
            <a:r>
              <a:rPr lang="id-ID" dirty="0">
                <a:solidFill>
                  <a:schemeClr val="bg1"/>
                </a:solidFill>
              </a:rPr>
              <a:t>Bagi Pihak yang namanya tersebut  dalam Keputusan Tata Usaha Negara yang digugat, maka tenggang waktu 90 hari itu dihitung sejak hari diterimanya Keputusan Tata Usaha Negara yang digugat.</a:t>
            </a:r>
          </a:p>
          <a:p>
            <a:pPr marL="177800" indent="-177800" algn="just">
              <a:buFont typeface="Arial" pitchFamily="34" charset="0"/>
              <a:buChar char="•"/>
            </a:pPr>
            <a:r>
              <a:rPr lang="id-ID" dirty="0">
                <a:solidFill>
                  <a:schemeClr val="bg1"/>
                </a:solidFill>
              </a:rPr>
              <a:t>Dalam hal peraturan dasarnya, ditentukan bahwa suatu keputusan itu harus diumumkan, maka tenggang waktu 90 hari itu dihitung sejak hari pengumuman tersebut.</a:t>
            </a:r>
          </a:p>
          <a:p>
            <a:pPr marL="177800" lvl="0" indent="-177800" algn="just">
              <a:buFont typeface="Arial" pitchFamily="34" charset="0"/>
              <a:buChar char="•"/>
            </a:pPr>
            <a:r>
              <a:rPr lang="id-ID" dirty="0">
                <a:solidFill>
                  <a:schemeClr val="bg1"/>
                </a:solidFill>
              </a:rPr>
              <a:t>Untuk Keputusan Tata Usaha Negara yang telah lewat upaya administratif, maka 90 hari dihitung sejak diterimanya Keputusan TUN dari instansi upaya administrasi yang bersangkutan.</a:t>
            </a:r>
          </a:p>
        </p:txBody>
      </p:sp>
      <p:sp>
        <p:nvSpPr>
          <p:cNvPr id="11" name="Rectangle 10"/>
          <p:cNvSpPr/>
          <p:nvPr/>
        </p:nvSpPr>
        <p:spPr>
          <a:xfrm>
            <a:off x="0" y="1828800"/>
            <a:ext cx="428323" cy="461665"/>
          </a:xfrm>
          <a:prstGeom prst="rect">
            <a:avLst/>
          </a:prstGeom>
          <a:noFill/>
        </p:spPr>
        <p:txBody>
          <a:bodyPr wrap="none" lIns="91440" tIns="45720" rIns="91440" bIns="45720">
            <a:spAutoFit/>
          </a:bodyPr>
          <a:lstStyle/>
          <a:p>
            <a:pPr algn="ctr"/>
            <a:r>
              <a:rPr lang="id-ID"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rPr>
              <a:t>1.</a:t>
            </a:r>
            <a:endParaRPr lang="en-US"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endParaRPr>
          </a:p>
        </p:txBody>
      </p:sp>
      <p:sp>
        <p:nvSpPr>
          <p:cNvPr id="12" name="Rectangle 11"/>
          <p:cNvSpPr/>
          <p:nvPr/>
        </p:nvSpPr>
        <p:spPr>
          <a:xfrm>
            <a:off x="-32" y="3043535"/>
            <a:ext cx="428322" cy="461665"/>
          </a:xfrm>
          <a:prstGeom prst="rect">
            <a:avLst/>
          </a:prstGeom>
          <a:noFill/>
        </p:spPr>
        <p:txBody>
          <a:bodyPr wrap="none" lIns="91440" tIns="45720" rIns="91440" bIns="45720">
            <a:spAutoFit/>
          </a:bodyPr>
          <a:lstStyle/>
          <a:p>
            <a:pPr algn="ctr"/>
            <a:r>
              <a:rPr lang="id-ID" sz="2400" b="1" dirty="0">
                <a:ln w="31550" cmpd="sng">
                  <a:solidFill>
                    <a:schemeClr val="tx1"/>
                  </a:solidFill>
                  <a:prstDash val="solid"/>
                </a:ln>
                <a:solidFill>
                  <a:schemeClr val="bg1"/>
                </a:solidFill>
                <a:effectLst>
                  <a:outerShdw blurRad="41275" dist="12700" dir="12000000" algn="tl" rotWithShape="0">
                    <a:srgbClr val="000000">
                      <a:alpha val="40000"/>
                    </a:srgbClr>
                  </a:outerShdw>
                </a:effectLst>
              </a:rPr>
              <a:t>2</a:t>
            </a:r>
            <a:r>
              <a:rPr lang="id-ID"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rPr>
              <a:t>.</a:t>
            </a:r>
            <a:endParaRPr lang="en-US"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endParaRP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153400" cy="990600"/>
          </a:xfrm>
        </p:spPr>
        <p:txBody>
          <a:bodyPr>
            <a:noAutofit/>
          </a:bodyPr>
          <a:lstStyle/>
          <a:p>
            <a:pPr marL="360363" indent="-360363" algn="ctr"/>
            <a:r>
              <a:rPr lang="id-ID" sz="3200" b="1" dirty="0"/>
              <a:t>Pengajuan Gugatan (lanjutan) </a:t>
            </a:r>
          </a:p>
        </p:txBody>
      </p:sp>
      <p:sp>
        <p:nvSpPr>
          <p:cNvPr id="4" name="Rectangle 3"/>
          <p:cNvSpPr/>
          <p:nvPr/>
        </p:nvSpPr>
        <p:spPr>
          <a:xfrm>
            <a:off x="214129" y="997803"/>
            <a:ext cx="4562275" cy="369332"/>
          </a:xfrm>
          <a:prstGeom prst="rect">
            <a:avLst/>
          </a:prstGeom>
        </p:spPr>
        <p:txBody>
          <a:bodyPr wrap="none">
            <a:spAutoFit/>
          </a:bodyPr>
          <a:lstStyle/>
          <a:p>
            <a:pPr lvl="0" algn="just" fontAlgn="base">
              <a:spcBef>
                <a:spcPct val="0"/>
              </a:spcBef>
              <a:spcAft>
                <a:spcPct val="0"/>
              </a:spcAft>
            </a:pPr>
            <a:r>
              <a:rPr lang="id-ID" b="1" dirty="0">
                <a:latin typeface="Arial" pitchFamily="34" charset="0"/>
                <a:ea typeface="Times New Roman" pitchFamily="18" charset="0"/>
                <a:cs typeface="Arial" pitchFamily="34" charset="0"/>
              </a:rPr>
              <a:t>SYARAT – SYARAT GUGATAN (lanjutan)</a:t>
            </a:r>
            <a:endParaRPr lang="id-ID" sz="2800" b="1" dirty="0">
              <a:latin typeface="Arial" pitchFamily="34" charset="0"/>
              <a:cs typeface="Arial" pitchFamily="34" charset="0"/>
            </a:endParaRPr>
          </a:p>
        </p:txBody>
      </p:sp>
      <p:sp>
        <p:nvSpPr>
          <p:cNvPr id="5" name="Pentagon 4"/>
          <p:cNvSpPr/>
          <p:nvPr/>
        </p:nvSpPr>
        <p:spPr>
          <a:xfrm>
            <a:off x="457200" y="1562088"/>
            <a:ext cx="8429684" cy="1143008"/>
          </a:xfrm>
          <a:prstGeom prst="homePlate">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d-ID" dirty="0">
                <a:solidFill>
                  <a:schemeClr val="bg1"/>
                </a:solidFill>
              </a:rPr>
              <a:t>Apabila Tergugat lebih dari satu Badan atau Pejabat Tata Usaha Negara dan berkedudukan tidak dalam satu daerah hukum pengadilan, gugatan diajukan ke pengadilan yang daerah hukumnya meliputi tempat kedudukan salah satu badan atau Pejabat Tata Usaha Negara (Pasal 54 ayat (2) PTUN)</a:t>
            </a:r>
          </a:p>
        </p:txBody>
      </p:sp>
      <p:sp>
        <p:nvSpPr>
          <p:cNvPr id="7" name="Pentagon 6"/>
          <p:cNvSpPr/>
          <p:nvPr/>
        </p:nvSpPr>
        <p:spPr>
          <a:xfrm>
            <a:off x="457200" y="2819400"/>
            <a:ext cx="8429684" cy="1071570"/>
          </a:xfrm>
          <a:prstGeom prst="homePlate">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d-ID" dirty="0">
                <a:solidFill>
                  <a:schemeClr val="bg1"/>
                </a:solidFill>
              </a:rPr>
              <a:t>Jika tempat kedudukan Tergugat tidak berada dalam daerah hukum tempat kediaman Penggugat, maka gugatan dapat diajukan ke Pengadilan yang daerah hukumnya meliputi tempat tinggal Penggugat dan untuk selanjutnya diteruskan pengadilan yang bersangkutan (Pasal 54 ayat (3) UU PTUN).</a:t>
            </a:r>
          </a:p>
        </p:txBody>
      </p:sp>
      <p:sp>
        <p:nvSpPr>
          <p:cNvPr id="11" name="Rectangle 10"/>
          <p:cNvSpPr/>
          <p:nvPr/>
        </p:nvSpPr>
        <p:spPr>
          <a:xfrm>
            <a:off x="0" y="1824335"/>
            <a:ext cx="428323" cy="461665"/>
          </a:xfrm>
          <a:prstGeom prst="rect">
            <a:avLst/>
          </a:prstGeom>
          <a:noFill/>
        </p:spPr>
        <p:txBody>
          <a:bodyPr wrap="none" lIns="91440" tIns="45720" rIns="91440" bIns="45720">
            <a:spAutoFit/>
          </a:bodyPr>
          <a:lstStyle/>
          <a:p>
            <a:pPr algn="ctr"/>
            <a:r>
              <a:rPr lang="id-ID" sz="2400" b="1" dirty="0">
                <a:ln w="31550" cmpd="sng">
                  <a:solidFill>
                    <a:schemeClr val="tx1"/>
                  </a:solidFill>
                  <a:prstDash val="solid"/>
                </a:ln>
                <a:solidFill>
                  <a:schemeClr val="bg1"/>
                </a:solidFill>
                <a:effectLst>
                  <a:outerShdw blurRad="41275" dist="12700" dir="12000000" algn="tl" rotWithShape="0">
                    <a:srgbClr val="000000">
                      <a:alpha val="40000"/>
                    </a:srgbClr>
                  </a:outerShdw>
                </a:effectLst>
              </a:rPr>
              <a:t>3</a:t>
            </a:r>
            <a:r>
              <a:rPr lang="id-ID"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rPr>
              <a:t>.</a:t>
            </a:r>
            <a:endParaRPr lang="en-US"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endParaRPr>
          </a:p>
        </p:txBody>
      </p:sp>
      <p:sp>
        <p:nvSpPr>
          <p:cNvPr id="12" name="Rectangle 11"/>
          <p:cNvSpPr/>
          <p:nvPr/>
        </p:nvSpPr>
        <p:spPr>
          <a:xfrm>
            <a:off x="-32" y="2967335"/>
            <a:ext cx="428323" cy="461665"/>
          </a:xfrm>
          <a:prstGeom prst="rect">
            <a:avLst/>
          </a:prstGeom>
          <a:noFill/>
        </p:spPr>
        <p:txBody>
          <a:bodyPr wrap="none" lIns="91440" tIns="45720" rIns="91440" bIns="45720">
            <a:spAutoFit/>
          </a:bodyPr>
          <a:lstStyle/>
          <a:p>
            <a:pPr algn="ctr"/>
            <a:r>
              <a:rPr lang="id-ID"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rPr>
              <a:t>4.</a:t>
            </a:r>
            <a:endParaRPr lang="en-US"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endParaRPr>
          </a:p>
        </p:txBody>
      </p:sp>
      <p:sp>
        <p:nvSpPr>
          <p:cNvPr id="9" name="Pentagon 8"/>
          <p:cNvSpPr/>
          <p:nvPr/>
        </p:nvSpPr>
        <p:spPr>
          <a:xfrm>
            <a:off x="428291" y="4000200"/>
            <a:ext cx="8501427" cy="857560"/>
          </a:xfrm>
          <a:prstGeom prst="homePlate">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d-ID" dirty="0">
                <a:solidFill>
                  <a:schemeClr val="bg1"/>
                </a:solidFill>
              </a:rPr>
              <a:t>Apabila Tergugat berkedudukan di dalam negeri dan Penggugat di luar negeri, gugatan diajukan Pengadilan di tempat kedudukan Tergugat (Pasal 54 ayat (6) UU PTUN).</a:t>
            </a:r>
          </a:p>
        </p:txBody>
      </p:sp>
      <p:sp>
        <p:nvSpPr>
          <p:cNvPr id="10" name="Rectangle 9"/>
          <p:cNvSpPr/>
          <p:nvPr/>
        </p:nvSpPr>
        <p:spPr>
          <a:xfrm>
            <a:off x="-32" y="4186535"/>
            <a:ext cx="428323" cy="461665"/>
          </a:xfrm>
          <a:prstGeom prst="rect">
            <a:avLst/>
          </a:prstGeom>
          <a:noFill/>
        </p:spPr>
        <p:txBody>
          <a:bodyPr wrap="none" lIns="91440" tIns="45720" rIns="91440" bIns="45720">
            <a:spAutoFit/>
          </a:bodyPr>
          <a:lstStyle/>
          <a:p>
            <a:pPr algn="ctr"/>
            <a:r>
              <a:rPr lang="id-ID" sz="2400" b="1" dirty="0">
                <a:ln w="31550" cmpd="sng">
                  <a:solidFill>
                    <a:schemeClr val="tx1"/>
                  </a:solidFill>
                  <a:prstDash val="solid"/>
                </a:ln>
                <a:solidFill>
                  <a:schemeClr val="bg1"/>
                </a:solidFill>
                <a:effectLst>
                  <a:outerShdw blurRad="41275" dist="12700" dir="12000000" algn="tl" rotWithShape="0">
                    <a:srgbClr val="000000">
                      <a:alpha val="40000"/>
                    </a:srgbClr>
                  </a:outerShdw>
                </a:effectLst>
              </a:rPr>
              <a:t>5</a:t>
            </a:r>
            <a:r>
              <a:rPr lang="id-ID"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rPr>
              <a:t>.</a:t>
            </a:r>
            <a:endParaRPr lang="en-US"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endParaRPr>
          </a:p>
        </p:txBody>
      </p:sp>
      <p:sp>
        <p:nvSpPr>
          <p:cNvPr id="13" name="Pentagon 12"/>
          <p:cNvSpPr/>
          <p:nvPr/>
        </p:nvSpPr>
        <p:spPr>
          <a:xfrm>
            <a:off x="457200" y="4929198"/>
            <a:ext cx="8472518" cy="642942"/>
          </a:xfrm>
          <a:prstGeom prst="homePlate">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d-ID" dirty="0">
                <a:solidFill>
                  <a:schemeClr val="bg1"/>
                </a:solidFill>
              </a:rPr>
              <a:t>Tanggal diterimanya gugatan oleh Panitera Pengadilan tersebut dianggap sebagai tanggal diajukannya gugatan ke Pengadilan yang berwenang.</a:t>
            </a:r>
          </a:p>
        </p:txBody>
      </p:sp>
      <p:sp>
        <p:nvSpPr>
          <p:cNvPr id="14" name="Rectangle 13"/>
          <p:cNvSpPr/>
          <p:nvPr/>
        </p:nvSpPr>
        <p:spPr>
          <a:xfrm>
            <a:off x="-32" y="4872335"/>
            <a:ext cx="428323" cy="461665"/>
          </a:xfrm>
          <a:prstGeom prst="rect">
            <a:avLst/>
          </a:prstGeom>
          <a:noFill/>
        </p:spPr>
        <p:txBody>
          <a:bodyPr wrap="none" lIns="91440" tIns="45720" rIns="91440" bIns="45720">
            <a:spAutoFit/>
          </a:bodyPr>
          <a:lstStyle/>
          <a:p>
            <a:pPr algn="ctr"/>
            <a:r>
              <a:rPr lang="id-ID"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rPr>
              <a:t>6.</a:t>
            </a:r>
            <a:endParaRPr lang="en-US"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endParaRPr>
          </a:p>
        </p:txBody>
      </p:sp>
      <p:sp>
        <p:nvSpPr>
          <p:cNvPr id="15" name="Pentagon 14"/>
          <p:cNvSpPr/>
          <p:nvPr/>
        </p:nvSpPr>
        <p:spPr>
          <a:xfrm>
            <a:off x="457200" y="5643578"/>
            <a:ext cx="8472518" cy="500066"/>
          </a:xfrm>
          <a:prstGeom prst="homePlate">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d-ID" dirty="0">
                <a:solidFill>
                  <a:schemeClr val="bg1"/>
                </a:solidFill>
              </a:rPr>
              <a:t>Gugatan ditandatangani oleh Penggugat atau kuasanya.</a:t>
            </a:r>
          </a:p>
        </p:txBody>
      </p:sp>
      <p:sp>
        <p:nvSpPr>
          <p:cNvPr id="16" name="Rectangle 15"/>
          <p:cNvSpPr/>
          <p:nvPr/>
        </p:nvSpPr>
        <p:spPr>
          <a:xfrm>
            <a:off x="-32" y="5634335"/>
            <a:ext cx="428323" cy="461665"/>
          </a:xfrm>
          <a:prstGeom prst="rect">
            <a:avLst/>
          </a:prstGeom>
          <a:noFill/>
        </p:spPr>
        <p:txBody>
          <a:bodyPr wrap="none" lIns="91440" tIns="45720" rIns="91440" bIns="45720">
            <a:spAutoFit/>
          </a:bodyPr>
          <a:lstStyle/>
          <a:p>
            <a:pPr algn="ctr"/>
            <a:r>
              <a:rPr lang="id-ID"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rPr>
              <a:t>7.</a:t>
            </a:r>
            <a:endParaRPr lang="en-US"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endParaRPr>
          </a:p>
        </p:txBody>
      </p:sp>
      <p:sp>
        <p:nvSpPr>
          <p:cNvPr id="17" name="Pentagon 16"/>
          <p:cNvSpPr/>
          <p:nvPr/>
        </p:nvSpPr>
        <p:spPr>
          <a:xfrm>
            <a:off x="457200" y="6215082"/>
            <a:ext cx="8472518" cy="500066"/>
          </a:xfrm>
          <a:prstGeom prst="homePlate">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id-ID" dirty="0">
                <a:solidFill>
                  <a:schemeClr val="bg1"/>
                </a:solidFill>
              </a:rPr>
              <a:t>Gugatan dibubuhi cap jempol Penggugat bagi yang tidak pandai baca tulis. </a:t>
            </a:r>
          </a:p>
        </p:txBody>
      </p:sp>
      <p:sp>
        <p:nvSpPr>
          <p:cNvPr id="18" name="Rectangle 17"/>
          <p:cNvSpPr/>
          <p:nvPr/>
        </p:nvSpPr>
        <p:spPr>
          <a:xfrm>
            <a:off x="-32" y="6167735"/>
            <a:ext cx="428323" cy="461665"/>
          </a:xfrm>
          <a:prstGeom prst="rect">
            <a:avLst/>
          </a:prstGeom>
          <a:noFill/>
        </p:spPr>
        <p:txBody>
          <a:bodyPr wrap="none" lIns="91440" tIns="45720" rIns="91440" bIns="45720">
            <a:spAutoFit/>
          </a:bodyPr>
          <a:lstStyle/>
          <a:p>
            <a:pPr algn="ctr"/>
            <a:r>
              <a:rPr lang="id-ID"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rPr>
              <a:t>8.</a:t>
            </a:r>
            <a:endParaRPr lang="en-US"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153400" cy="990600"/>
          </a:xfrm>
        </p:spPr>
        <p:txBody>
          <a:bodyPr>
            <a:noAutofit/>
          </a:bodyPr>
          <a:lstStyle/>
          <a:p>
            <a:pPr marL="360363" indent="-360363" algn="ctr"/>
            <a:r>
              <a:rPr lang="id-ID" sz="3200" b="1" dirty="0"/>
              <a:t>Pengajuan Gugatan (lanjutan) </a:t>
            </a:r>
          </a:p>
        </p:txBody>
      </p:sp>
      <p:sp>
        <p:nvSpPr>
          <p:cNvPr id="4" name="Rectangle 3"/>
          <p:cNvSpPr/>
          <p:nvPr/>
        </p:nvSpPr>
        <p:spPr>
          <a:xfrm>
            <a:off x="152569" y="1067868"/>
            <a:ext cx="4562275" cy="369332"/>
          </a:xfrm>
          <a:prstGeom prst="rect">
            <a:avLst/>
          </a:prstGeom>
        </p:spPr>
        <p:txBody>
          <a:bodyPr wrap="none">
            <a:spAutoFit/>
          </a:bodyPr>
          <a:lstStyle/>
          <a:p>
            <a:pPr lvl="0" algn="just" fontAlgn="base">
              <a:spcBef>
                <a:spcPct val="0"/>
              </a:spcBef>
              <a:spcAft>
                <a:spcPct val="0"/>
              </a:spcAft>
            </a:pPr>
            <a:r>
              <a:rPr lang="id-ID" b="1" dirty="0">
                <a:latin typeface="Arial" pitchFamily="34" charset="0"/>
                <a:ea typeface="Times New Roman" pitchFamily="18" charset="0"/>
                <a:cs typeface="Arial" pitchFamily="34" charset="0"/>
              </a:rPr>
              <a:t>SYARAT – SYARAT GUGATAN (lanjutan)</a:t>
            </a:r>
            <a:endParaRPr lang="id-ID" sz="2800" b="1" dirty="0">
              <a:latin typeface="Arial" pitchFamily="34" charset="0"/>
              <a:cs typeface="Arial" pitchFamily="34" charset="0"/>
            </a:endParaRPr>
          </a:p>
        </p:txBody>
      </p:sp>
      <p:sp>
        <p:nvSpPr>
          <p:cNvPr id="5" name="Pentagon 4"/>
          <p:cNvSpPr/>
          <p:nvPr/>
        </p:nvSpPr>
        <p:spPr>
          <a:xfrm>
            <a:off x="428322" y="1599727"/>
            <a:ext cx="8429684" cy="571504"/>
          </a:xfrm>
          <a:prstGeom prst="homePlate">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d-ID" dirty="0">
                <a:solidFill>
                  <a:schemeClr val="bg1"/>
                </a:solidFill>
              </a:rPr>
              <a:t>Untuk mengajukan gugatan, Penggugat harus membayar uang muka biaya perkara, yang besarnya ditaksir oleh Panitera (Pasal 59 ayat (1) UU PTUN).</a:t>
            </a:r>
          </a:p>
        </p:txBody>
      </p:sp>
      <p:sp>
        <p:nvSpPr>
          <p:cNvPr id="7" name="Pentagon 6"/>
          <p:cNvSpPr/>
          <p:nvPr/>
        </p:nvSpPr>
        <p:spPr>
          <a:xfrm>
            <a:off x="500034" y="2286000"/>
            <a:ext cx="8415366" cy="428628"/>
          </a:xfrm>
          <a:prstGeom prst="homePlate">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d-ID" dirty="0">
                <a:solidFill>
                  <a:schemeClr val="bg1"/>
                </a:solidFill>
              </a:rPr>
              <a:t>Pasal 56 UU PTUN menyatakan bahwa suatu gugatan harus memuat: </a:t>
            </a:r>
          </a:p>
        </p:txBody>
      </p:sp>
      <p:sp>
        <p:nvSpPr>
          <p:cNvPr id="11" name="Rectangle 10"/>
          <p:cNvSpPr/>
          <p:nvPr/>
        </p:nvSpPr>
        <p:spPr>
          <a:xfrm>
            <a:off x="0" y="1752600"/>
            <a:ext cx="428322" cy="461665"/>
          </a:xfrm>
          <a:prstGeom prst="rect">
            <a:avLst/>
          </a:prstGeom>
          <a:noFill/>
        </p:spPr>
        <p:txBody>
          <a:bodyPr wrap="none" lIns="91440" tIns="45720" rIns="91440" bIns="45720">
            <a:spAutoFit/>
          </a:bodyPr>
          <a:lstStyle/>
          <a:p>
            <a:pPr algn="ctr"/>
            <a:r>
              <a:rPr lang="id-ID"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rPr>
              <a:t>9.</a:t>
            </a:r>
            <a:endParaRPr lang="en-US"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endParaRPr>
          </a:p>
        </p:txBody>
      </p:sp>
      <p:sp>
        <p:nvSpPr>
          <p:cNvPr id="12" name="Rectangle 11"/>
          <p:cNvSpPr/>
          <p:nvPr/>
        </p:nvSpPr>
        <p:spPr>
          <a:xfrm>
            <a:off x="-32" y="2510135"/>
            <a:ext cx="591830" cy="461665"/>
          </a:xfrm>
          <a:prstGeom prst="rect">
            <a:avLst/>
          </a:prstGeom>
          <a:noFill/>
        </p:spPr>
        <p:txBody>
          <a:bodyPr wrap="none" lIns="91440" tIns="45720" rIns="91440" bIns="45720">
            <a:spAutoFit/>
          </a:bodyPr>
          <a:lstStyle/>
          <a:p>
            <a:pPr algn="ctr"/>
            <a:r>
              <a:rPr lang="id-ID" sz="2400" b="1" dirty="0">
                <a:ln w="31550" cmpd="sng">
                  <a:solidFill>
                    <a:schemeClr val="tx1"/>
                  </a:solidFill>
                  <a:prstDash val="solid"/>
                </a:ln>
                <a:solidFill>
                  <a:schemeClr val="bg1"/>
                </a:solidFill>
                <a:effectLst>
                  <a:outerShdw blurRad="41275" dist="12700" dir="12000000" algn="tl" rotWithShape="0">
                    <a:srgbClr val="000000">
                      <a:alpha val="40000"/>
                    </a:srgbClr>
                  </a:outerShdw>
                </a:effectLst>
              </a:rPr>
              <a:t>10</a:t>
            </a:r>
            <a:r>
              <a:rPr lang="id-ID"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rPr>
              <a:t>.</a:t>
            </a:r>
            <a:endParaRPr lang="en-US"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endParaRPr>
          </a:p>
        </p:txBody>
      </p:sp>
      <p:sp>
        <p:nvSpPr>
          <p:cNvPr id="17" name="Pentagon 16"/>
          <p:cNvSpPr/>
          <p:nvPr/>
        </p:nvSpPr>
        <p:spPr>
          <a:xfrm>
            <a:off x="500066" y="3929065"/>
            <a:ext cx="8429684" cy="1857669"/>
          </a:xfrm>
          <a:prstGeom prst="homePlate">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just"/>
            <a:r>
              <a:rPr lang="id-ID" dirty="0">
                <a:solidFill>
                  <a:schemeClr val="bg1"/>
                </a:solidFill>
              </a:rPr>
              <a:t>Apabila gugatan dibuat dan ditandatangani oleh seorang kuasa Penggugat, maka gugatan harus disertai dengan surat kuasa yang sah. </a:t>
            </a:r>
          </a:p>
          <a:p>
            <a:pPr algn="just"/>
            <a:r>
              <a:rPr lang="id-ID" dirty="0">
                <a:solidFill>
                  <a:schemeClr val="bg1"/>
                </a:solidFill>
              </a:rPr>
              <a:t>Pemberian kuasa dapat dilakukan dengan </a:t>
            </a:r>
            <a:r>
              <a:rPr lang="id-ID" i="1" dirty="0">
                <a:solidFill>
                  <a:schemeClr val="bg1"/>
                </a:solidFill>
              </a:rPr>
              <a:t>surat kuasa khusus</a:t>
            </a:r>
            <a:r>
              <a:rPr lang="id-ID" dirty="0">
                <a:solidFill>
                  <a:schemeClr val="bg1"/>
                </a:solidFill>
              </a:rPr>
              <a:t> atau dapat dilakukan </a:t>
            </a:r>
            <a:r>
              <a:rPr lang="id-ID" i="1" dirty="0">
                <a:solidFill>
                  <a:schemeClr val="bg1"/>
                </a:solidFill>
              </a:rPr>
              <a:t>secara lisan dipersidangan</a:t>
            </a:r>
            <a:r>
              <a:rPr lang="id-ID" dirty="0">
                <a:solidFill>
                  <a:schemeClr val="bg1"/>
                </a:solidFill>
              </a:rPr>
              <a:t>. Apabila surat kuasa dibuat di luar negeri, bentuknya harus memenuhi persyaratan di negara yang bersangkutandan diketahui oleh perwakilan Republik Indonesia di negara tersebut, kemudian diterjemahkan ke dalam bahasa Indonesiaoleh penterjemah resmi.</a:t>
            </a:r>
          </a:p>
        </p:txBody>
      </p:sp>
      <p:sp>
        <p:nvSpPr>
          <p:cNvPr id="18" name="Rectangle 17"/>
          <p:cNvSpPr/>
          <p:nvPr/>
        </p:nvSpPr>
        <p:spPr>
          <a:xfrm>
            <a:off x="0" y="3857628"/>
            <a:ext cx="591829" cy="461665"/>
          </a:xfrm>
          <a:prstGeom prst="rect">
            <a:avLst/>
          </a:prstGeom>
          <a:noFill/>
        </p:spPr>
        <p:txBody>
          <a:bodyPr wrap="none" lIns="91440" tIns="45720" rIns="91440" bIns="45720">
            <a:spAutoFit/>
          </a:bodyPr>
          <a:lstStyle/>
          <a:p>
            <a:pPr algn="ctr"/>
            <a:r>
              <a:rPr lang="id-ID"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rPr>
              <a:t>11.</a:t>
            </a:r>
            <a:endParaRPr lang="en-US"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endParaRPr>
          </a:p>
        </p:txBody>
      </p:sp>
      <p:sp>
        <p:nvSpPr>
          <p:cNvPr id="19" name="Pentagon 18"/>
          <p:cNvSpPr/>
          <p:nvPr/>
        </p:nvSpPr>
        <p:spPr>
          <a:xfrm>
            <a:off x="500034" y="2741174"/>
            <a:ext cx="8429684" cy="1116454"/>
          </a:xfrm>
          <a:prstGeom prst="homePlate">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buFont typeface="Arial" pitchFamily="34" charset="0"/>
              <a:buChar char="•"/>
            </a:pPr>
            <a:r>
              <a:rPr lang="id-ID" dirty="0">
                <a:solidFill>
                  <a:schemeClr val="bg1"/>
                </a:solidFill>
              </a:rPr>
              <a:t> Nama, kewarganegaraan, tempat tinggal, dan pekerjaan Penggugat atau kuasanya;</a:t>
            </a:r>
          </a:p>
          <a:p>
            <a:pPr lvl="0">
              <a:buFont typeface="Arial" pitchFamily="34" charset="0"/>
              <a:buChar char="•"/>
            </a:pPr>
            <a:r>
              <a:rPr lang="id-ID" dirty="0">
                <a:solidFill>
                  <a:schemeClr val="bg1"/>
                </a:solidFill>
              </a:rPr>
              <a:t> Nama jabatan, tempat kedudukan Tergugat;</a:t>
            </a:r>
          </a:p>
          <a:p>
            <a:pPr lvl="0">
              <a:buFont typeface="Arial" pitchFamily="34" charset="0"/>
              <a:buChar char="•"/>
            </a:pPr>
            <a:r>
              <a:rPr lang="id-ID" dirty="0">
                <a:solidFill>
                  <a:schemeClr val="bg1"/>
                </a:solidFill>
              </a:rPr>
              <a:t> Dasar gugatan dan hal yang diminta untuk diputuskan oleh Pengadilan.</a:t>
            </a:r>
          </a:p>
        </p:txBody>
      </p:sp>
      <p:sp>
        <p:nvSpPr>
          <p:cNvPr id="21" name="Pentagon 20"/>
          <p:cNvSpPr/>
          <p:nvPr/>
        </p:nvSpPr>
        <p:spPr>
          <a:xfrm>
            <a:off x="500034" y="5875098"/>
            <a:ext cx="8429684" cy="571504"/>
          </a:xfrm>
          <a:prstGeom prst="homePlate">
            <a:avLst>
              <a:gd name="adj" fmla="val 0"/>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r>
              <a:rPr lang="id-ID" dirty="0">
                <a:solidFill>
                  <a:schemeClr val="bg1"/>
                </a:solidFill>
              </a:rPr>
              <a:t>Gugatan sedapat – dapatnya juga disertai Keputusan Tata Usaha Negara yang disengketakan oleh Penggugat.</a:t>
            </a:r>
          </a:p>
        </p:txBody>
      </p:sp>
      <p:sp>
        <p:nvSpPr>
          <p:cNvPr id="22" name="Rectangle 21"/>
          <p:cNvSpPr/>
          <p:nvPr/>
        </p:nvSpPr>
        <p:spPr>
          <a:xfrm>
            <a:off x="-32" y="5786735"/>
            <a:ext cx="591829" cy="461665"/>
          </a:xfrm>
          <a:prstGeom prst="rect">
            <a:avLst/>
          </a:prstGeom>
          <a:noFill/>
        </p:spPr>
        <p:txBody>
          <a:bodyPr wrap="none" lIns="91440" tIns="45720" rIns="91440" bIns="45720">
            <a:spAutoFit/>
          </a:bodyPr>
          <a:lstStyle/>
          <a:p>
            <a:pPr algn="ctr"/>
            <a:r>
              <a:rPr lang="id-ID"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rPr>
              <a:t>12.</a:t>
            </a:r>
            <a:endParaRPr lang="en-US" sz="2400" b="1" cap="none" spc="0" dirty="0">
              <a:ln w="31550" cmpd="sng">
                <a:solidFill>
                  <a:schemeClr val="tx1"/>
                </a:solidFill>
                <a:prstDash val="solid"/>
              </a:ln>
              <a:solidFill>
                <a:schemeClr val="bg1"/>
              </a:solidFill>
              <a:effectLst>
                <a:outerShdw blurRad="41275" dist="12700" dir="12000000" algn="tl" rotWithShape="0">
                  <a:srgbClr val="000000">
                    <a:alpha val="40000"/>
                  </a:srgbClr>
                </a:outerShdw>
              </a:effectLst>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2A80F-F29D-86C6-B2E5-FD6AF3C6827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D2284E5-B95A-CAA5-E341-16D7BE610571}"/>
              </a:ext>
            </a:extLst>
          </p:cNvPr>
          <p:cNvSpPr>
            <a:spLocks noGrp="1"/>
          </p:cNvSpPr>
          <p:nvPr>
            <p:ph type="title"/>
          </p:nvPr>
        </p:nvSpPr>
        <p:spPr>
          <a:xfrm>
            <a:off x="856060" y="76200"/>
            <a:ext cx="7429499" cy="1478570"/>
          </a:xfrm>
        </p:spPr>
        <p:txBody>
          <a:bodyPr>
            <a:normAutofit/>
          </a:bodyPr>
          <a:lstStyle/>
          <a:p>
            <a:pPr algn="ctr"/>
            <a:r>
              <a:rPr lang="en-US" sz="3200" b="1" dirty="0"/>
              <a:t> POKOK ISI JAWABAN GUGATAN</a:t>
            </a:r>
          </a:p>
        </p:txBody>
      </p:sp>
      <p:sp>
        <p:nvSpPr>
          <p:cNvPr id="3" name="Content Placeholder 2">
            <a:extLst>
              <a:ext uri="{FF2B5EF4-FFF2-40B4-BE49-F238E27FC236}">
                <a16:creationId xmlns:a16="http://schemas.microsoft.com/office/drawing/2014/main" id="{6E1E2753-60A9-A2D2-6CE3-BD61DFAE02FC}"/>
              </a:ext>
            </a:extLst>
          </p:cNvPr>
          <p:cNvSpPr>
            <a:spLocks noGrp="1"/>
          </p:cNvSpPr>
          <p:nvPr>
            <p:ph idx="1"/>
          </p:nvPr>
        </p:nvSpPr>
        <p:spPr>
          <a:xfrm>
            <a:off x="304800" y="990600"/>
            <a:ext cx="8153400" cy="5105400"/>
          </a:xfrm>
        </p:spPr>
        <p:txBody>
          <a:bodyPr>
            <a:normAutofit fontScale="92500" lnSpcReduction="20000"/>
          </a:bodyPr>
          <a:lstStyle/>
          <a:p>
            <a:pPr marL="0" indent="0">
              <a:buNone/>
            </a:pPr>
            <a:r>
              <a:rPr lang="en-US" b="1" dirty="0"/>
              <a:t>I. EKSEPSI </a:t>
            </a:r>
          </a:p>
          <a:p>
            <a:pPr marL="639763" lvl="1" indent="-374650" algn="just">
              <a:buSzPct val="100000"/>
              <a:buFont typeface="Wingdings" charset="2"/>
              <a:buChar char="Ø"/>
            </a:pPr>
            <a:r>
              <a:rPr lang="en-US" sz="2800" dirty="0" err="1"/>
              <a:t>Eksepsi</a:t>
            </a:r>
            <a:r>
              <a:rPr lang="en-US" sz="2800" dirty="0"/>
              <a:t> </a:t>
            </a:r>
            <a:r>
              <a:rPr lang="en-US" sz="2800" dirty="0" err="1"/>
              <a:t>tentang</a:t>
            </a:r>
            <a:r>
              <a:rPr lang="en-US" sz="2800" dirty="0"/>
              <a:t> </a:t>
            </a:r>
            <a:r>
              <a:rPr lang="en-US" sz="2800" dirty="0" err="1"/>
              <a:t>kewenangan</a:t>
            </a:r>
            <a:r>
              <a:rPr lang="en-US" sz="2800" dirty="0"/>
              <a:t> </a:t>
            </a:r>
            <a:r>
              <a:rPr lang="en-US" sz="2800" dirty="0" err="1"/>
              <a:t>mengadili</a:t>
            </a:r>
            <a:r>
              <a:rPr lang="en-US" sz="2800" dirty="0"/>
              <a:t> (</a:t>
            </a:r>
            <a:r>
              <a:rPr lang="en-US" sz="2800" dirty="0" err="1"/>
              <a:t>pasal</a:t>
            </a:r>
            <a:r>
              <a:rPr lang="en-US" sz="2800" dirty="0"/>
              <a:t> 77)</a:t>
            </a:r>
          </a:p>
          <a:p>
            <a:pPr marL="987425" lvl="2" indent="-354013" algn="just">
              <a:buSzPct val="100000"/>
              <a:buFont typeface="Wingdings" charset="2"/>
              <a:buChar char="§"/>
            </a:pPr>
            <a:r>
              <a:rPr lang="en-US" sz="2800" dirty="0" err="1"/>
              <a:t>Eksepsi</a:t>
            </a:r>
            <a:r>
              <a:rPr lang="en-US" sz="2800" dirty="0"/>
              <a:t> Absolut</a:t>
            </a:r>
          </a:p>
          <a:p>
            <a:pPr marL="987425" lvl="2" indent="-354013" algn="just">
              <a:buSzPct val="100000"/>
              <a:buFont typeface="Wingdings" charset="2"/>
              <a:buChar char="§"/>
            </a:pPr>
            <a:r>
              <a:rPr lang="en-US" sz="2800" dirty="0" err="1"/>
              <a:t>Eksepsi</a:t>
            </a:r>
            <a:r>
              <a:rPr lang="en-US" sz="2800" dirty="0"/>
              <a:t> </a:t>
            </a:r>
            <a:r>
              <a:rPr lang="en-US" sz="2800" dirty="0" err="1"/>
              <a:t>Relatif</a:t>
            </a:r>
            <a:r>
              <a:rPr lang="en-US" sz="2800" dirty="0"/>
              <a:t> </a:t>
            </a:r>
          </a:p>
          <a:p>
            <a:pPr marL="639763" lvl="1" indent="-374650" algn="just">
              <a:buSzPct val="100000"/>
              <a:buFont typeface="Wingdings" charset="2"/>
              <a:buChar char="Ø"/>
            </a:pPr>
            <a:r>
              <a:rPr lang="en-US" sz="2800" dirty="0" err="1"/>
              <a:t>Eksepsi</a:t>
            </a:r>
            <a:r>
              <a:rPr lang="en-US" sz="2800" dirty="0"/>
              <a:t> Lain</a:t>
            </a:r>
          </a:p>
          <a:p>
            <a:pPr marL="987425" lvl="2" indent="-354013" algn="just">
              <a:buSzPct val="100000"/>
              <a:buFont typeface="Wingdings" panose="05000000000000000000" pitchFamily="2" charset="2"/>
              <a:buChar char="q"/>
            </a:pPr>
            <a:r>
              <a:rPr lang="en-US" sz="2800" dirty="0" err="1"/>
              <a:t>Penggugat</a:t>
            </a:r>
            <a:r>
              <a:rPr lang="en-US" sz="2800" dirty="0"/>
              <a:t> </a:t>
            </a:r>
            <a:r>
              <a:rPr lang="en-US" sz="2800" dirty="0" err="1"/>
              <a:t>tidak</a:t>
            </a:r>
            <a:r>
              <a:rPr lang="en-US" sz="2800" dirty="0"/>
              <a:t> </a:t>
            </a:r>
            <a:r>
              <a:rPr lang="en-US" sz="2800" dirty="0" err="1"/>
              <a:t>berkapasitas</a:t>
            </a:r>
            <a:r>
              <a:rPr lang="en-US" sz="2800" dirty="0"/>
              <a:t>/</a:t>
            </a:r>
            <a:r>
              <a:rPr lang="en-US" sz="2800" dirty="0" err="1"/>
              <a:t>tidak</a:t>
            </a:r>
            <a:r>
              <a:rPr lang="en-US" sz="2800" dirty="0"/>
              <a:t> </a:t>
            </a:r>
            <a:r>
              <a:rPr lang="en-US" sz="2800" dirty="0" err="1"/>
              <a:t>mempunyai</a:t>
            </a:r>
            <a:r>
              <a:rPr lang="en-US" sz="2800" dirty="0"/>
              <a:t> </a:t>
            </a:r>
            <a:r>
              <a:rPr lang="en-US" sz="2800" i="1" dirty="0"/>
              <a:t>persona </a:t>
            </a:r>
            <a:r>
              <a:rPr lang="en-US" sz="2800" i="1" dirty="0" err="1"/>
              <a:t>standi</a:t>
            </a:r>
            <a:r>
              <a:rPr lang="en-US" sz="2800" i="1" dirty="0"/>
              <a:t> in </a:t>
            </a:r>
            <a:r>
              <a:rPr lang="en-US" sz="2800" i="1" dirty="0" err="1"/>
              <a:t>judicio</a:t>
            </a:r>
            <a:r>
              <a:rPr lang="en-US" sz="2800" dirty="0"/>
              <a:t> (</a:t>
            </a:r>
            <a:r>
              <a:rPr lang="en-US" sz="2800" dirty="0" err="1"/>
              <a:t>Pasal</a:t>
            </a:r>
            <a:r>
              <a:rPr lang="en-US" sz="2800" dirty="0"/>
              <a:t> 53 </a:t>
            </a:r>
            <a:r>
              <a:rPr lang="en-US" sz="2800" dirty="0" err="1"/>
              <a:t>ayat</a:t>
            </a:r>
            <a:r>
              <a:rPr lang="en-US" sz="2800" dirty="0"/>
              <a:t> (1))</a:t>
            </a:r>
          </a:p>
          <a:p>
            <a:pPr marL="987425" lvl="2" indent="-354013" algn="just">
              <a:buSzPct val="100000"/>
              <a:buFont typeface="Wingdings" panose="05000000000000000000" pitchFamily="2" charset="2"/>
              <a:buChar char="q"/>
            </a:pPr>
            <a:r>
              <a:rPr lang="en-US" sz="2800" dirty="0" err="1"/>
              <a:t>Gugatan</a:t>
            </a:r>
            <a:r>
              <a:rPr lang="en-US" sz="2800" dirty="0"/>
              <a:t> </a:t>
            </a:r>
            <a:r>
              <a:rPr lang="en-US" sz="2800" dirty="0" err="1"/>
              <a:t>Kabur</a:t>
            </a:r>
            <a:r>
              <a:rPr lang="en-US" sz="2800" dirty="0"/>
              <a:t>/</a:t>
            </a:r>
            <a:r>
              <a:rPr lang="en-US" sz="2800" i="1" dirty="0" err="1"/>
              <a:t>Obscuur</a:t>
            </a:r>
            <a:r>
              <a:rPr lang="en-US" sz="2800" i="1" dirty="0"/>
              <a:t> Libe</a:t>
            </a:r>
            <a:r>
              <a:rPr lang="en-US" sz="2800" dirty="0"/>
              <a:t>l (</a:t>
            </a:r>
            <a:r>
              <a:rPr lang="en-US" sz="2800" dirty="0" err="1"/>
              <a:t>Pasal</a:t>
            </a:r>
            <a:r>
              <a:rPr lang="en-US" sz="2800" dirty="0"/>
              <a:t> 56)</a:t>
            </a:r>
          </a:p>
          <a:p>
            <a:pPr marL="987425" lvl="1" indent="-354013" algn="just">
              <a:buSzPct val="100000"/>
              <a:buNone/>
            </a:pPr>
            <a:r>
              <a:rPr lang="en-US" sz="2800" dirty="0"/>
              <a:t>   	</a:t>
            </a:r>
            <a:r>
              <a:rPr lang="en-US" sz="2800" dirty="0" err="1"/>
              <a:t>Posita</a:t>
            </a:r>
            <a:r>
              <a:rPr lang="en-US" sz="2800" dirty="0"/>
              <a:t> </a:t>
            </a:r>
            <a:r>
              <a:rPr lang="en-US" sz="2800" dirty="0" err="1"/>
              <a:t>dan</a:t>
            </a:r>
            <a:r>
              <a:rPr lang="en-US" sz="2800" dirty="0"/>
              <a:t> </a:t>
            </a:r>
            <a:r>
              <a:rPr lang="en-US" sz="2800" dirty="0" err="1"/>
              <a:t>petitum</a:t>
            </a:r>
            <a:r>
              <a:rPr lang="en-US" sz="2800" dirty="0"/>
              <a:t> </a:t>
            </a:r>
            <a:r>
              <a:rPr lang="en-US" sz="2800" dirty="0" err="1"/>
              <a:t>tidak</a:t>
            </a:r>
            <a:r>
              <a:rPr lang="en-US" sz="2800" dirty="0"/>
              <a:t> </a:t>
            </a:r>
            <a:r>
              <a:rPr lang="en-US" sz="2800" dirty="0" err="1"/>
              <a:t>bersesuaian</a:t>
            </a:r>
            <a:r>
              <a:rPr lang="en-US" sz="2800" dirty="0"/>
              <a:t> </a:t>
            </a:r>
          </a:p>
          <a:p>
            <a:pPr marL="987425" lvl="2" indent="-354013" algn="just">
              <a:buSzPct val="100000"/>
              <a:buFont typeface="Wingdings" panose="05000000000000000000" pitchFamily="2" charset="2"/>
              <a:buChar char="q"/>
            </a:pPr>
            <a:r>
              <a:rPr lang="en-US" sz="2800" dirty="0" err="1"/>
              <a:t>Gugatan</a:t>
            </a:r>
            <a:r>
              <a:rPr lang="en-US" sz="2800" dirty="0"/>
              <a:t> </a:t>
            </a:r>
            <a:r>
              <a:rPr lang="en-US" sz="2800" dirty="0" err="1"/>
              <a:t>prematur</a:t>
            </a:r>
            <a:r>
              <a:rPr lang="en-US" sz="2800" dirty="0"/>
              <a:t> (</a:t>
            </a:r>
            <a:r>
              <a:rPr lang="en-US" sz="2800" dirty="0" err="1"/>
              <a:t>Pasal</a:t>
            </a:r>
            <a:r>
              <a:rPr lang="en-US" sz="2800" dirty="0"/>
              <a:t> 48 </a:t>
            </a:r>
            <a:r>
              <a:rPr lang="en-US" sz="2800" dirty="0" err="1"/>
              <a:t>dan</a:t>
            </a:r>
            <a:r>
              <a:rPr lang="en-US" sz="2800" dirty="0"/>
              <a:t> </a:t>
            </a:r>
            <a:r>
              <a:rPr lang="en-US" sz="2800" dirty="0" err="1"/>
              <a:t>Pasal</a:t>
            </a:r>
            <a:r>
              <a:rPr lang="en-US" sz="2800" dirty="0"/>
              <a:t> 3)</a:t>
            </a:r>
          </a:p>
          <a:p>
            <a:pPr marL="987425" lvl="2" indent="-354013" algn="just">
              <a:buSzPct val="100000"/>
              <a:buFont typeface="Wingdings" panose="05000000000000000000" pitchFamily="2" charset="2"/>
              <a:buChar char="q"/>
            </a:pPr>
            <a:r>
              <a:rPr lang="en-US" sz="2800" dirty="0" err="1"/>
              <a:t>Gugatan</a:t>
            </a:r>
            <a:r>
              <a:rPr lang="en-US" sz="2800" dirty="0"/>
              <a:t> </a:t>
            </a:r>
            <a:r>
              <a:rPr lang="en-US" sz="2800" dirty="0" err="1"/>
              <a:t>daluwarsa</a:t>
            </a:r>
            <a:r>
              <a:rPr lang="en-US" sz="2800" dirty="0"/>
              <a:t> (</a:t>
            </a:r>
            <a:r>
              <a:rPr lang="en-US" sz="2800" dirty="0" err="1"/>
              <a:t>Pasal</a:t>
            </a:r>
            <a:r>
              <a:rPr lang="en-US" sz="2800" dirty="0"/>
              <a:t> 55 </a:t>
            </a:r>
            <a:r>
              <a:rPr lang="en-US" sz="2800" dirty="0" err="1"/>
              <a:t>dan</a:t>
            </a:r>
            <a:r>
              <a:rPr lang="en-US" sz="2800" dirty="0"/>
              <a:t> </a:t>
            </a:r>
            <a:r>
              <a:rPr lang="en-US" sz="2800" dirty="0" err="1"/>
              <a:t>Pasal</a:t>
            </a:r>
            <a:r>
              <a:rPr lang="en-US" sz="2800" dirty="0"/>
              <a:t> 3)</a:t>
            </a:r>
          </a:p>
          <a:p>
            <a:pPr algn="just"/>
            <a:endParaRPr lang="en-US" sz="2400" dirty="0"/>
          </a:p>
        </p:txBody>
      </p:sp>
    </p:spTree>
    <p:extLst>
      <p:ext uri="{BB962C8B-B14F-4D97-AF65-F5344CB8AC3E}">
        <p14:creationId xmlns:p14="http://schemas.microsoft.com/office/powerpoint/2010/main" val="20886806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7300F6-EAD2-7388-1619-6353F674F20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CA2D84-D790-84D5-B5A8-D37412D629AE}"/>
              </a:ext>
            </a:extLst>
          </p:cNvPr>
          <p:cNvSpPr>
            <a:spLocks noGrp="1"/>
          </p:cNvSpPr>
          <p:nvPr>
            <p:ph type="title"/>
          </p:nvPr>
        </p:nvSpPr>
        <p:spPr>
          <a:xfrm>
            <a:off x="856060" y="76200"/>
            <a:ext cx="7429499" cy="1478570"/>
          </a:xfrm>
        </p:spPr>
        <p:txBody>
          <a:bodyPr>
            <a:normAutofit/>
          </a:bodyPr>
          <a:lstStyle/>
          <a:p>
            <a:pPr algn="ctr"/>
            <a:r>
              <a:rPr lang="en-US" sz="3200" b="1" dirty="0"/>
              <a:t>EKSEPSI TENTANG </a:t>
            </a:r>
            <a:br>
              <a:rPr lang="id-ID" sz="3200" b="1" dirty="0"/>
            </a:br>
            <a:r>
              <a:rPr lang="en-US" sz="3200" b="1" dirty="0"/>
              <a:t>KEWENANGAN ABSOLUT</a:t>
            </a:r>
          </a:p>
        </p:txBody>
      </p:sp>
      <p:sp>
        <p:nvSpPr>
          <p:cNvPr id="3" name="Content Placeholder 2">
            <a:extLst>
              <a:ext uri="{FF2B5EF4-FFF2-40B4-BE49-F238E27FC236}">
                <a16:creationId xmlns:a16="http://schemas.microsoft.com/office/drawing/2014/main" id="{98696DC6-7366-F5C0-03B0-AD0EC71B8291}"/>
              </a:ext>
            </a:extLst>
          </p:cNvPr>
          <p:cNvSpPr>
            <a:spLocks noGrp="1"/>
          </p:cNvSpPr>
          <p:nvPr>
            <p:ph idx="1"/>
          </p:nvPr>
        </p:nvSpPr>
        <p:spPr>
          <a:xfrm>
            <a:off x="381000" y="1600200"/>
            <a:ext cx="8385048" cy="5181600"/>
          </a:xfrm>
        </p:spPr>
        <p:txBody>
          <a:bodyPr>
            <a:normAutofit/>
          </a:bodyPr>
          <a:lstStyle/>
          <a:p>
            <a:pPr algn="just">
              <a:buSzPct val="100000"/>
            </a:pPr>
            <a:r>
              <a:rPr lang="en-US" sz="2400" dirty="0" err="1"/>
              <a:t>Pasal</a:t>
            </a:r>
            <a:r>
              <a:rPr lang="en-US" sz="2400" dirty="0"/>
              <a:t> 77 </a:t>
            </a:r>
            <a:r>
              <a:rPr lang="en-US" sz="2400" dirty="0" err="1"/>
              <a:t>ayat</a:t>
            </a:r>
            <a:r>
              <a:rPr lang="en-US" sz="2400" dirty="0"/>
              <a:t> 1 </a:t>
            </a:r>
            <a:r>
              <a:rPr lang="en-US" sz="2400" dirty="0" err="1"/>
              <a:t>Undang</a:t>
            </a:r>
            <a:r>
              <a:rPr lang="en-US" sz="2400" dirty="0"/>
              <a:t> – </a:t>
            </a:r>
            <a:r>
              <a:rPr lang="en-US" sz="2400" dirty="0" err="1"/>
              <a:t>undang</a:t>
            </a:r>
            <a:r>
              <a:rPr lang="en-US" sz="2400" dirty="0"/>
              <a:t> </a:t>
            </a:r>
            <a:r>
              <a:rPr lang="en-US" sz="2400" dirty="0" err="1"/>
              <a:t>Nomor</a:t>
            </a:r>
            <a:r>
              <a:rPr lang="en-US" sz="2400" dirty="0"/>
              <a:t> 5 </a:t>
            </a:r>
            <a:r>
              <a:rPr lang="en-US" sz="2400" dirty="0" err="1"/>
              <a:t>Tahun</a:t>
            </a:r>
            <a:r>
              <a:rPr lang="en-US" sz="2400" dirty="0"/>
              <a:t> 1986</a:t>
            </a:r>
          </a:p>
          <a:p>
            <a:pPr algn="just">
              <a:buSzPct val="100000"/>
            </a:pPr>
            <a:r>
              <a:rPr lang="en-US" sz="2400" dirty="0" err="1"/>
              <a:t>Dapat</a:t>
            </a:r>
            <a:r>
              <a:rPr lang="en-US" sz="2400" dirty="0"/>
              <a:t> </a:t>
            </a:r>
            <a:r>
              <a:rPr lang="en-US" sz="2400" dirty="0" err="1"/>
              <a:t>diajukan</a:t>
            </a:r>
            <a:r>
              <a:rPr lang="en-US" sz="2400" dirty="0"/>
              <a:t> </a:t>
            </a:r>
            <a:r>
              <a:rPr lang="en-US" sz="2400" dirty="0" err="1"/>
              <a:t>setiap</a:t>
            </a:r>
            <a:r>
              <a:rPr lang="en-US" sz="2400" dirty="0"/>
              <a:t> </a:t>
            </a:r>
            <a:r>
              <a:rPr lang="en-US" sz="2400" dirty="0" err="1"/>
              <a:t>waktu</a:t>
            </a:r>
            <a:r>
              <a:rPr lang="en-US" sz="2400" dirty="0"/>
              <a:t> </a:t>
            </a:r>
            <a:r>
              <a:rPr lang="en-US" sz="2400" dirty="0" err="1"/>
              <a:t>dalam</a:t>
            </a:r>
            <a:r>
              <a:rPr lang="en-US" sz="2400" dirty="0"/>
              <a:t> </a:t>
            </a:r>
            <a:r>
              <a:rPr lang="en-US" sz="2400" dirty="0" err="1"/>
              <a:t>pemeriksaan</a:t>
            </a:r>
            <a:r>
              <a:rPr lang="en-US" sz="2400" dirty="0"/>
              <a:t> </a:t>
            </a:r>
            <a:r>
              <a:rPr lang="en-US" sz="2400" dirty="0" err="1"/>
              <a:t>perkara</a:t>
            </a:r>
            <a:endParaRPr lang="en-US" sz="2400" dirty="0"/>
          </a:p>
          <a:p>
            <a:pPr algn="just">
              <a:buSzPct val="100000"/>
            </a:pPr>
            <a:r>
              <a:rPr lang="en-US" sz="2400" dirty="0" err="1"/>
              <a:t>Bukan</a:t>
            </a:r>
            <a:r>
              <a:rPr lang="en-US" sz="2400" dirty="0"/>
              <a:t> </a:t>
            </a:r>
            <a:r>
              <a:rPr lang="en-US" sz="2400" dirty="0" err="1"/>
              <a:t>Kewenangan</a:t>
            </a:r>
            <a:r>
              <a:rPr lang="en-US" sz="2400" dirty="0"/>
              <a:t> </a:t>
            </a:r>
            <a:r>
              <a:rPr lang="en-US" sz="2400" dirty="0" err="1"/>
              <a:t>Pengadilan</a:t>
            </a:r>
            <a:r>
              <a:rPr lang="en-US" sz="2400" dirty="0"/>
              <a:t> Tata Usaha Negara :</a:t>
            </a:r>
          </a:p>
          <a:p>
            <a:pPr marL="633413" indent="-368300" algn="just">
              <a:buSzPct val="100000"/>
              <a:buFont typeface="Wingdings" panose="05000000000000000000" pitchFamily="2" charset="2"/>
              <a:buChar char="v"/>
            </a:pPr>
            <a:r>
              <a:rPr lang="en-US" sz="2400" dirty="0" err="1"/>
              <a:t>Keputusan</a:t>
            </a:r>
            <a:r>
              <a:rPr lang="en-US" sz="2400" dirty="0"/>
              <a:t> TUN </a:t>
            </a:r>
            <a:r>
              <a:rPr lang="en-US" sz="2400" dirty="0" err="1"/>
              <a:t>tersebut</a:t>
            </a:r>
            <a:r>
              <a:rPr lang="en-US" sz="2400" dirty="0"/>
              <a:t> </a:t>
            </a:r>
            <a:r>
              <a:rPr lang="en-US" sz="2400" dirty="0" err="1"/>
              <a:t>tidak</a:t>
            </a:r>
            <a:r>
              <a:rPr lang="en-US" sz="2400" dirty="0"/>
              <a:t> </a:t>
            </a:r>
            <a:r>
              <a:rPr lang="en-US" sz="2400" dirty="0" err="1"/>
              <a:t>memenuhi</a:t>
            </a:r>
            <a:r>
              <a:rPr lang="en-US" sz="2400" dirty="0"/>
              <a:t> </a:t>
            </a:r>
            <a:r>
              <a:rPr lang="en-US" sz="2400" dirty="0" err="1"/>
              <a:t>ketentuan</a:t>
            </a:r>
            <a:r>
              <a:rPr lang="en-US" sz="2400" dirty="0"/>
              <a:t> </a:t>
            </a:r>
            <a:r>
              <a:rPr lang="en-US" sz="2400" dirty="0" err="1"/>
              <a:t>Pasal</a:t>
            </a:r>
            <a:r>
              <a:rPr lang="en-US" sz="2400" dirty="0"/>
              <a:t> 1 </a:t>
            </a:r>
            <a:r>
              <a:rPr lang="en-US" sz="2400" dirty="0" err="1"/>
              <a:t>angka</a:t>
            </a:r>
            <a:r>
              <a:rPr lang="en-US" sz="2400" dirty="0"/>
              <a:t> 9  </a:t>
            </a:r>
            <a:r>
              <a:rPr lang="en-US" sz="2400" dirty="0" err="1"/>
              <a:t>Undang</a:t>
            </a:r>
            <a:r>
              <a:rPr lang="en-US" sz="2400" dirty="0"/>
              <a:t> – </a:t>
            </a:r>
            <a:r>
              <a:rPr lang="en-US" sz="2400" dirty="0" err="1"/>
              <a:t>Undang</a:t>
            </a:r>
            <a:r>
              <a:rPr lang="en-US" sz="2400" dirty="0"/>
              <a:t> </a:t>
            </a:r>
            <a:r>
              <a:rPr lang="en-US" sz="2400" dirty="0" err="1"/>
              <a:t>Nomor</a:t>
            </a:r>
            <a:r>
              <a:rPr lang="en-US" sz="2400" dirty="0"/>
              <a:t> 51 </a:t>
            </a:r>
            <a:r>
              <a:rPr lang="en-US" sz="2400" dirty="0" err="1"/>
              <a:t>Tahun</a:t>
            </a:r>
            <a:r>
              <a:rPr lang="en-US" sz="2400" dirty="0"/>
              <a:t> 2009</a:t>
            </a:r>
          </a:p>
          <a:p>
            <a:pPr marL="633413" indent="-368300" algn="just">
              <a:buSzPct val="100000"/>
              <a:buFont typeface="Wingdings" panose="05000000000000000000" pitchFamily="2" charset="2"/>
              <a:buChar char="v"/>
            </a:pPr>
            <a:r>
              <a:rPr lang="en-US" sz="2400" dirty="0" err="1"/>
              <a:t>Keputusan</a:t>
            </a:r>
            <a:r>
              <a:rPr lang="en-US" sz="2400" dirty="0"/>
              <a:t> TUN </a:t>
            </a:r>
            <a:r>
              <a:rPr lang="en-US" sz="2400" dirty="0" err="1"/>
              <a:t>tersebut</a:t>
            </a:r>
            <a:r>
              <a:rPr lang="en-US" sz="2400" dirty="0"/>
              <a:t> </a:t>
            </a:r>
            <a:r>
              <a:rPr lang="en-US" sz="2400" dirty="0" err="1"/>
              <a:t>termasuk</a:t>
            </a:r>
            <a:r>
              <a:rPr lang="en-US" sz="2400" dirty="0"/>
              <a:t> </a:t>
            </a:r>
            <a:r>
              <a:rPr lang="en-US" sz="2400" dirty="0" err="1"/>
              <a:t>dalam</a:t>
            </a:r>
            <a:r>
              <a:rPr lang="en-US" sz="2400" dirty="0"/>
              <a:t> </a:t>
            </a:r>
            <a:r>
              <a:rPr lang="en-US" sz="2400" dirty="0" err="1"/>
              <a:t>keputusan</a:t>
            </a:r>
            <a:r>
              <a:rPr lang="en-US" sz="2400" dirty="0"/>
              <a:t> </a:t>
            </a:r>
            <a:r>
              <a:rPr lang="en-US" sz="2400" dirty="0" err="1"/>
              <a:t>sebagaimana</a:t>
            </a:r>
            <a:r>
              <a:rPr lang="en-US" sz="2400" dirty="0"/>
              <a:t> </a:t>
            </a:r>
            <a:r>
              <a:rPr lang="en-US" sz="2400" dirty="0" err="1"/>
              <a:t>Pasal</a:t>
            </a:r>
            <a:r>
              <a:rPr lang="en-US" sz="2400" dirty="0"/>
              <a:t> 2 </a:t>
            </a:r>
            <a:r>
              <a:rPr lang="en-US" sz="2400" dirty="0" err="1"/>
              <a:t>Undang</a:t>
            </a:r>
            <a:r>
              <a:rPr lang="en-US" sz="2400" dirty="0"/>
              <a:t> – </a:t>
            </a:r>
            <a:r>
              <a:rPr lang="en-US" sz="2400" dirty="0" err="1"/>
              <a:t>Undang</a:t>
            </a:r>
            <a:r>
              <a:rPr lang="en-US" sz="2400" dirty="0"/>
              <a:t> </a:t>
            </a:r>
            <a:r>
              <a:rPr lang="en-US" sz="2400" dirty="0" err="1"/>
              <a:t>Nomor</a:t>
            </a:r>
            <a:r>
              <a:rPr lang="en-US" sz="2400" dirty="0"/>
              <a:t> 9 </a:t>
            </a:r>
            <a:r>
              <a:rPr lang="en-US" sz="2400" dirty="0" err="1"/>
              <a:t>Tahun</a:t>
            </a:r>
            <a:r>
              <a:rPr lang="en-US" sz="2400" dirty="0"/>
              <a:t> 2004</a:t>
            </a:r>
          </a:p>
          <a:p>
            <a:pPr marL="633413" indent="-368300" algn="just">
              <a:buSzPct val="100000"/>
              <a:buFont typeface="Wingdings" panose="05000000000000000000" pitchFamily="2" charset="2"/>
              <a:buChar char="v"/>
            </a:pPr>
            <a:r>
              <a:rPr lang="en-US" sz="2400" dirty="0"/>
              <a:t> </a:t>
            </a:r>
            <a:r>
              <a:rPr lang="en-US" sz="2400" dirty="0" err="1"/>
              <a:t>Keputusan</a:t>
            </a:r>
            <a:r>
              <a:rPr lang="en-US" sz="2400" dirty="0"/>
              <a:t> yang </a:t>
            </a:r>
            <a:r>
              <a:rPr lang="en-US" sz="2400" dirty="0" err="1"/>
              <a:t>disengketakan</a:t>
            </a:r>
            <a:r>
              <a:rPr lang="en-US" sz="2400" dirty="0"/>
              <a:t> </a:t>
            </a:r>
            <a:r>
              <a:rPr lang="en-US" sz="2400" dirty="0" err="1"/>
              <a:t>termasuk</a:t>
            </a:r>
            <a:r>
              <a:rPr lang="en-US" sz="2400" dirty="0"/>
              <a:t> </a:t>
            </a:r>
            <a:r>
              <a:rPr lang="en-US" sz="2400" dirty="0" err="1"/>
              <a:t>dalam</a:t>
            </a:r>
            <a:r>
              <a:rPr lang="en-US" sz="2400" dirty="0"/>
              <a:t> </a:t>
            </a:r>
            <a:r>
              <a:rPr lang="en-US" sz="2400" dirty="0" err="1"/>
              <a:t>Keputusan</a:t>
            </a:r>
            <a:r>
              <a:rPr lang="en-US" sz="2400" dirty="0"/>
              <a:t> </a:t>
            </a:r>
            <a:r>
              <a:rPr lang="en-US" sz="2400" dirty="0" err="1"/>
              <a:t>sebagaimana</a:t>
            </a:r>
            <a:r>
              <a:rPr lang="en-US" sz="2400" dirty="0"/>
              <a:t> </a:t>
            </a:r>
            <a:r>
              <a:rPr lang="en-US" sz="2400" dirty="0" err="1"/>
              <a:t>Pasal</a:t>
            </a:r>
            <a:r>
              <a:rPr lang="en-US" sz="2400" dirty="0"/>
              <a:t> 49  </a:t>
            </a:r>
            <a:r>
              <a:rPr lang="en-US" sz="2400" dirty="0" err="1"/>
              <a:t>Undang</a:t>
            </a:r>
            <a:r>
              <a:rPr lang="en-US" sz="2400" dirty="0"/>
              <a:t> – </a:t>
            </a:r>
            <a:r>
              <a:rPr lang="en-US" sz="2400" dirty="0" err="1"/>
              <a:t>undang</a:t>
            </a:r>
            <a:r>
              <a:rPr lang="en-US" sz="2400" dirty="0"/>
              <a:t> </a:t>
            </a:r>
            <a:r>
              <a:rPr lang="en-US" sz="2400" dirty="0" err="1"/>
              <a:t>Nomor</a:t>
            </a:r>
            <a:r>
              <a:rPr lang="en-US" sz="2400" dirty="0"/>
              <a:t> 5 </a:t>
            </a:r>
            <a:r>
              <a:rPr lang="en-US" sz="2400" dirty="0" err="1"/>
              <a:t>Tahun</a:t>
            </a:r>
            <a:r>
              <a:rPr lang="en-US" sz="2400" dirty="0"/>
              <a:t> 1986</a:t>
            </a:r>
          </a:p>
        </p:txBody>
      </p:sp>
    </p:spTree>
    <p:extLst>
      <p:ext uri="{BB962C8B-B14F-4D97-AF65-F5344CB8AC3E}">
        <p14:creationId xmlns:p14="http://schemas.microsoft.com/office/powerpoint/2010/main" val="34517945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EB5C19-3D68-3DF6-05DD-F62064C2021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FAB3B59-EDF3-69B0-5305-A946B607CC6E}"/>
              </a:ext>
            </a:extLst>
          </p:cNvPr>
          <p:cNvSpPr>
            <a:spLocks noGrp="1"/>
          </p:cNvSpPr>
          <p:nvPr>
            <p:ph type="title"/>
          </p:nvPr>
        </p:nvSpPr>
        <p:spPr/>
        <p:txBody>
          <a:bodyPr>
            <a:normAutofit/>
          </a:bodyPr>
          <a:lstStyle/>
          <a:p>
            <a:pPr algn="ctr"/>
            <a:r>
              <a:rPr lang="en-US" sz="3200" b="1" dirty="0"/>
              <a:t>EKSEPSI TENTANG KEWENANGAN RELATIF</a:t>
            </a:r>
          </a:p>
        </p:txBody>
      </p:sp>
      <p:sp>
        <p:nvSpPr>
          <p:cNvPr id="3" name="Content Placeholder 2">
            <a:extLst>
              <a:ext uri="{FF2B5EF4-FFF2-40B4-BE49-F238E27FC236}">
                <a16:creationId xmlns:a16="http://schemas.microsoft.com/office/drawing/2014/main" id="{1B173B27-9C42-3A46-3EAC-52322AC18685}"/>
              </a:ext>
            </a:extLst>
          </p:cNvPr>
          <p:cNvSpPr>
            <a:spLocks noGrp="1"/>
          </p:cNvSpPr>
          <p:nvPr>
            <p:ph idx="1"/>
          </p:nvPr>
        </p:nvSpPr>
        <p:spPr/>
        <p:txBody>
          <a:bodyPr>
            <a:normAutofit fontScale="85000" lnSpcReduction="20000"/>
          </a:bodyPr>
          <a:lstStyle/>
          <a:p>
            <a:pPr algn="just"/>
            <a:r>
              <a:rPr lang="en-US" sz="2800" dirty="0" err="1"/>
              <a:t>Pasal</a:t>
            </a:r>
            <a:r>
              <a:rPr lang="en-US" sz="2800" dirty="0"/>
              <a:t> 77 </a:t>
            </a:r>
            <a:r>
              <a:rPr lang="en-US" sz="2800" dirty="0" err="1"/>
              <a:t>ayat</a:t>
            </a:r>
            <a:r>
              <a:rPr lang="en-US" sz="2800" dirty="0"/>
              <a:t> 2 </a:t>
            </a:r>
            <a:r>
              <a:rPr lang="en-US" sz="2800" dirty="0" err="1"/>
              <a:t>Undang</a:t>
            </a:r>
            <a:r>
              <a:rPr lang="en-US" sz="2800" dirty="0"/>
              <a:t> – </a:t>
            </a:r>
            <a:r>
              <a:rPr lang="en-US" sz="2800" dirty="0" err="1"/>
              <a:t>undang</a:t>
            </a:r>
            <a:r>
              <a:rPr lang="en-US" sz="2800" dirty="0"/>
              <a:t> </a:t>
            </a:r>
            <a:r>
              <a:rPr lang="en-US" sz="2800" dirty="0" err="1"/>
              <a:t>Nomor</a:t>
            </a:r>
            <a:r>
              <a:rPr lang="en-US" sz="2800" dirty="0"/>
              <a:t> 5 </a:t>
            </a:r>
            <a:r>
              <a:rPr lang="en-US" sz="2800" dirty="0" err="1"/>
              <a:t>Tahun</a:t>
            </a:r>
            <a:r>
              <a:rPr lang="en-US" sz="2800" dirty="0"/>
              <a:t> 1986</a:t>
            </a:r>
          </a:p>
          <a:p>
            <a:pPr algn="just"/>
            <a:r>
              <a:rPr lang="en-US" sz="2800" dirty="0" err="1"/>
              <a:t>Disampaikan</a:t>
            </a:r>
            <a:r>
              <a:rPr lang="en-US" sz="2800" dirty="0"/>
              <a:t> </a:t>
            </a:r>
            <a:r>
              <a:rPr lang="en-US" sz="2800" dirty="0" err="1"/>
              <a:t>sebelum</a:t>
            </a:r>
            <a:r>
              <a:rPr lang="en-US" sz="2800" dirty="0"/>
              <a:t> </a:t>
            </a:r>
            <a:r>
              <a:rPr lang="en-US" sz="2800" dirty="0" err="1"/>
              <a:t>Jawaban</a:t>
            </a:r>
            <a:r>
              <a:rPr lang="en-US" sz="2800" dirty="0"/>
              <a:t> </a:t>
            </a:r>
            <a:r>
              <a:rPr lang="en-US" sz="2800" dirty="0" err="1"/>
              <a:t>atas</a:t>
            </a:r>
            <a:r>
              <a:rPr lang="en-US" sz="2800" dirty="0"/>
              <a:t> </a:t>
            </a:r>
            <a:r>
              <a:rPr lang="en-US" sz="2800" dirty="0" err="1"/>
              <a:t>pokok</a:t>
            </a:r>
            <a:r>
              <a:rPr lang="en-US" sz="2800" dirty="0"/>
              <a:t> </a:t>
            </a:r>
            <a:r>
              <a:rPr lang="en-US" sz="2800" dirty="0" err="1"/>
              <a:t>sengketa</a:t>
            </a:r>
            <a:r>
              <a:rPr lang="en-US" sz="2800" dirty="0"/>
              <a:t>---</a:t>
            </a:r>
            <a:r>
              <a:rPr lang="en-US" sz="2800" dirty="0" err="1"/>
              <a:t>akan</a:t>
            </a:r>
            <a:r>
              <a:rPr lang="en-US" sz="2800" dirty="0"/>
              <a:t> </a:t>
            </a:r>
            <a:r>
              <a:rPr lang="en-US" sz="2800" dirty="0" err="1"/>
              <a:t>diputus</a:t>
            </a:r>
            <a:r>
              <a:rPr lang="en-US" sz="2800" dirty="0"/>
              <a:t> </a:t>
            </a:r>
            <a:r>
              <a:rPr lang="en-US" sz="2800" dirty="0" err="1"/>
              <a:t>sebelum</a:t>
            </a:r>
            <a:r>
              <a:rPr lang="en-US" sz="2800" dirty="0"/>
              <a:t> </a:t>
            </a:r>
            <a:r>
              <a:rPr lang="en-US" sz="2800" dirty="0" err="1"/>
              <a:t>pokok</a:t>
            </a:r>
            <a:r>
              <a:rPr lang="en-US" sz="2800" dirty="0"/>
              <a:t> </a:t>
            </a:r>
            <a:r>
              <a:rPr lang="en-US" sz="2800" dirty="0" err="1"/>
              <a:t>sengketa</a:t>
            </a:r>
            <a:endParaRPr lang="en-US" sz="2800" dirty="0"/>
          </a:p>
          <a:p>
            <a:pPr algn="just"/>
            <a:r>
              <a:rPr lang="en-US" sz="2800" dirty="0" err="1"/>
              <a:t>Dasar</a:t>
            </a:r>
            <a:r>
              <a:rPr lang="en-US" sz="2800" dirty="0"/>
              <a:t> :</a:t>
            </a:r>
          </a:p>
          <a:p>
            <a:pPr algn="just"/>
            <a:r>
              <a:rPr lang="en-US" sz="2800" dirty="0" err="1"/>
              <a:t>Sengketa</a:t>
            </a:r>
            <a:r>
              <a:rPr lang="en-US" sz="2800" dirty="0"/>
              <a:t> </a:t>
            </a:r>
            <a:r>
              <a:rPr lang="en-US" sz="2800" dirty="0" err="1"/>
              <a:t>tidak</a:t>
            </a:r>
            <a:r>
              <a:rPr lang="en-US" sz="2800" dirty="0"/>
              <a:t> </a:t>
            </a:r>
            <a:r>
              <a:rPr lang="en-US" sz="2800" dirty="0" err="1"/>
              <a:t>diperiksa</a:t>
            </a:r>
            <a:r>
              <a:rPr lang="en-US" sz="2800" dirty="0"/>
              <a:t> di </a:t>
            </a:r>
            <a:r>
              <a:rPr lang="en-US" sz="2800" dirty="0" err="1"/>
              <a:t>Pengadilan</a:t>
            </a:r>
            <a:r>
              <a:rPr lang="en-US" sz="2800" dirty="0"/>
              <a:t> TUN yang </a:t>
            </a:r>
            <a:r>
              <a:rPr lang="en-US" sz="2800" dirty="0" err="1"/>
              <a:t>berwenang</a:t>
            </a:r>
            <a:r>
              <a:rPr lang="en-US" sz="2800" dirty="0"/>
              <a:t> </a:t>
            </a:r>
          </a:p>
          <a:p>
            <a:pPr marL="0" indent="0" algn="just">
              <a:buNone/>
            </a:pPr>
            <a:r>
              <a:rPr lang="en-US" sz="2800" dirty="0"/>
              <a:t>(</a:t>
            </a:r>
            <a:r>
              <a:rPr lang="en-US" sz="2800" dirty="0" err="1"/>
              <a:t>berhubungan</a:t>
            </a:r>
            <a:r>
              <a:rPr lang="en-US" sz="2800" dirty="0"/>
              <a:t> </a:t>
            </a:r>
            <a:r>
              <a:rPr lang="en-US" sz="2800" dirty="0" err="1"/>
              <a:t>dengan</a:t>
            </a:r>
            <a:r>
              <a:rPr lang="en-US" sz="2800" dirty="0"/>
              <a:t> </a:t>
            </a:r>
            <a:r>
              <a:rPr lang="en-US" sz="2800" dirty="0" err="1"/>
              <a:t>wilayah</a:t>
            </a:r>
            <a:r>
              <a:rPr lang="en-US" sz="2800" dirty="0"/>
              <a:t> </a:t>
            </a:r>
            <a:r>
              <a:rPr lang="en-US" sz="2800" dirty="0" err="1"/>
              <a:t>hukum</a:t>
            </a:r>
            <a:r>
              <a:rPr lang="en-US" sz="2800" dirty="0"/>
              <a:t>) --- </a:t>
            </a:r>
            <a:r>
              <a:rPr lang="en-US" sz="2800" dirty="0" err="1"/>
              <a:t>lihat</a:t>
            </a:r>
            <a:r>
              <a:rPr lang="en-US" sz="2800" dirty="0"/>
              <a:t> </a:t>
            </a:r>
            <a:r>
              <a:rPr lang="en-US" sz="2800" dirty="0" err="1"/>
              <a:t>Pasal</a:t>
            </a:r>
            <a:r>
              <a:rPr lang="en-US" sz="2800" dirty="0"/>
              <a:t> 54 </a:t>
            </a:r>
            <a:r>
              <a:rPr lang="en-US" sz="2800" dirty="0" err="1"/>
              <a:t>Undang</a:t>
            </a:r>
            <a:r>
              <a:rPr lang="en-US" sz="2800" dirty="0"/>
              <a:t> – </a:t>
            </a:r>
            <a:r>
              <a:rPr lang="en-US" sz="2800" dirty="0" err="1"/>
              <a:t>undang</a:t>
            </a:r>
            <a:r>
              <a:rPr lang="en-US" sz="2800" dirty="0"/>
              <a:t> </a:t>
            </a:r>
            <a:r>
              <a:rPr lang="en-US" sz="2800" dirty="0" err="1"/>
              <a:t>Nomor</a:t>
            </a:r>
            <a:r>
              <a:rPr lang="en-US" sz="2800" dirty="0"/>
              <a:t> 5 </a:t>
            </a:r>
            <a:r>
              <a:rPr lang="en-US" sz="2800" dirty="0" err="1"/>
              <a:t>Tahun</a:t>
            </a:r>
            <a:r>
              <a:rPr lang="en-US" sz="2800" dirty="0"/>
              <a:t> 1986</a:t>
            </a:r>
          </a:p>
          <a:p>
            <a:pPr algn="just"/>
            <a:endParaRPr lang="en-US" sz="2800" dirty="0"/>
          </a:p>
        </p:txBody>
      </p:sp>
    </p:spTree>
    <p:extLst>
      <p:ext uri="{BB962C8B-B14F-4D97-AF65-F5344CB8AC3E}">
        <p14:creationId xmlns:p14="http://schemas.microsoft.com/office/powerpoint/2010/main" val="7441958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2878BB-3D9E-00F1-6865-83331081E9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C59956-91C6-1CFD-860C-90DED7608968}"/>
              </a:ext>
            </a:extLst>
          </p:cNvPr>
          <p:cNvSpPr>
            <a:spLocks noGrp="1"/>
          </p:cNvSpPr>
          <p:nvPr>
            <p:ph type="title"/>
          </p:nvPr>
        </p:nvSpPr>
        <p:spPr>
          <a:xfrm>
            <a:off x="856060" y="152400"/>
            <a:ext cx="7429499" cy="1478570"/>
          </a:xfrm>
        </p:spPr>
        <p:txBody>
          <a:bodyPr>
            <a:normAutofit/>
          </a:bodyPr>
          <a:lstStyle/>
          <a:p>
            <a:pPr algn="ctr"/>
            <a:r>
              <a:rPr lang="en-US" sz="3200" b="1" dirty="0"/>
              <a:t>EKSEPSI LAIN - LAIN</a:t>
            </a:r>
          </a:p>
        </p:txBody>
      </p:sp>
      <p:sp>
        <p:nvSpPr>
          <p:cNvPr id="3" name="Content Placeholder 2">
            <a:extLst>
              <a:ext uri="{FF2B5EF4-FFF2-40B4-BE49-F238E27FC236}">
                <a16:creationId xmlns:a16="http://schemas.microsoft.com/office/drawing/2014/main" id="{C935722E-C1E5-9133-FABB-DD5A6C2CF6D5}"/>
              </a:ext>
            </a:extLst>
          </p:cNvPr>
          <p:cNvSpPr>
            <a:spLocks noGrp="1"/>
          </p:cNvSpPr>
          <p:nvPr>
            <p:ph idx="1"/>
          </p:nvPr>
        </p:nvSpPr>
        <p:spPr>
          <a:xfrm>
            <a:off x="612648" y="1600200"/>
            <a:ext cx="8153400" cy="5029200"/>
          </a:xfrm>
        </p:spPr>
        <p:txBody>
          <a:bodyPr>
            <a:normAutofit/>
          </a:bodyPr>
          <a:lstStyle/>
          <a:p>
            <a:pPr algn="just"/>
            <a:r>
              <a:rPr lang="en-US" sz="2400" dirty="0" err="1"/>
              <a:t>Pasal</a:t>
            </a:r>
            <a:r>
              <a:rPr lang="en-US" sz="2400" dirty="0"/>
              <a:t> 77 </a:t>
            </a:r>
            <a:r>
              <a:rPr lang="en-US" sz="2400" dirty="0" err="1"/>
              <a:t>ayat</a:t>
            </a:r>
            <a:r>
              <a:rPr lang="en-US" sz="2400" dirty="0"/>
              <a:t> 3 </a:t>
            </a:r>
            <a:r>
              <a:rPr lang="en-US" sz="2400" dirty="0" err="1"/>
              <a:t>Undang</a:t>
            </a:r>
            <a:r>
              <a:rPr lang="en-US" sz="2400" dirty="0"/>
              <a:t> – </a:t>
            </a:r>
            <a:r>
              <a:rPr lang="en-US" sz="2400" dirty="0" err="1"/>
              <a:t>undang</a:t>
            </a:r>
            <a:r>
              <a:rPr lang="en-US" sz="2400" dirty="0"/>
              <a:t> </a:t>
            </a:r>
            <a:r>
              <a:rPr lang="en-US" sz="2400" dirty="0" err="1"/>
              <a:t>Nomor</a:t>
            </a:r>
            <a:r>
              <a:rPr lang="en-US" sz="2400" dirty="0"/>
              <a:t> 5 </a:t>
            </a:r>
            <a:r>
              <a:rPr lang="en-US" sz="2400" dirty="0" err="1"/>
              <a:t>Tahun</a:t>
            </a:r>
            <a:r>
              <a:rPr lang="en-US" sz="2400" dirty="0"/>
              <a:t> 1986</a:t>
            </a:r>
          </a:p>
          <a:p>
            <a:pPr algn="just"/>
            <a:r>
              <a:rPr lang="en-US" sz="2400" dirty="0" err="1"/>
              <a:t>Disampaikan</a:t>
            </a:r>
            <a:r>
              <a:rPr lang="en-US" sz="2400" dirty="0"/>
              <a:t> </a:t>
            </a:r>
            <a:r>
              <a:rPr lang="en-US" sz="2400" dirty="0" err="1"/>
              <a:t>bersama</a:t>
            </a:r>
            <a:r>
              <a:rPr lang="en-US" sz="2400" dirty="0"/>
              <a:t> – </a:t>
            </a:r>
            <a:r>
              <a:rPr lang="en-US" sz="2400" dirty="0" err="1"/>
              <a:t>sama</a:t>
            </a:r>
            <a:r>
              <a:rPr lang="en-US" sz="2400" dirty="0"/>
              <a:t> </a:t>
            </a:r>
            <a:r>
              <a:rPr lang="en-US" sz="2400" dirty="0" err="1"/>
              <a:t>dengan</a:t>
            </a:r>
            <a:r>
              <a:rPr lang="en-US" sz="2400" dirty="0"/>
              <a:t> </a:t>
            </a:r>
            <a:r>
              <a:rPr lang="en-US" sz="2400" dirty="0" err="1"/>
              <a:t>pokok</a:t>
            </a:r>
            <a:r>
              <a:rPr lang="en-US" sz="2400" dirty="0"/>
              <a:t> </a:t>
            </a:r>
            <a:r>
              <a:rPr lang="en-US" sz="2400" dirty="0" err="1"/>
              <a:t>perkara</a:t>
            </a:r>
            <a:r>
              <a:rPr lang="en-US" sz="2400" dirty="0"/>
              <a:t> </a:t>
            </a:r>
            <a:r>
              <a:rPr lang="en-US" sz="2400" dirty="0" err="1"/>
              <a:t>dan</a:t>
            </a:r>
            <a:r>
              <a:rPr lang="en-US" sz="2400" dirty="0"/>
              <a:t>  </a:t>
            </a:r>
            <a:r>
              <a:rPr lang="en-US" sz="2400" dirty="0" err="1"/>
              <a:t>akan</a:t>
            </a:r>
            <a:r>
              <a:rPr lang="en-US" sz="2400" dirty="0"/>
              <a:t> </a:t>
            </a:r>
            <a:r>
              <a:rPr lang="en-US" sz="2400" dirty="0" err="1"/>
              <a:t>diputus</a:t>
            </a:r>
            <a:r>
              <a:rPr lang="en-US" sz="2400" dirty="0"/>
              <a:t> </a:t>
            </a:r>
            <a:r>
              <a:rPr lang="en-US" sz="2400" dirty="0" err="1"/>
              <a:t>bersama</a:t>
            </a:r>
            <a:r>
              <a:rPr lang="en-US" sz="2400" dirty="0"/>
              <a:t> </a:t>
            </a:r>
            <a:r>
              <a:rPr lang="en-US" sz="2400" dirty="0" err="1"/>
              <a:t>pokok</a:t>
            </a:r>
            <a:r>
              <a:rPr lang="en-US" sz="2400" dirty="0"/>
              <a:t> </a:t>
            </a:r>
            <a:r>
              <a:rPr lang="en-US" sz="2400" dirty="0" err="1"/>
              <a:t>perkara</a:t>
            </a:r>
            <a:endParaRPr lang="en-US" sz="2400" dirty="0"/>
          </a:p>
          <a:p>
            <a:pPr algn="just"/>
            <a:r>
              <a:rPr lang="en-US" sz="2400" dirty="0"/>
              <a:t>Antara lain :</a:t>
            </a:r>
          </a:p>
          <a:p>
            <a:pPr marL="722313" lvl="2" indent="-368300" algn="just">
              <a:buFont typeface="Wingdings" panose="05000000000000000000" pitchFamily="2" charset="2"/>
              <a:buChar char="v"/>
            </a:pPr>
            <a:r>
              <a:rPr lang="en-US" sz="2400" dirty="0" err="1"/>
              <a:t>Penggugat</a:t>
            </a:r>
            <a:r>
              <a:rPr lang="en-US" sz="2400" dirty="0"/>
              <a:t> </a:t>
            </a:r>
            <a:r>
              <a:rPr lang="en-US" sz="2400" dirty="0" err="1"/>
              <a:t>tidak</a:t>
            </a:r>
            <a:r>
              <a:rPr lang="en-US" sz="2400" dirty="0"/>
              <a:t> </a:t>
            </a:r>
            <a:r>
              <a:rPr lang="en-US" sz="2400" dirty="0" err="1"/>
              <a:t>berkapasitas</a:t>
            </a:r>
            <a:r>
              <a:rPr lang="en-US" sz="2400" dirty="0"/>
              <a:t>/</a:t>
            </a:r>
            <a:r>
              <a:rPr lang="en-US" sz="2400" dirty="0" err="1"/>
              <a:t>tidak</a:t>
            </a:r>
            <a:r>
              <a:rPr lang="en-US" sz="2400" dirty="0"/>
              <a:t> </a:t>
            </a:r>
            <a:r>
              <a:rPr lang="en-US" sz="2400" dirty="0" err="1"/>
              <a:t>mempunyai</a:t>
            </a:r>
            <a:r>
              <a:rPr lang="en-US" sz="2400" dirty="0"/>
              <a:t> persona </a:t>
            </a:r>
            <a:r>
              <a:rPr lang="en-US" sz="2400" dirty="0" err="1"/>
              <a:t>standi</a:t>
            </a:r>
            <a:r>
              <a:rPr lang="en-US" sz="2400" dirty="0"/>
              <a:t> in </a:t>
            </a:r>
            <a:r>
              <a:rPr lang="en-US" sz="2400" dirty="0" err="1"/>
              <a:t>judicio</a:t>
            </a:r>
            <a:r>
              <a:rPr lang="en-US" sz="2400" dirty="0"/>
              <a:t> (</a:t>
            </a:r>
            <a:r>
              <a:rPr lang="en-US" sz="2400" dirty="0" err="1"/>
              <a:t>pasal</a:t>
            </a:r>
            <a:r>
              <a:rPr lang="en-US" sz="2400" dirty="0"/>
              <a:t> 53 </a:t>
            </a:r>
            <a:r>
              <a:rPr lang="en-US" sz="2400" dirty="0" err="1"/>
              <a:t>ayat</a:t>
            </a:r>
            <a:r>
              <a:rPr lang="en-US" sz="2400" dirty="0"/>
              <a:t> (1))</a:t>
            </a:r>
          </a:p>
          <a:p>
            <a:pPr marL="722313" lvl="2" indent="-368300" algn="just">
              <a:buFont typeface="Wingdings" panose="05000000000000000000" pitchFamily="2" charset="2"/>
              <a:buChar char="v"/>
            </a:pPr>
            <a:r>
              <a:rPr lang="en-US" sz="2400" dirty="0" err="1"/>
              <a:t>Gugatan</a:t>
            </a:r>
            <a:r>
              <a:rPr lang="en-US" sz="2400" dirty="0"/>
              <a:t> </a:t>
            </a:r>
            <a:r>
              <a:rPr lang="en-US" sz="2400" dirty="0" err="1"/>
              <a:t>Kabur</a:t>
            </a:r>
            <a:r>
              <a:rPr lang="en-US" sz="2400" dirty="0"/>
              <a:t>/</a:t>
            </a:r>
            <a:r>
              <a:rPr lang="en-US" sz="2400" dirty="0" err="1"/>
              <a:t>Obscuur</a:t>
            </a:r>
            <a:r>
              <a:rPr lang="en-US" sz="2400" dirty="0"/>
              <a:t> Libel (</a:t>
            </a:r>
            <a:r>
              <a:rPr lang="en-US" sz="2400" dirty="0" err="1"/>
              <a:t>pasal</a:t>
            </a:r>
            <a:r>
              <a:rPr lang="en-US" sz="2400" dirty="0"/>
              <a:t> 56)</a:t>
            </a:r>
          </a:p>
          <a:p>
            <a:pPr marL="722313" lvl="1" indent="-368300" algn="just">
              <a:buNone/>
            </a:pPr>
            <a:r>
              <a:rPr lang="en-US" sz="2400" dirty="0"/>
              <a:t>	</a:t>
            </a:r>
            <a:r>
              <a:rPr lang="en-US" sz="2400" dirty="0" err="1"/>
              <a:t>Posita</a:t>
            </a:r>
            <a:r>
              <a:rPr lang="en-US" sz="2400" dirty="0"/>
              <a:t> </a:t>
            </a:r>
            <a:r>
              <a:rPr lang="en-US" sz="2400" dirty="0" err="1"/>
              <a:t>dan</a:t>
            </a:r>
            <a:r>
              <a:rPr lang="en-US" sz="2400" dirty="0"/>
              <a:t> </a:t>
            </a:r>
            <a:r>
              <a:rPr lang="en-US" sz="2400" dirty="0" err="1"/>
              <a:t>petitum</a:t>
            </a:r>
            <a:r>
              <a:rPr lang="en-US" sz="2400" dirty="0"/>
              <a:t> </a:t>
            </a:r>
            <a:r>
              <a:rPr lang="en-US" sz="2400" dirty="0" err="1"/>
              <a:t>tidak</a:t>
            </a:r>
            <a:r>
              <a:rPr lang="en-US" sz="2400" dirty="0"/>
              <a:t> </a:t>
            </a:r>
            <a:r>
              <a:rPr lang="en-US" sz="2400" dirty="0" err="1"/>
              <a:t>bersesuaian</a:t>
            </a:r>
            <a:r>
              <a:rPr lang="en-US" sz="2400" dirty="0"/>
              <a:t> </a:t>
            </a:r>
          </a:p>
          <a:p>
            <a:pPr marL="722313" lvl="2" indent="-368300" algn="just">
              <a:buFont typeface="Wingdings" panose="05000000000000000000" pitchFamily="2" charset="2"/>
              <a:buChar char="v"/>
            </a:pPr>
            <a:r>
              <a:rPr lang="en-US" sz="2400" dirty="0" err="1"/>
              <a:t>Gugatan</a:t>
            </a:r>
            <a:r>
              <a:rPr lang="en-US" sz="2400" dirty="0"/>
              <a:t> </a:t>
            </a:r>
            <a:r>
              <a:rPr lang="en-US" sz="2400" dirty="0" err="1"/>
              <a:t>prematur</a:t>
            </a:r>
            <a:r>
              <a:rPr lang="en-US" sz="2400" dirty="0"/>
              <a:t> (</a:t>
            </a:r>
            <a:r>
              <a:rPr lang="en-US" sz="2400" dirty="0" err="1"/>
              <a:t>Pasal</a:t>
            </a:r>
            <a:r>
              <a:rPr lang="en-US" sz="2400" dirty="0"/>
              <a:t> 48 </a:t>
            </a:r>
            <a:r>
              <a:rPr lang="en-US" sz="2400" dirty="0" err="1"/>
              <a:t>danPasal</a:t>
            </a:r>
            <a:r>
              <a:rPr lang="en-US" sz="2400" dirty="0"/>
              <a:t> 3)</a:t>
            </a:r>
          </a:p>
          <a:p>
            <a:pPr marL="722313" lvl="2" indent="-368300" algn="just">
              <a:buFont typeface="Wingdings" panose="05000000000000000000" pitchFamily="2" charset="2"/>
              <a:buChar char="v"/>
            </a:pPr>
            <a:r>
              <a:rPr lang="en-US" sz="2400" dirty="0" err="1"/>
              <a:t>Gugatan</a:t>
            </a:r>
            <a:r>
              <a:rPr lang="en-US" sz="2400" dirty="0"/>
              <a:t> </a:t>
            </a:r>
            <a:r>
              <a:rPr lang="en-US" sz="2400" dirty="0" err="1"/>
              <a:t>daluwarsa</a:t>
            </a:r>
            <a:r>
              <a:rPr lang="en-US" sz="2400" dirty="0"/>
              <a:t> (</a:t>
            </a:r>
            <a:r>
              <a:rPr lang="en-US" sz="2400" dirty="0" err="1"/>
              <a:t>pasal</a:t>
            </a:r>
            <a:r>
              <a:rPr lang="en-US" sz="2400" dirty="0"/>
              <a:t> 55 </a:t>
            </a:r>
            <a:r>
              <a:rPr lang="en-US" sz="2400" dirty="0" err="1"/>
              <a:t>dan</a:t>
            </a:r>
            <a:r>
              <a:rPr lang="en-US" sz="2400" dirty="0"/>
              <a:t> </a:t>
            </a:r>
            <a:r>
              <a:rPr lang="en-US" sz="2400" dirty="0" err="1"/>
              <a:t>pasal</a:t>
            </a:r>
            <a:r>
              <a:rPr lang="en-US" sz="2400" dirty="0"/>
              <a:t> 3)</a:t>
            </a:r>
          </a:p>
        </p:txBody>
      </p:sp>
    </p:spTree>
    <p:extLst>
      <p:ext uri="{BB962C8B-B14F-4D97-AF65-F5344CB8AC3E}">
        <p14:creationId xmlns:p14="http://schemas.microsoft.com/office/powerpoint/2010/main" val="81105389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76141B8-31E4-090D-ED17-4A3DEFF801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99F6780-661D-0C8D-F2B3-82430E308F14}"/>
              </a:ext>
            </a:extLst>
          </p:cNvPr>
          <p:cNvSpPr>
            <a:spLocks noGrp="1"/>
          </p:cNvSpPr>
          <p:nvPr>
            <p:ph type="title"/>
          </p:nvPr>
        </p:nvSpPr>
        <p:spPr>
          <a:xfrm>
            <a:off x="838200" y="0"/>
            <a:ext cx="7429499" cy="866266"/>
          </a:xfrm>
        </p:spPr>
        <p:txBody>
          <a:bodyPr>
            <a:normAutofit/>
          </a:bodyPr>
          <a:lstStyle/>
          <a:p>
            <a:r>
              <a:rPr lang="en-US" sz="2800" dirty="0"/>
              <a:t>POKOK ISI JAWABAN….</a:t>
            </a:r>
          </a:p>
        </p:txBody>
      </p:sp>
      <p:sp>
        <p:nvSpPr>
          <p:cNvPr id="3" name="Content Placeholder 2">
            <a:extLst>
              <a:ext uri="{FF2B5EF4-FFF2-40B4-BE49-F238E27FC236}">
                <a16:creationId xmlns:a16="http://schemas.microsoft.com/office/drawing/2014/main" id="{ABA2F7C0-C632-A875-704D-F56188C93EF3}"/>
              </a:ext>
            </a:extLst>
          </p:cNvPr>
          <p:cNvSpPr>
            <a:spLocks noGrp="1"/>
          </p:cNvSpPr>
          <p:nvPr>
            <p:ph idx="1"/>
          </p:nvPr>
        </p:nvSpPr>
        <p:spPr>
          <a:xfrm>
            <a:off x="395536" y="1484784"/>
            <a:ext cx="8568952" cy="4824536"/>
          </a:xfrm>
        </p:spPr>
        <p:txBody>
          <a:bodyPr>
            <a:normAutofit lnSpcReduction="10000"/>
          </a:bodyPr>
          <a:lstStyle/>
          <a:p>
            <a:pPr marL="0" indent="0">
              <a:buNone/>
            </a:pPr>
            <a:r>
              <a:rPr lang="en-US" b="1" dirty="0"/>
              <a:t>II. POKOK PERKARA</a:t>
            </a:r>
            <a:endParaRPr lang="en-US" dirty="0"/>
          </a:p>
          <a:p>
            <a:pPr marL="354013" indent="0">
              <a:buNone/>
              <a:defRPr/>
            </a:pPr>
            <a:r>
              <a:rPr lang="en-US" sz="2800" dirty="0" err="1"/>
              <a:t>Pasal</a:t>
            </a:r>
            <a:r>
              <a:rPr lang="en-US" sz="2800" dirty="0"/>
              <a:t> 53 </a:t>
            </a:r>
            <a:r>
              <a:rPr lang="en-US" sz="2800" dirty="0" err="1"/>
              <a:t>ayat</a:t>
            </a:r>
            <a:r>
              <a:rPr lang="en-US" sz="2800" dirty="0"/>
              <a:t> (2) UU No.9 </a:t>
            </a:r>
            <a:r>
              <a:rPr lang="en-US" sz="2800" dirty="0" err="1"/>
              <a:t>Tahun</a:t>
            </a:r>
            <a:r>
              <a:rPr lang="en-US" sz="2800" dirty="0"/>
              <a:t> 2004 :</a:t>
            </a:r>
          </a:p>
          <a:p>
            <a:pPr marL="722313" indent="-368300" algn="just">
              <a:buNone/>
              <a:defRPr/>
            </a:pPr>
            <a:r>
              <a:rPr lang="en-US" sz="2800" dirty="0"/>
              <a:t>1. </a:t>
            </a:r>
            <a:r>
              <a:rPr lang="en-US" sz="2800" dirty="0" err="1"/>
              <a:t>Keputusan</a:t>
            </a:r>
            <a:r>
              <a:rPr lang="en-US" sz="2800" dirty="0"/>
              <a:t> TUN </a:t>
            </a:r>
            <a:r>
              <a:rPr lang="en-US" sz="2800" dirty="0" err="1"/>
              <a:t>tidak</a:t>
            </a:r>
            <a:r>
              <a:rPr lang="en-US" sz="2800" dirty="0"/>
              <a:t> </a:t>
            </a:r>
            <a:r>
              <a:rPr lang="en-US" sz="2800" dirty="0" err="1"/>
              <a:t>bertentangan</a:t>
            </a:r>
            <a:r>
              <a:rPr lang="en-US" sz="2800" dirty="0"/>
              <a:t> </a:t>
            </a:r>
            <a:r>
              <a:rPr lang="en-US" sz="2800" dirty="0" err="1"/>
              <a:t>dengan</a:t>
            </a:r>
            <a:r>
              <a:rPr lang="en-US" sz="2800" dirty="0"/>
              <a:t> </a:t>
            </a:r>
            <a:r>
              <a:rPr lang="en-US" sz="2800" dirty="0" err="1"/>
              <a:t>Peraturan</a:t>
            </a:r>
            <a:r>
              <a:rPr lang="en-US" sz="2800" dirty="0"/>
              <a:t>              </a:t>
            </a:r>
            <a:r>
              <a:rPr lang="en-US" sz="2800" dirty="0" err="1"/>
              <a:t>Perundang-undangan</a:t>
            </a:r>
            <a:r>
              <a:rPr lang="en-US" sz="2800" dirty="0"/>
              <a:t> </a:t>
            </a:r>
            <a:r>
              <a:rPr lang="en-US" sz="2800" dirty="0" err="1"/>
              <a:t>yg</a:t>
            </a:r>
            <a:r>
              <a:rPr lang="en-US" sz="2800" dirty="0"/>
              <a:t> </a:t>
            </a:r>
            <a:r>
              <a:rPr lang="en-US" sz="2800" dirty="0" err="1"/>
              <a:t>berlaku</a:t>
            </a:r>
            <a:r>
              <a:rPr lang="en-US" sz="2800" dirty="0"/>
              <a:t>;</a:t>
            </a:r>
          </a:p>
          <a:p>
            <a:pPr marL="722313" indent="0" algn="just">
              <a:buNone/>
              <a:defRPr/>
            </a:pPr>
            <a:r>
              <a:rPr lang="en-US" sz="2800" dirty="0" err="1"/>
              <a:t>Tergugat</a:t>
            </a:r>
            <a:r>
              <a:rPr lang="en-US" sz="2800" dirty="0"/>
              <a:t> </a:t>
            </a:r>
            <a:r>
              <a:rPr lang="en-US" sz="2800" dirty="0" err="1"/>
              <a:t>dalam</a:t>
            </a:r>
            <a:r>
              <a:rPr lang="en-US" sz="2800" dirty="0"/>
              <a:t> </a:t>
            </a:r>
            <a:r>
              <a:rPr lang="en-US" sz="2800" dirty="0" err="1"/>
              <a:t>menerbitkan</a:t>
            </a:r>
            <a:r>
              <a:rPr lang="en-US" sz="2800" dirty="0"/>
              <a:t> </a:t>
            </a:r>
            <a:r>
              <a:rPr lang="en-US" sz="2800" dirty="0" err="1"/>
              <a:t>objek</a:t>
            </a:r>
            <a:r>
              <a:rPr lang="en-US" sz="2800" dirty="0"/>
              <a:t> </a:t>
            </a:r>
            <a:r>
              <a:rPr lang="en-US" sz="2800" dirty="0" err="1"/>
              <a:t>sengketa</a:t>
            </a:r>
            <a:r>
              <a:rPr lang="en-US" sz="2800" dirty="0"/>
              <a:t> </a:t>
            </a:r>
            <a:r>
              <a:rPr lang="en-US" sz="2800" dirty="0" err="1"/>
              <a:t>telah</a:t>
            </a:r>
            <a:r>
              <a:rPr lang="en-US" sz="2800" dirty="0"/>
              <a:t> </a:t>
            </a:r>
            <a:r>
              <a:rPr lang="id-ID" sz="2800" dirty="0"/>
              <a:t>di</a:t>
            </a:r>
            <a:r>
              <a:rPr lang="en-US" sz="2800" dirty="0" err="1"/>
              <a:t>dasarkan</a:t>
            </a:r>
            <a:r>
              <a:rPr lang="en-US" sz="2800" dirty="0"/>
              <a:t> </a:t>
            </a:r>
            <a:r>
              <a:rPr lang="en-US" sz="2800" dirty="0" err="1"/>
              <a:t>pada</a:t>
            </a:r>
            <a:r>
              <a:rPr lang="en-US" sz="2800" dirty="0"/>
              <a:t> 3 (</a:t>
            </a:r>
            <a:r>
              <a:rPr lang="en-US" sz="2800" dirty="0" err="1"/>
              <a:t>tiga</a:t>
            </a:r>
            <a:r>
              <a:rPr lang="en-US" sz="2800" dirty="0"/>
              <a:t>) </a:t>
            </a:r>
            <a:r>
              <a:rPr lang="en-US" sz="2800" dirty="0" err="1"/>
              <a:t>aspek</a:t>
            </a:r>
            <a:r>
              <a:rPr lang="en-US" sz="2800" dirty="0"/>
              <a:t> </a:t>
            </a:r>
            <a:r>
              <a:rPr lang="en-US" sz="2800" dirty="0" err="1"/>
              <a:t>hukum</a:t>
            </a:r>
            <a:r>
              <a:rPr lang="en-US" sz="2800" dirty="0"/>
              <a:t> </a:t>
            </a:r>
            <a:r>
              <a:rPr lang="en-US" sz="2800" dirty="0" err="1"/>
              <a:t>utama</a:t>
            </a:r>
            <a:r>
              <a:rPr lang="en-US" sz="2800" dirty="0"/>
              <a:t> </a:t>
            </a:r>
            <a:r>
              <a:rPr lang="en-US" sz="2800" dirty="0" err="1"/>
              <a:t>dalam</a:t>
            </a:r>
            <a:r>
              <a:rPr lang="en-US" sz="2800" dirty="0"/>
              <a:t> </a:t>
            </a:r>
            <a:r>
              <a:rPr lang="en-US" sz="2800" dirty="0" err="1"/>
              <a:t>penyusunan</a:t>
            </a:r>
            <a:r>
              <a:rPr lang="en-US" sz="2800" dirty="0"/>
              <a:t> </a:t>
            </a:r>
            <a:r>
              <a:rPr lang="en-US" sz="2800" dirty="0" err="1"/>
              <a:t>keputusan</a:t>
            </a:r>
            <a:r>
              <a:rPr lang="en-US" sz="2800" dirty="0"/>
              <a:t> TUN </a:t>
            </a:r>
            <a:r>
              <a:rPr lang="en-US" sz="2800" dirty="0" err="1"/>
              <a:t>yaitu</a:t>
            </a:r>
            <a:r>
              <a:rPr lang="en-US" sz="2800" dirty="0"/>
              <a:t> </a:t>
            </a:r>
            <a:r>
              <a:rPr lang="id-ID" sz="2800" dirty="0"/>
              <a:t>Aspek Kewenangan, P</a:t>
            </a:r>
            <a:r>
              <a:rPr lang="en-US" sz="2800" dirty="0" err="1"/>
              <a:t>rosedur</a:t>
            </a:r>
            <a:r>
              <a:rPr lang="en-US" sz="2800" dirty="0"/>
              <a:t>, </a:t>
            </a:r>
            <a:r>
              <a:rPr lang="en-US" sz="2800" dirty="0" err="1"/>
              <a:t>dan</a:t>
            </a:r>
            <a:r>
              <a:rPr lang="en-US" sz="2800" dirty="0"/>
              <a:t> </a:t>
            </a:r>
            <a:r>
              <a:rPr lang="id-ID" sz="2800" dirty="0"/>
              <a:t>S</a:t>
            </a:r>
            <a:r>
              <a:rPr lang="en-US" sz="2800" dirty="0" err="1"/>
              <a:t>ubstansi</a:t>
            </a:r>
            <a:r>
              <a:rPr lang="en-US" sz="2800" dirty="0"/>
              <a:t>.</a:t>
            </a:r>
          </a:p>
          <a:p>
            <a:pPr marL="722313" indent="-368300" algn="just">
              <a:buNone/>
              <a:defRPr/>
            </a:pPr>
            <a:r>
              <a:rPr lang="en-US" sz="2800" dirty="0"/>
              <a:t>2. </a:t>
            </a:r>
            <a:r>
              <a:rPr lang="en-US" sz="2800" dirty="0" err="1"/>
              <a:t>Keputusan</a:t>
            </a:r>
            <a:r>
              <a:rPr lang="en-US" sz="2800" dirty="0"/>
              <a:t> TUN </a:t>
            </a:r>
            <a:r>
              <a:rPr lang="en-US" sz="2800" dirty="0" err="1"/>
              <a:t>tidak</a:t>
            </a:r>
            <a:r>
              <a:rPr lang="en-US" sz="2800" dirty="0"/>
              <a:t> </a:t>
            </a:r>
            <a:r>
              <a:rPr lang="en-US" sz="2800" dirty="0" err="1"/>
              <a:t>bertentangan</a:t>
            </a:r>
            <a:r>
              <a:rPr lang="en-US" sz="2800" dirty="0"/>
              <a:t> </a:t>
            </a:r>
            <a:r>
              <a:rPr lang="en-US" sz="2800" dirty="0" err="1"/>
              <a:t>dengan</a:t>
            </a:r>
            <a:r>
              <a:rPr lang="en-US" sz="2800" dirty="0"/>
              <a:t> </a:t>
            </a:r>
            <a:r>
              <a:rPr lang="en-US" sz="2800" dirty="0" err="1"/>
              <a:t>Asas</a:t>
            </a:r>
            <a:r>
              <a:rPr lang="en-US" sz="2800" dirty="0"/>
              <a:t> – </a:t>
            </a:r>
            <a:r>
              <a:rPr lang="en-US" sz="2800" dirty="0" err="1"/>
              <a:t>asas</a:t>
            </a:r>
            <a:r>
              <a:rPr lang="en-US" sz="2800" dirty="0"/>
              <a:t> </a:t>
            </a:r>
            <a:r>
              <a:rPr lang="en-US" sz="2800" dirty="0" err="1"/>
              <a:t>Umum</a:t>
            </a:r>
            <a:r>
              <a:rPr lang="en-US" sz="2800" dirty="0"/>
              <a:t> </a:t>
            </a:r>
            <a:r>
              <a:rPr lang="en-US" sz="2800" dirty="0" err="1"/>
              <a:t>Pemerintahan</a:t>
            </a:r>
            <a:r>
              <a:rPr lang="en-US" sz="2800" dirty="0"/>
              <a:t> yang </a:t>
            </a:r>
            <a:r>
              <a:rPr lang="en-US" sz="2800" dirty="0" err="1"/>
              <a:t>Baik</a:t>
            </a:r>
            <a:r>
              <a:rPr lang="en-US" sz="2800" dirty="0"/>
              <a:t> (AAUPB)</a:t>
            </a:r>
          </a:p>
          <a:p>
            <a:pPr marL="880110" lvl="1" indent="-514350" algn="just">
              <a:buFont typeface="+mj-lt"/>
              <a:buAutoNum type="arabicPeriod"/>
            </a:pPr>
            <a:endParaRPr lang="en-US" dirty="0"/>
          </a:p>
          <a:p>
            <a:pPr lvl="1">
              <a:buFont typeface="Wingdings" charset="2"/>
              <a:buChar char="ü"/>
            </a:pPr>
            <a:endParaRPr lang="en-US" dirty="0"/>
          </a:p>
          <a:p>
            <a:endParaRPr lang="en-US" dirty="0"/>
          </a:p>
        </p:txBody>
      </p:sp>
    </p:spTree>
    <p:extLst>
      <p:ext uri="{BB962C8B-B14F-4D97-AF65-F5344CB8AC3E}">
        <p14:creationId xmlns:p14="http://schemas.microsoft.com/office/powerpoint/2010/main" val="356358971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6B91EF-7DFD-E5A1-9057-FFA23AFEE6F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9A1C10-3A10-5E4B-4FAF-CA49D015365A}"/>
              </a:ext>
            </a:extLst>
          </p:cNvPr>
          <p:cNvSpPr>
            <a:spLocks noGrp="1"/>
          </p:cNvSpPr>
          <p:nvPr>
            <p:ph type="title"/>
          </p:nvPr>
        </p:nvSpPr>
        <p:spPr>
          <a:xfrm>
            <a:off x="539553" y="260648"/>
            <a:ext cx="8424936" cy="990600"/>
          </a:xfrm>
        </p:spPr>
        <p:txBody>
          <a:bodyPr>
            <a:normAutofit/>
          </a:bodyPr>
          <a:lstStyle/>
          <a:p>
            <a:r>
              <a:rPr lang="en-US" sz="2800" dirty="0"/>
              <a:t>POKOK ISI JAWABAN...</a:t>
            </a:r>
          </a:p>
        </p:txBody>
      </p:sp>
      <p:sp>
        <p:nvSpPr>
          <p:cNvPr id="3" name="Content Placeholder 2">
            <a:extLst>
              <a:ext uri="{FF2B5EF4-FFF2-40B4-BE49-F238E27FC236}">
                <a16:creationId xmlns:a16="http://schemas.microsoft.com/office/drawing/2014/main" id="{A0E8EBBF-6194-3685-6EDD-C1C0CC3D5221}"/>
              </a:ext>
            </a:extLst>
          </p:cNvPr>
          <p:cNvSpPr>
            <a:spLocks noGrp="1"/>
          </p:cNvSpPr>
          <p:nvPr>
            <p:ph idx="1"/>
          </p:nvPr>
        </p:nvSpPr>
        <p:spPr>
          <a:xfrm>
            <a:off x="228600" y="1600200"/>
            <a:ext cx="8537448" cy="5029200"/>
          </a:xfrm>
        </p:spPr>
        <p:txBody>
          <a:bodyPr>
            <a:normAutofit/>
          </a:bodyPr>
          <a:lstStyle/>
          <a:p>
            <a:pPr marL="530225" indent="-530225" algn="just">
              <a:buNone/>
              <a:tabLst>
                <a:tab pos="530225" algn="l"/>
              </a:tabLst>
            </a:pPr>
            <a:r>
              <a:rPr lang="en-US" sz="2600" b="1" dirty="0"/>
              <a:t>III.</a:t>
            </a:r>
            <a:r>
              <a:rPr lang="id-ID" sz="2600" b="1" dirty="0"/>
              <a:t>	TENTANG PENANGGUHAN / PENUNDAAN</a:t>
            </a:r>
            <a:r>
              <a:rPr lang="en-US" sz="2600" b="1" dirty="0"/>
              <a:t> PELAKSANAAN OBJEK GUGATAN</a:t>
            </a:r>
          </a:p>
          <a:p>
            <a:pPr marL="811213" indent="-280988" algn="just"/>
            <a:r>
              <a:rPr lang="en-US" dirty="0" err="1"/>
              <a:t>Apabila</a:t>
            </a:r>
            <a:r>
              <a:rPr lang="en-US" dirty="0"/>
              <a:t> </a:t>
            </a:r>
            <a:r>
              <a:rPr lang="en-US" dirty="0" err="1"/>
              <a:t>ada</a:t>
            </a:r>
            <a:r>
              <a:rPr lang="en-US" dirty="0"/>
              <a:t> </a:t>
            </a:r>
            <a:r>
              <a:rPr lang="en-US" dirty="0" err="1"/>
              <a:t>permohonan</a:t>
            </a:r>
            <a:r>
              <a:rPr lang="en-US" dirty="0"/>
              <a:t> </a:t>
            </a:r>
            <a:r>
              <a:rPr lang="en-US" dirty="0" err="1"/>
              <a:t>dari</a:t>
            </a:r>
            <a:r>
              <a:rPr lang="en-US" dirty="0"/>
              <a:t> </a:t>
            </a:r>
            <a:r>
              <a:rPr lang="en-US" dirty="0" err="1"/>
              <a:t>Penggugat</a:t>
            </a:r>
            <a:r>
              <a:rPr lang="en-US" dirty="0"/>
              <a:t> agar Hakim </a:t>
            </a:r>
            <a:r>
              <a:rPr lang="en-US" dirty="0" err="1"/>
              <a:t>menetapkan</a:t>
            </a:r>
            <a:r>
              <a:rPr lang="en-US" dirty="0"/>
              <a:t> </a:t>
            </a:r>
            <a:r>
              <a:rPr lang="en-US" dirty="0" err="1"/>
              <a:t>Penundaan</a:t>
            </a:r>
            <a:r>
              <a:rPr lang="en-US" dirty="0"/>
              <a:t> </a:t>
            </a:r>
            <a:r>
              <a:rPr lang="en-US" dirty="0" err="1"/>
              <a:t>pelaksanaan</a:t>
            </a:r>
            <a:r>
              <a:rPr lang="en-US" dirty="0"/>
              <a:t> </a:t>
            </a:r>
            <a:r>
              <a:rPr lang="en-US" dirty="0" err="1"/>
              <a:t>Keputusan</a:t>
            </a:r>
            <a:r>
              <a:rPr lang="en-US" dirty="0"/>
              <a:t> TUN yang </a:t>
            </a:r>
            <a:r>
              <a:rPr lang="en-US" dirty="0" err="1"/>
              <a:t>disengketakan</a:t>
            </a:r>
            <a:r>
              <a:rPr lang="en-US" dirty="0"/>
              <a:t>, </a:t>
            </a:r>
            <a:r>
              <a:rPr lang="en-US" dirty="0" err="1"/>
              <a:t>maka</a:t>
            </a:r>
            <a:r>
              <a:rPr lang="en-US" dirty="0"/>
              <a:t> </a:t>
            </a:r>
            <a:r>
              <a:rPr lang="en-US" dirty="0" err="1"/>
              <a:t>Tergugat</a:t>
            </a:r>
            <a:r>
              <a:rPr lang="en-US" dirty="0"/>
              <a:t> </a:t>
            </a:r>
            <a:r>
              <a:rPr lang="en-US" dirty="0" err="1"/>
              <a:t>harus</a:t>
            </a:r>
            <a:r>
              <a:rPr lang="en-US" dirty="0"/>
              <a:t> </a:t>
            </a:r>
            <a:r>
              <a:rPr lang="en-US" dirty="0" err="1"/>
              <a:t>menjawabnya</a:t>
            </a:r>
            <a:r>
              <a:rPr lang="en-US" dirty="0"/>
              <a:t> </a:t>
            </a:r>
            <a:r>
              <a:rPr lang="en-US" dirty="0" err="1"/>
              <a:t>dengan</a:t>
            </a:r>
            <a:r>
              <a:rPr lang="en-US" dirty="0"/>
              <a:t> </a:t>
            </a:r>
            <a:r>
              <a:rPr lang="en-US" dirty="0" err="1"/>
              <a:t>berpedoman</a:t>
            </a:r>
            <a:r>
              <a:rPr lang="en-US" dirty="0"/>
              <a:t> </a:t>
            </a:r>
            <a:r>
              <a:rPr lang="en-US" dirty="0" err="1"/>
              <a:t>pada</a:t>
            </a:r>
            <a:r>
              <a:rPr lang="en-US" dirty="0"/>
              <a:t> </a:t>
            </a:r>
            <a:r>
              <a:rPr lang="en-US" dirty="0" err="1"/>
              <a:t>Pasal</a:t>
            </a:r>
            <a:r>
              <a:rPr lang="en-US" dirty="0"/>
              <a:t> 67 UU </a:t>
            </a:r>
            <a:r>
              <a:rPr lang="en-US" dirty="0" err="1"/>
              <a:t>Nomor</a:t>
            </a:r>
            <a:r>
              <a:rPr lang="en-US" dirty="0"/>
              <a:t> 5 </a:t>
            </a:r>
            <a:r>
              <a:rPr lang="en-US" dirty="0" err="1"/>
              <a:t>Tahun</a:t>
            </a:r>
            <a:r>
              <a:rPr lang="en-US" dirty="0"/>
              <a:t> 1986, </a:t>
            </a:r>
            <a:r>
              <a:rPr lang="en-US" dirty="0" err="1"/>
              <a:t>yaitu</a:t>
            </a:r>
            <a:r>
              <a:rPr lang="en-US" dirty="0"/>
              <a:t> :</a:t>
            </a:r>
          </a:p>
          <a:p>
            <a:pPr marL="1076325" indent="-319088" algn="just">
              <a:buFont typeface="Wingdings" panose="05000000000000000000" pitchFamily="2" charset="2"/>
              <a:buChar char="v"/>
            </a:pPr>
            <a:r>
              <a:rPr lang="en-US" dirty="0" err="1"/>
              <a:t>Tidak</a:t>
            </a:r>
            <a:r>
              <a:rPr lang="en-US" dirty="0"/>
              <a:t> </a:t>
            </a:r>
            <a:r>
              <a:rPr lang="en-US" dirty="0" err="1"/>
              <a:t>adanya</a:t>
            </a:r>
            <a:r>
              <a:rPr lang="en-US" dirty="0"/>
              <a:t> </a:t>
            </a:r>
            <a:r>
              <a:rPr lang="en-US" dirty="0" err="1"/>
              <a:t>Kepentingan</a:t>
            </a:r>
            <a:r>
              <a:rPr lang="en-US" dirty="0"/>
              <a:t> yang </a:t>
            </a:r>
            <a:r>
              <a:rPr lang="en-US" dirty="0" err="1"/>
              <a:t>sangat</a:t>
            </a:r>
            <a:r>
              <a:rPr lang="en-US" dirty="0"/>
              <a:t> </a:t>
            </a:r>
            <a:r>
              <a:rPr lang="en-US" dirty="0" err="1"/>
              <a:t>mendesak</a:t>
            </a:r>
            <a:r>
              <a:rPr lang="en-US" dirty="0"/>
              <a:t> </a:t>
            </a:r>
            <a:r>
              <a:rPr lang="en-US" dirty="0" err="1"/>
              <a:t>dari</a:t>
            </a:r>
            <a:r>
              <a:rPr lang="en-US" dirty="0"/>
              <a:t> </a:t>
            </a:r>
            <a:r>
              <a:rPr lang="en-US" dirty="0" err="1"/>
              <a:t>penggugat</a:t>
            </a:r>
            <a:r>
              <a:rPr lang="en-US" dirty="0"/>
              <a:t>.</a:t>
            </a:r>
          </a:p>
          <a:p>
            <a:pPr marL="1076325" indent="-319088" algn="just">
              <a:buFont typeface="Wingdings" panose="05000000000000000000" pitchFamily="2" charset="2"/>
              <a:buChar char="v"/>
            </a:pPr>
            <a:r>
              <a:rPr lang="en-US" dirty="0" err="1"/>
              <a:t>Keputusan</a:t>
            </a:r>
            <a:r>
              <a:rPr lang="en-US" dirty="0"/>
              <a:t> </a:t>
            </a:r>
            <a:r>
              <a:rPr lang="en-US" dirty="0" err="1"/>
              <a:t>tersebut</a:t>
            </a:r>
            <a:r>
              <a:rPr lang="en-US" dirty="0"/>
              <a:t> </a:t>
            </a:r>
            <a:r>
              <a:rPr lang="en-US" dirty="0" err="1"/>
              <a:t>harus</a:t>
            </a:r>
            <a:r>
              <a:rPr lang="en-US" dirty="0"/>
              <a:t> </a:t>
            </a:r>
            <a:r>
              <a:rPr lang="en-US" dirty="0" err="1"/>
              <a:t>segera</a:t>
            </a:r>
            <a:r>
              <a:rPr lang="en-US" dirty="0"/>
              <a:t> </a:t>
            </a:r>
            <a:r>
              <a:rPr lang="en-US" dirty="0" err="1"/>
              <a:t>dilaksanakan</a:t>
            </a:r>
            <a:r>
              <a:rPr lang="en-US" dirty="0"/>
              <a:t> demi </a:t>
            </a:r>
            <a:r>
              <a:rPr lang="en-US" dirty="0" err="1"/>
              <a:t>kepentingan</a:t>
            </a:r>
            <a:r>
              <a:rPr lang="en-US" dirty="0"/>
              <a:t> Pembangunan.</a:t>
            </a:r>
          </a:p>
          <a:p>
            <a:pPr algn="just"/>
            <a:endParaRPr lang="en-US" dirty="0"/>
          </a:p>
          <a:p>
            <a:pPr algn="just"/>
            <a:endParaRPr lang="en-US" dirty="0"/>
          </a:p>
        </p:txBody>
      </p:sp>
    </p:spTree>
    <p:extLst>
      <p:ext uri="{BB962C8B-B14F-4D97-AF65-F5344CB8AC3E}">
        <p14:creationId xmlns:p14="http://schemas.microsoft.com/office/powerpoint/2010/main" val="4110345187"/>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CBDBB-C5C4-9619-16B5-028FC89E2C9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70F613F-9844-0F1C-58FE-D412F12B2ECA}"/>
              </a:ext>
            </a:extLst>
          </p:cNvPr>
          <p:cNvSpPr>
            <a:spLocks noGrp="1"/>
          </p:cNvSpPr>
          <p:nvPr>
            <p:ph type="title"/>
          </p:nvPr>
        </p:nvSpPr>
        <p:spPr/>
        <p:txBody>
          <a:bodyPr>
            <a:normAutofit/>
          </a:bodyPr>
          <a:lstStyle/>
          <a:p>
            <a:r>
              <a:rPr lang="en-US" sz="2800" dirty="0"/>
              <a:t>POKOK ISI JAWABAN...</a:t>
            </a:r>
          </a:p>
        </p:txBody>
      </p:sp>
      <p:sp>
        <p:nvSpPr>
          <p:cNvPr id="3" name="Content Placeholder 2">
            <a:extLst>
              <a:ext uri="{FF2B5EF4-FFF2-40B4-BE49-F238E27FC236}">
                <a16:creationId xmlns:a16="http://schemas.microsoft.com/office/drawing/2014/main" id="{EEBC3A41-CB81-9FA7-81DC-050116755E64}"/>
              </a:ext>
            </a:extLst>
          </p:cNvPr>
          <p:cNvSpPr>
            <a:spLocks noGrp="1"/>
          </p:cNvSpPr>
          <p:nvPr>
            <p:ph idx="1"/>
          </p:nvPr>
        </p:nvSpPr>
        <p:spPr/>
        <p:txBody>
          <a:bodyPr/>
          <a:lstStyle/>
          <a:p>
            <a:pPr marL="0" indent="0" algn="just">
              <a:buNone/>
            </a:pPr>
            <a:r>
              <a:rPr lang="en-US" dirty="0" err="1"/>
              <a:t>Catatan</a:t>
            </a:r>
            <a:r>
              <a:rPr lang="en-US" dirty="0"/>
              <a:t> :</a:t>
            </a:r>
          </a:p>
          <a:p>
            <a:pPr algn="just"/>
            <a:r>
              <a:rPr lang="en-US" dirty="0" err="1"/>
              <a:t>Berdasarkan</a:t>
            </a:r>
            <a:r>
              <a:rPr lang="en-US" dirty="0"/>
              <a:t> </a:t>
            </a:r>
            <a:r>
              <a:rPr lang="en-US" dirty="0" err="1"/>
              <a:t>Buku</a:t>
            </a:r>
            <a:r>
              <a:rPr lang="en-US" dirty="0"/>
              <a:t> </a:t>
            </a:r>
            <a:r>
              <a:rPr lang="en-US" dirty="0" err="1"/>
              <a:t>Pedoman</a:t>
            </a:r>
            <a:r>
              <a:rPr lang="en-US" dirty="0"/>
              <a:t> </a:t>
            </a:r>
            <a:r>
              <a:rPr lang="en-US" dirty="0" err="1"/>
              <a:t>Tekhnis</a:t>
            </a:r>
            <a:r>
              <a:rPr lang="en-US" dirty="0"/>
              <a:t> </a:t>
            </a:r>
            <a:r>
              <a:rPr lang="en-US" dirty="0" err="1"/>
              <a:t>Administrasi</a:t>
            </a:r>
            <a:r>
              <a:rPr lang="en-US" dirty="0"/>
              <a:t> </a:t>
            </a:r>
            <a:r>
              <a:rPr lang="en-US" dirty="0" err="1"/>
              <a:t>dan</a:t>
            </a:r>
            <a:r>
              <a:rPr lang="en-US" dirty="0"/>
              <a:t>  </a:t>
            </a:r>
            <a:r>
              <a:rPr lang="en-US" dirty="0" err="1"/>
              <a:t>Tekhnis</a:t>
            </a:r>
            <a:r>
              <a:rPr lang="en-US" dirty="0"/>
              <a:t> </a:t>
            </a:r>
            <a:r>
              <a:rPr lang="en-US" dirty="0" err="1"/>
              <a:t>Peradilan</a:t>
            </a:r>
            <a:r>
              <a:rPr lang="en-US" dirty="0"/>
              <a:t> TUN </a:t>
            </a:r>
            <a:r>
              <a:rPr lang="en-US" dirty="0" err="1"/>
              <a:t>serta</a:t>
            </a:r>
            <a:r>
              <a:rPr lang="en-US" dirty="0"/>
              <a:t> </a:t>
            </a:r>
            <a:r>
              <a:rPr lang="en-US" dirty="0" err="1"/>
              <a:t>Yurisprudensi</a:t>
            </a:r>
            <a:r>
              <a:rPr lang="en-US" dirty="0"/>
              <a:t> MA, </a:t>
            </a:r>
            <a:r>
              <a:rPr lang="en-US" dirty="0" err="1"/>
              <a:t>keputusan</a:t>
            </a:r>
            <a:r>
              <a:rPr lang="en-US" dirty="0"/>
              <a:t> yang </a:t>
            </a:r>
            <a:r>
              <a:rPr lang="en-US" dirty="0" err="1"/>
              <a:t>dapat</a:t>
            </a:r>
            <a:r>
              <a:rPr lang="en-US" dirty="0"/>
              <a:t> </a:t>
            </a:r>
            <a:r>
              <a:rPr lang="en-US" dirty="0" err="1"/>
              <a:t>dimintakan</a:t>
            </a:r>
            <a:r>
              <a:rPr lang="en-US" dirty="0"/>
              <a:t> </a:t>
            </a:r>
            <a:r>
              <a:rPr lang="en-US" dirty="0" err="1"/>
              <a:t>penundaan</a:t>
            </a:r>
            <a:r>
              <a:rPr lang="en-US" dirty="0"/>
              <a:t> </a:t>
            </a:r>
            <a:r>
              <a:rPr lang="en-US" dirty="0" err="1"/>
              <a:t>pelaksanaan</a:t>
            </a:r>
            <a:r>
              <a:rPr lang="en-US" dirty="0"/>
              <a:t> </a:t>
            </a:r>
            <a:r>
              <a:rPr lang="en-US" dirty="0" err="1"/>
              <a:t>adalah</a:t>
            </a:r>
            <a:r>
              <a:rPr lang="en-US" dirty="0"/>
              <a:t> </a:t>
            </a:r>
            <a:r>
              <a:rPr lang="en-US" dirty="0" err="1"/>
              <a:t>keputusan</a:t>
            </a:r>
            <a:r>
              <a:rPr lang="en-US" dirty="0"/>
              <a:t> yang </a:t>
            </a:r>
            <a:r>
              <a:rPr lang="en-US" dirty="0" err="1"/>
              <a:t>belum</a:t>
            </a:r>
            <a:r>
              <a:rPr lang="en-US" dirty="0"/>
              <a:t> </a:t>
            </a:r>
            <a:r>
              <a:rPr lang="en-US" dirty="0" err="1"/>
              <a:t>dilaksanakan</a:t>
            </a:r>
            <a:r>
              <a:rPr lang="en-US" dirty="0"/>
              <a:t>.</a:t>
            </a:r>
          </a:p>
          <a:p>
            <a:pPr marL="0" indent="0" algn="just">
              <a:buNone/>
            </a:pPr>
            <a:endParaRPr lang="en-US" dirty="0"/>
          </a:p>
        </p:txBody>
      </p:sp>
    </p:spTree>
    <p:extLst>
      <p:ext uri="{BB962C8B-B14F-4D97-AF65-F5344CB8AC3E}">
        <p14:creationId xmlns:p14="http://schemas.microsoft.com/office/powerpoint/2010/main" val="333182669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52400"/>
            <a:ext cx="8153400" cy="990600"/>
          </a:xfrm>
        </p:spPr>
        <p:txBody>
          <a:bodyPr>
            <a:noAutofit/>
          </a:bodyPr>
          <a:lstStyle/>
          <a:p>
            <a:pPr marL="360363" indent="-360363" algn="l"/>
            <a:r>
              <a:rPr lang="en-US" sz="3200" b="1" dirty="0"/>
              <a:t>Pra </a:t>
            </a:r>
            <a:r>
              <a:rPr lang="en-US" sz="3200" b="1" dirty="0" err="1"/>
              <a:t>Persidangan</a:t>
            </a:r>
            <a:endParaRPr lang="id-ID" sz="3200" b="1" dirty="0"/>
          </a:p>
        </p:txBody>
      </p:sp>
      <p:sp>
        <p:nvSpPr>
          <p:cNvPr id="3" name="Rectangle 2"/>
          <p:cNvSpPr/>
          <p:nvPr/>
        </p:nvSpPr>
        <p:spPr>
          <a:xfrm>
            <a:off x="142844" y="1120531"/>
            <a:ext cx="5256216" cy="369332"/>
          </a:xfrm>
          <a:prstGeom prst="rect">
            <a:avLst/>
          </a:prstGeom>
        </p:spPr>
        <p:txBody>
          <a:bodyPr wrap="none">
            <a:spAutoFit/>
          </a:bodyPr>
          <a:lstStyle/>
          <a:p>
            <a:r>
              <a:rPr lang="id-ID" b="1" dirty="0"/>
              <a:t>RAPAT PERMUSYAWARATAN (PROSEDUR DISMISAL)</a:t>
            </a:r>
          </a:p>
        </p:txBody>
      </p:sp>
      <p:sp>
        <p:nvSpPr>
          <p:cNvPr id="11265" name="Rectangle 1"/>
          <p:cNvSpPr>
            <a:spLocks noChangeArrowheads="1"/>
          </p:cNvSpPr>
          <p:nvPr/>
        </p:nvSpPr>
        <p:spPr bwMode="auto">
          <a:xfrm>
            <a:off x="178563" y="1649988"/>
            <a:ext cx="8786874" cy="64633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0" fontAlgn="base" latinLnBrk="0" hangingPunct="0">
              <a:lnSpc>
                <a:spcPct val="100000"/>
              </a:lnSpc>
              <a:spcBef>
                <a:spcPts val="300"/>
              </a:spcBef>
              <a:spcAft>
                <a:spcPts val="300"/>
              </a:spcAft>
              <a:buClrTx/>
              <a:buSzTx/>
              <a:buFontTx/>
              <a:buNone/>
              <a:tabLst/>
            </a:pPr>
            <a:r>
              <a:rPr kumimoji="0" lang="id-ID" b="0" i="0" u="none" strike="noStrike" cap="none" normalizeH="0" baseline="0" dirty="0">
                <a:ln>
                  <a:noFill/>
                </a:ln>
                <a:solidFill>
                  <a:schemeClr val="tx1"/>
                </a:solidFill>
                <a:effectLst/>
                <a:latin typeface="Arial" pitchFamily="34" charset="0"/>
                <a:ea typeface="Times New Roman" pitchFamily="18" charset="0"/>
              </a:rPr>
              <a:t>Pada pemeriksaan Sengketa TUN sebelum memasuki pemeriksaan pokok sengketa, dilakukan rapat permusyawaratan dan pemeriksaan persiapan.</a:t>
            </a:r>
            <a:r>
              <a:rPr lang="en-US" dirty="0">
                <a:latin typeface="Arial" pitchFamily="34" charset="0"/>
                <a:ea typeface="Times New Roman" pitchFamily="18" charset="0"/>
              </a:rPr>
              <a:t> </a:t>
            </a:r>
          </a:p>
        </p:txBody>
      </p:sp>
      <p:sp>
        <p:nvSpPr>
          <p:cNvPr id="6" name="Rectangle 1"/>
          <p:cNvSpPr>
            <a:spLocks noChangeArrowheads="1"/>
          </p:cNvSpPr>
          <p:nvPr/>
        </p:nvSpPr>
        <p:spPr bwMode="auto">
          <a:xfrm>
            <a:off x="142844" y="2643182"/>
            <a:ext cx="8786874" cy="1432500"/>
          </a:xfrm>
          <a:prstGeom prst="snip2DiagRect">
            <a:avLst/>
          </a:prstGeom>
          <a:ln>
            <a:headEnd/>
            <a:tailEnd/>
          </a:ln>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marL="287338" marR="0" lvl="0" indent="-287338" algn="just" defTabSz="914400" rtl="0" eaLnBrk="0" fontAlgn="base" latinLnBrk="0" hangingPunct="0">
              <a:lnSpc>
                <a:spcPct val="100000"/>
              </a:lnSpc>
              <a:spcBef>
                <a:spcPts val="300"/>
              </a:spcBef>
              <a:spcAft>
                <a:spcPts val="300"/>
              </a:spcAft>
              <a:buClrTx/>
              <a:buSzTx/>
              <a:buFontTx/>
              <a:buNone/>
              <a:tabLst/>
            </a:pPr>
            <a:r>
              <a:rPr kumimoji="0" lang="en-US" b="0" i="0" u="none" strike="noStrike" cap="none" normalizeH="0" baseline="0" dirty="0">
                <a:ln>
                  <a:noFill/>
                </a:ln>
                <a:solidFill>
                  <a:schemeClr val="tx1"/>
                </a:solidFill>
                <a:effectLst/>
                <a:latin typeface="Arial" pitchFamily="34" charset="0"/>
                <a:ea typeface="Times New Roman" pitchFamily="18" charset="0"/>
              </a:rPr>
              <a:t>1.</a:t>
            </a:r>
            <a:r>
              <a:rPr kumimoji="0" lang="en-US" b="0" i="0" u="none" strike="noStrike" cap="none" normalizeH="0" dirty="0">
                <a:ln>
                  <a:noFill/>
                </a:ln>
                <a:solidFill>
                  <a:schemeClr val="tx1"/>
                </a:solidFill>
                <a:effectLst/>
                <a:latin typeface="Arial" pitchFamily="34" charset="0"/>
                <a:ea typeface="Times New Roman" pitchFamily="18" charset="0"/>
              </a:rPr>
              <a:t> </a:t>
            </a:r>
            <a:r>
              <a:rPr kumimoji="0" lang="id-ID" b="0" i="0" u="none" strike="noStrike" cap="none" normalizeH="0" baseline="0" dirty="0">
                <a:ln>
                  <a:noFill/>
                </a:ln>
                <a:solidFill>
                  <a:schemeClr val="tx1"/>
                </a:solidFill>
                <a:effectLst/>
                <a:latin typeface="Arial" pitchFamily="34" charset="0"/>
                <a:ea typeface="Times New Roman" pitchFamily="18" charset="0"/>
              </a:rPr>
              <a:t>Pasal 62 ayat (1) UU PTUN menyebutkan bahwa dalam rapat permusyawaratan, Ketua Pengadilan berwenang memutuskan dengan suatu penetapan yang dilengkapi dengan pertimbangan – pertimbangan bahwa gugatan yang diajukan tidak diterima atau tidak berdasar, dalam hal:</a:t>
            </a:r>
            <a:endParaRPr kumimoji="0" lang="id-ID" b="0" i="0" u="none" strike="noStrike" cap="none" normalizeH="0" baseline="0" dirty="0">
              <a:ln>
                <a:noFill/>
              </a:ln>
              <a:solidFill>
                <a:schemeClr val="tx1"/>
              </a:solidFill>
              <a:effectLst/>
              <a:latin typeface="Arial" pitchFamily="34" charset="0"/>
            </a:endParaRPr>
          </a:p>
        </p:txBody>
      </p:sp>
      <p:sp>
        <p:nvSpPr>
          <p:cNvPr id="7" name="Rectangle 1"/>
          <p:cNvSpPr>
            <a:spLocks noChangeArrowheads="1"/>
          </p:cNvSpPr>
          <p:nvPr/>
        </p:nvSpPr>
        <p:spPr bwMode="auto">
          <a:xfrm>
            <a:off x="685800" y="3958316"/>
            <a:ext cx="8101042" cy="2828270"/>
          </a:xfrm>
          <a:prstGeom prst="snip2DiagRect">
            <a:avLst/>
          </a:prstGeom>
          <a:solidFill>
            <a:schemeClr val="bg1"/>
          </a:solidFill>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marL="354013" marR="0" lvl="0" indent="-265113" algn="just" defTabSz="914400" rtl="0" eaLnBrk="0" fontAlgn="base" latinLnBrk="0" hangingPunct="0">
              <a:lnSpc>
                <a:spcPct val="100000"/>
              </a:lnSpc>
              <a:spcBef>
                <a:spcPts val="300"/>
              </a:spcBef>
              <a:spcAft>
                <a:spcPts val="300"/>
              </a:spcAft>
              <a:buClrTx/>
              <a:buSzTx/>
              <a:buFontTx/>
              <a:buChar char="•"/>
              <a:tabLst/>
            </a:pPr>
            <a:r>
              <a:rPr kumimoji="0" lang="id-ID" sz="1600" b="0" i="0" u="none" strike="noStrike" cap="none" normalizeH="0" baseline="0" dirty="0">
                <a:ln>
                  <a:noFill/>
                </a:ln>
                <a:solidFill>
                  <a:schemeClr val="tx1"/>
                </a:solidFill>
                <a:effectLst/>
                <a:latin typeface="Arial" pitchFamily="34" charset="0"/>
                <a:ea typeface="Times New Roman" pitchFamily="18" charset="0"/>
              </a:rPr>
              <a:t>Pokok gugatan tersebut nyata – nyata tidak termasu</a:t>
            </a:r>
            <a:r>
              <a:rPr kumimoji="0" lang="en-US" sz="1600" b="0" i="0" u="none" strike="noStrike" cap="none" normalizeH="0" baseline="0" dirty="0">
                <a:ln>
                  <a:noFill/>
                </a:ln>
                <a:solidFill>
                  <a:schemeClr val="tx1"/>
                </a:solidFill>
                <a:effectLst/>
                <a:latin typeface="Arial" pitchFamily="34" charset="0"/>
                <a:ea typeface="Times New Roman" pitchFamily="18" charset="0"/>
              </a:rPr>
              <a:t>k</a:t>
            </a:r>
            <a:r>
              <a:rPr kumimoji="0" lang="id-ID" sz="1600" b="0" i="0" u="none" strike="noStrike" cap="none" normalizeH="0" baseline="0" dirty="0">
                <a:ln>
                  <a:noFill/>
                </a:ln>
                <a:solidFill>
                  <a:schemeClr val="tx1"/>
                </a:solidFill>
                <a:effectLst/>
                <a:latin typeface="Arial" pitchFamily="34" charset="0"/>
                <a:ea typeface="Times New Roman" pitchFamily="18" charset="0"/>
              </a:rPr>
              <a:t> dalam wewenang Pengadilan;</a:t>
            </a:r>
            <a:endParaRPr kumimoji="0" lang="en-US" sz="1600" b="0" i="0" u="none" strike="noStrike" cap="none" normalizeH="0" baseline="0" dirty="0">
              <a:ln>
                <a:noFill/>
              </a:ln>
              <a:solidFill>
                <a:schemeClr val="tx1"/>
              </a:solidFill>
              <a:effectLst/>
              <a:latin typeface="Arial" pitchFamily="34" charset="0"/>
            </a:endParaRPr>
          </a:p>
          <a:p>
            <a:pPr marL="354013" marR="0" lvl="0" indent="-265113" algn="just" defTabSz="914400" rtl="0" eaLnBrk="0" fontAlgn="base" latinLnBrk="0" hangingPunct="0">
              <a:lnSpc>
                <a:spcPct val="100000"/>
              </a:lnSpc>
              <a:spcBef>
                <a:spcPts val="300"/>
              </a:spcBef>
              <a:spcAft>
                <a:spcPts val="300"/>
              </a:spcAft>
              <a:buClrTx/>
              <a:buSzTx/>
              <a:buFontTx/>
              <a:buChar char="•"/>
              <a:tabLst/>
            </a:pPr>
            <a:r>
              <a:rPr kumimoji="0" lang="id-ID" sz="1600" b="0" i="0" u="none" strike="noStrike" cap="none" normalizeH="0" baseline="0" dirty="0">
                <a:ln>
                  <a:noFill/>
                </a:ln>
                <a:solidFill>
                  <a:schemeClr val="tx1"/>
                </a:solidFill>
                <a:effectLst/>
                <a:latin typeface="Arial" pitchFamily="34" charset="0"/>
                <a:ea typeface="Times New Roman" pitchFamily="18" charset="0"/>
              </a:rPr>
              <a:t>Syarat – syarat gugatan sebagaimana dimaksud dalam Pasal 56 tidak dipenuhi oleh Penggugat sekalipun telah diberitahu dan diperingatkan;</a:t>
            </a:r>
            <a:endParaRPr kumimoji="0" lang="en-US" sz="1600" b="0" i="0" u="none" strike="noStrike" cap="none" normalizeH="0" baseline="0" dirty="0">
              <a:ln>
                <a:noFill/>
              </a:ln>
              <a:solidFill>
                <a:schemeClr val="tx1"/>
              </a:solidFill>
              <a:effectLst/>
              <a:latin typeface="Arial" pitchFamily="34" charset="0"/>
            </a:endParaRPr>
          </a:p>
          <a:p>
            <a:pPr marL="354013" marR="0" lvl="0" indent="-265113" algn="just" defTabSz="914400" rtl="0" eaLnBrk="0" fontAlgn="base" latinLnBrk="0" hangingPunct="0">
              <a:lnSpc>
                <a:spcPct val="100000"/>
              </a:lnSpc>
              <a:spcBef>
                <a:spcPts val="300"/>
              </a:spcBef>
              <a:spcAft>
                <a:spcPts val="300"/>
              </a:spcAft>
              <a:buClrTx/>
              <a:buSzTx/>
              <a:buFontTx/>
              <a:buChar char="•"/>
              <a:tabLst/>
            </a:pPr>
            <a:r>
              <a:rPr kumimoji="0" lang="id-ID" sz="1600" b="0" i="0" u="none" strike="noStrike" cap="none" normalizeH="0" baseline="0" dirty="0">
                <a:ln>
                  <a:noFill/>
                </a:ln>
                <a:solidFill>
                  <a:schemeClr val="tx1"/>
                </a:solidFill>
                <a:effectLst/>
                <a:latin typeface="Arial" pitchFamily="34" charset="0"/>
                <a:ea typeface="Times New Roman" pitchFamily="18" charset="0"/>
              </a:rPr>
              <a:t>Gugatan tersebut tidak didasarkan pada alasan – alasan yang layak;</a:t>
            </a:r>
            <a:endParaRPr kumimoji="0" lang="en-US" sz="1600" b="0" i="0" u="none" strike="noStrike" cap="none" normalizeH="0" baseline="0" dirty="0">
              <a:ln>
                <a:noFill/>
              </a:ln>
              <a:solidFill>
                <a:schemeClr val="tx1"/>
              </a:solidFill>
              <a:effectLst/>
              <a:latin typeface="Arial" pitchFamily="34" charset="0"/>
            </a:endParaRPr>
          </a:p>
          <a:p>
            <a:pPr marL="354013" marR="0" lvl="0" indent="-265113" algn="just" defTabSz="914400" rtl="0" eaLnBrk="0" fontAlgn="base" latinLnBrk="0" hangingPunct="0">
              <a:lnSpc>
                <a:spcPct val="100000"/>
              </a:lnSpc>
              <a:spcBef>
                <a:spcPts val="300"/>
              </a:spcBef>
              <a:spcAft>
                <a:spcPts val="300"/>
              </a:spcAft>
              <a:buClrTx/>
              <a:buSzTx/>
              <a:buFontTx/>
              <a:buChar char="•"/>
              <a:tabLst/>
            </a:pPr>
            <a:r>
              <a:rPr kumimoji="0" lang="id-ID" sz="1600" b="0" i="0" u="none" strike="noStrike" cap="none" normalizeH="0" baseline="0" dirty="0">
                <a:ln>
                  <a:noFill/>
                </a:ln>
                <a:solidFill>
                  <a:schemeClr val="tx1"/>
                </a:solidFill>
                <a:effectLst/>
                <a:latin typeface="Arial" pitchFamily="34" charset="0"/>
                <a:ea typeface="Times New Roman" pitchFamily="18" charset="0"/>
              </a:rPr>
              <a:t>Apa yang dituntut dalam gugatan sebenarnya sudah terpenuhi oleh Keputusan TUN yang digugat;</a:t>
            </a:r>
            <a:endParaRPr kumimoji="0" lang="en-US" sz="1600" b="0" i="0" u="none" strike="noStrike" cap="none" normalizeH="0" baseline="0" dirty="0">
              <a:ln>
                <a:noFill/>
              </a:ln>
              <a:solidFill>
                <a:schemeClr val="tx1"/>
              </a:solidFill>
              <a:effectLst/>
              <a:latin typeface="Arial" pitchFamily="34" charset="0"/>
            </a:endParaRPr>
          </a:p>
          <a:p>
            <a:pPr marL="354013" marR="0" lvl="0" indent="-265113" algn="just" defTabSz="914400" rtl="0" eaLnBrk="0" fontAlgn="base" latinLnBrk="0" hangingPunct="0">
              <a:lnSpc>
                <a:spcPct val="100000"/>
              </a:lnSpc>
              <a:spcBef>
                <a:spcPts val="300"/>
              </a:spcBef>
              <a:spcAft>
                <a:spcPts val="300"/>
              </a:spcAft>
              <a:buClrTx/>
              <a:buSzTx/>
              <a:buFontTx/>
              <a:buChar char="•"/>
              <a:tabLst/>
            </a:pPr>
            <a:r>
              <a:rPr kumimoji="0" lang="id-ID" sz="1600" b="0" i="0" u="none" strike="noStrike" cap="none" normalizeH="0" baseline="0" dirty="0">
                <a:ln>
                  <a:noFill/>
                </a:ln>
                <a:solidFill>
                  <a:schemeClr val="tx1"/>
                </a:solidFill>
                <a:effectLst/>
                <a:latin typeface="Arial" pitchFamily="34" charset="0"/>
                <a:ea typeface="Times New Roman" pitchFamily="18" charset="0"/>
              </a:rPr>
              <a:t>Gugatan diajukan sebelum waktunya atau telah lewat waktunya.</a:t>
            </a:r>
            <a:endParaRPr kumimoji="0" lang="id-ID" sz="1600" b="0" i="0" u="none" strike="noStrike" cap="none" normalizeH="0" baseline="0" dirty="0">
              <a:ln>
                <a:noFill/>
              </a:ln>
              <a:solidFill>
                <a:schemeClr val="tx1"/>
              </a:solidFill>
              <a:effectLst/>
              <a:latin typeface="Arial" pitchFamily="34" charset="0"/>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Pentagon 7"/>
          <p:cNvSpPr/>
          <p:nvPr/>
        </p:nvSpPr>
        <p:spPr>
          <a:xfrm>
            <a:off x="642942" y="3643314"/>
            <a:ext cx="1000100" cy="357190"/>
          </a:xfrm>
          <a:prstGeom prst="homePlate">
            <a:avLst/>
          </a:prstGeom>
          <a:gradFill>
            <a:gsLst>
              <a:gs pos="0">
                <a:srgbClr val="000082"/>
              </a:gs>
              <a:gs pos="30000">
                <a:srgbClr val="66008F"/>
              </a:gs>
              <a:gs pos="64999">
                <a:srgbClr val="BA0066"/>
              </a:gs>
              <a:gs pos="89999">
                <a:srgbClr val="FF0000"/>
              </a:gs>
              <a:gs pos="100000">
                <a:srgbClr val="FF8200"/>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Pentagon 6"/>
          <p:cNvSpPr/>
          <p:nvPr/>
        </p:nvSpPr>
        <p:spPr>
          <a:xfrm>
            <a:off x="71438" y="2571744"/>
            <a:ext cx="1000100" cy="357190"/>
          </a:xfrm>
          <a:prstGeom prst="homePlate">
            <a:avLst/>
          </a:prstGeom>
          <a:gradFill>
            <a:gsLst>
              <a:gs pos="0">
                <a:srgbClr val="000082"/>
              </a:gs>
              <a:gs pos="30000">
                <a:srgbClr val="66008F"/>
              </a:gs>
              <a:gs pos="64999">
                <a:srgbClr val="BA0066"/>
              </a:gs>
              <a:gs pos="89999">
                <a:srgbClr val="FF0000"/>
              </a:gs>
              <a:gs pos="100000">
                <a:srgbClr val="FF8200"/>
              </a:gs>
            </a:gsLst>
            <a:lin ang="5400000" scaled="0"/>
          </a:gra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304800" y="228600"/>
            <a:ext cx="8153400" cy="990600"/>
          </a:xfrm>
        </p:spPr>
        <p:txBody>
          <a:bodyPr>
            <a:noAutofit/>
          </a:bodyPr>
          <a:lstStyle/>
          <a:p>
            <a:pPr marL="360363" indent="-360363" algn="ctr"/>
            <a:r>
              <a:rPr lang="en-US" sz="3200" b="1" dirty="0"/>
              <a:t>Pra </a:t>
            </a:r>
            <a:r>
              <a:rPr lang="en-US" sz="3200" b="1" dirty="0" err="1"/>
              <a:t>Persidangan</a:t>
            </a:r>
            <a:r>
              <a:rPr lang="en-US" sz="3200" b="1" dirty="0"/>
              <a:t> </a:t>
            </a:r>
            <a:r>
              <a:rPr lang="id-ID" sz="3200" b="1" dirty="0"/>
              <a:t>(lanjutan) </a:t>
            </a:r>
          </a:p>
        </p:txBody>
      </p:sp>
      <p:sp>
        <p:nvSpPr>
          <p:cNvPr id="3" name="Rectangle 2"/>
          <p:cNvSpPr/>
          <p:nvPr/>
        </p:nvSpPr>
        <p:spPr>
          <a:xfrm>
            <a:off x="83087" y="1559470"/>
            <a:ext cx="2820303" cy="369332"/>
          </a:xfrm>
          <a:prstGeom prst="rect">
            <a:avLst/>
          </a:prstGeom>
        </p:spPr>
        <p:txBody>
          <a:bodyPr wrap="none">
            <a:spAutoFit/>
          </a:bodyPr>
          <a:lstStyle/>
          <a:p>
            <a:r>
              <a:rPr lang="id-ID" b="1" dirty="0"/>
              <a:t>PEMERIKSAAN PERSIAPAN</a:t>
            </a:r>
            <a:r>
              <a:rPr lang="en-US" b="1" dirty="0"/>
              <a:t> </a:t>
            </a:r>
            <a:endParaRPr lang="id-ID" b="1" dirty="0"/>
          </a:p>
        </p:txBody>
      </p:sp>
      <p:sp>
        <p:nvSpPr>
          <p:cNvPr id="11265" name="Rectangle 1"/>
          <p:cNvSpPr>
            <a:spLocks noChangeArrowheads="1"/>
          </p:cNvSpPr>
          <p:nvPr/>
        </p:nvSpPr>
        <p:spPr bwMode="auto">
          <a:xfrm>
            <a:off x="71406" y="2000240"/>
            <a:ext cx="8786874" cy="1384995"/>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lvl="0">
              <a:lnSpc>
                <a:spcPct val="150000"/>
              </a:lnSpc>
            </a:pPr>
            <a:r>
              <a:rPr lang="id-ID" dirty="0">
                <a:latin typeface="Arial" pitchFamily="34" charset="0"/>
                <a:cs typeface="Arial" pitchFamily="34" charset="0"/>
              </a:rPr>
              <a:t>Pasal 63 UU PTUN</a:t>
            </a:r>
          </a:p>
          <a:p>
            <a:pPr lvl="0">
              <a:lnSpc>
                <a:spcPct val="150000"/>
              </a:lnSpc>
            </a:pPr>
            <a:endParaRPr lang="id-ID" sz="200" dirty="0">
              <a:latin typeface="Arial" pitchFamily="34" charset="0"/>
              <a:cs typeface="Arial" pitchFamily="34" charset="0"/>
            </a:endParaRPr>
          </a:p>
          <a:p>
            <a:pPr marL="900113" lvl="0" indent="-900113">
              <a:lnSpc>
                <a:spcPct val="150000"/>
              </a:lnSpc>
            </a:pPr>
            <a:r>
              <a:rPr lang="id-ID" b="1" dirty="0">
                <a:solidFill>
                  <a:schemeClr val="bg1"/>
                </a:solidFill>
                <a:latin typeface="Arial" pitchFamily="34" charset="0"/>
                <a:cs typeface="Arial" pitchFamily="34" charset="0"/>
              </a:rPr>
              <a:t>ayat (1) </a:t>
            </a:r>
            <a:r>
              <a:rPr lang="id-ID" dirty="0">
                <a:latin typeface="Arial" pitchFamily="34" charset="0"/>
                <a:cs typeface="Arial" pitchFamily="34" charset="0"/>
              </a:rPr>
              <a:t>	Sebelum pemeriksaan pokok sengketa dimulai, Hakim wajib mengadakan pemeriksaan persiapan untuk melengkapi gugatan yang kurang jelas.</a:t>
            </a:r>
            <a:endParaRPr lang="en-US" dirty="0">
              <a:latin typeface="Arial" pitchFamily="34" charset="0"/>
              <a:cs typeface="Arial" pitchFamily="34" charset="0"/>
            </a:endParaRPr>
          </a:p>
        </p:txBody>
      </p:sp>
      <p:sp>
        <p:nvSpPr>
          <p:cNvPr id="6" name="Rectangle 1"/>
          <p:cNvSpPr>
            <a:spLocks noChangeArrowheads="1"/>
          </p:cNvSpPr>
          <p:nvPr/>
        </p:nvSpPr>
        <p:spPr bwMode="auto">
          <a:xfrm>
            <a:off x="642910" y="3500438"/>
            <a:ext cx="8001088" cy="3000821"/>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900113" lvl="0" indent="-900113">
              <a:lnSpc>
                <a:spcPct val="150000"/>
              </a:lnSpc>
            </a:pPr>
            <a:r>
              <a:rPr lang="id-ID" b="1" dirty="0">
                <a:solidFill>
                  <a:schemeClr val="bg1"/>
                </a:solidFill>
                <a:latin typeface="Arial" pitchFamily="34" charset="0"/>
                <a:cs typeface="Arial" pitchFamily="34" charset="0"/>
              </a:rPr>
              <a:t>ayat (2) </a:t>
            </a:r>
            <a:r>
              <a:rPr lang="id-ID" dirty="0">
                <a:latin typeface="Arial" pitchFamily="34" charset="0"/>
                <a:cs typeface="Arial" pitchFamily="34" charset="0"/>
              </a:rPr>
              <a:t>	Dalam pemeriksaan persiapan sebagaimana dimaksud dalam ayat (1) Hakim:</a:t>
            </a:r>
            <a:endParaRPr lang="en-US" dirty="0">
              <a:latin typeface="Arial" pitchFamily="34" charset="0"/>
              <a:cs typeface="Arial" pitchFamily="34" charset="0"/>
            </a:endParaRPr>
          </a:p>
          <a:p>
            <a:pPr marL="1262063" lvl="0" indent="-231775">
              <a:lnSpc>
                <a:spcPct val="150000"/>
              </a:lnSpc>
              <a:buFont typeface="Arial" pitchFamily="34" charset="0"/>
              <a:buChar char="•"/>
            </a:pPr>
            <a:r>
              <a:rPr lang="id-ID" dirty="0">
                <a:latin typeface="Arial" pitchFamily="34" charset="0"/>
                <a:cs typeface="Arial" pitchFamily="34" charset="0"/>
              </a:rPr>
              <a:t>Wajib memberi nasihat kepada penggugat untuk memperbaiki gugatan dan mel</a:t>
            </a:r>
            <a:r>
              <a:rPr lang="en-US" dirty="0">
                <a:latin typeface="Arial" pitchFamily="34" charset="0"/>
                <a:cs typeface="Arial" pitchFamily="34" charset="0"/>
              </a:rPr>
              <a:t>e</a:t>
            </a:r>
            <a:r>
              <a:rPr lang="id-ID" dirty="0">
                <a:latin typeface="Arial" pitchFamily="34" charset="0"/>
                <a:cs typeface="Arial" pitchFamily="34" charset="0"/>
              </a:rPr>
              <a:t>ngkapinya dengan data yang diperlukan dalam jangka waktu tiga puluh hari;</a:t>
            </a:r>
            <a:endParaRPr lang="en-US" dirty="0">
              <a:latin typeface="Arial" pitchFamily="34" charset="0"/>
              <a:cs typeface="Arial" pitchFamily="34" charset="0"/>
            </a:endParaRPr>
          </a:p>
          <a:p>
            <a:pPr marL="1262063" lvl="0" indent="-231775">
              <a:lnSpc>
                <a:spcPct val="150000"/>
              </a:lnSpc>
              <a:buFont typeface="Arial" pitchFamily="34" charset="0"/>
              <a:buChar char="•"/>
            </a:pPr>
            <a:r>
              <a:rPr lang="id-ID" dirty="0">
                <a:latin typeface="Arial" pitchFamily="34" charset="0"/>
                <a:cs typeface="Arial" pitchFamily="34" charset="0"/>
              </a:rPr>
              <a:t>Dapat meminta penjelasan kepada Badan atau Pejabat Tata Usaha Negara yang bersangkutan.</a:t>
            </a:r>
            <a:endParaRPr lang="en-US" dirty="0">
              <a:latin typeface="Arial" pitchFamily="34" charset="0"/>
              <a:cs typeface="Arial" pitchFamily="34" charset="0"/>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228600"/>
            <a:ext cx="8153400" cy="990600"/>
          </a:xfrm>
        </p:spPr>
        <p:txBody>
          <a:bodyPr>
            <a:noAutofit/>
          </a:bodyPr>
          <a:lstStyle/>
          <a:p>
            <a:pPr marL="360363" indent="-360363" algn="ctr"/>
            <a:r>
              <a:rPr lang="en-US" sz="3200" b="1" dirty="0"/>
              <a:t>Pra </a:t>
            </a:r>
            <a:r>
              <a:rPr lang="en-US" sz="3200" b="1" dirty="0" err="1"/>
              <a:t>Persidangan</a:t>
            </a:r>
            <a:r>
              <a:rPr lang="en-US" sz="3200" b="1" dirty="0"/>
              <a:t> </a:t>
            </a:r>
            <a:r>
              <a:rPr lang="id-ID" sz="3200" b="1" dirty="0"/>
              <a:t>(lanjutan) </a:t>
            </a:r>
          </a:p>
        </p:txBody>
      </p:sp>
      <p:sp>
        <p:nvSpPr>
          <p:cNvPr id="3" name="Rectangle 2"/>
          <p:cNvSpPr/>
          <p:nvPr/>
        </p:nvSpPr>
        <p:spPr>
          <a:xfrm>
            <a:off x="83087" y="1559470"/>
            <a:ext cx="3951923" cy="369332"/>
          </a:xfrm>
          <a:prstGeom prst="rect">
            <a:avLst/>
          </a:prstGeom>
        </p:spPr>
        <p:txBody>
          <a:bodyPr wrap="none">
            <a:spAutoFit/>
          </a:bodyPr>
          <a:lstStyle/>
          <a:p>
            <a:r>
              <a:rPr lang="id-ID" b="1" dirty="0"/>
              <a:t>PEMERIKSAAN PERSIAPAN</a:t>
            </a:r>
            <a:r>
              <a:rPr lang="en-US" b="1" dirty="0"/>
              <a:t> (</a:t>
            </a:r>
            <a:r>
              <a:rPr lang="en-US" b="1" dirty="0" err="1"/>
              <a:t>lanjutan</a:t>
            </a:r>
            <a:r>
              <a:rPr lang="en-US" b="1" dirty="0"/>
              <a:t>)</a:t>
            </a:r>
            <a:endParaRPr lang="id-ID" b="1" dirty="0"/>
          </a:p>
        </p:txBody>
      </p:sp>
      <p:sp>
        <p:nvSpPr>
          <p:cNvPr id="5" name="Rectangle 1"/>
          <p:cNvSpPr>
            <a:spLocks noChangeArrowheads="1"/>
          </p:cNvSpPr>
          <p:nvPr/>
        </p:nvSpPr>
        <p:spPr bwMode="auto">
          <a:xfrm>
            <a:off x="2428860" y="2285992"/>
            <a:ext cx="4214842" cy="466130"/>
          </a:xfrm>
          <a:prstGeom prst="trapezoid">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lvl="0" algn="ctr">
              <a:spcBef>
                <a:spcPts val="200"/>
              </a:spcBef>
              <a:spcAft>
                <a:spcPts val="200"/>
              </a:spcAft>
            </a:pPr>
            <a:r>
              <a:rPr lang="id-ID" sz="2400" dirty="0"/>
              <a:t>Jangka waktu 30 hari</a:t>
            </a:r>
            <a:endParaRPr lang="en-US" sz="2400" dirty="0"/>
          </a:p>
        </p:txBody>
      </p:sp>
      <p:sp>
        <p:nvSpPr>
          <p:cNvPr id="6" name="Rectangle 1"/>
          <p:cNvSpPr>
            <a:spLocks noChangeArrowheads="1"/>
          </p:cNvSpPr>
          <p:nvPr/>
        </p:nvSpPr>
        <p:spPr bwMode="auto">
          <a:xfrm>
            <a:off x="2143108" y="3000372"/>
            <a:ext cx="4786346" cy="855107"/>
          </a:xfrm>
          <a:prstGeom prst="trapezoid">
            <a:avLst/>
          </a:prstGeom>
          <a:ln>
            <a:headEnd/>
            <a:tailEnd/>
          </a:ln>
        </p:spPr>
        <p:style>
          <a:lnRef idx="2">
            <a:schemeClr val="accent2"/>
          </a:lnRef>
          <a:fillRef idx="1">
            <a:schemeClr val="lt1"/>
          </a:fillRef>
          <a:effectRef idx="0">
            <a:schemeClr val="accent2"/>
          </a:effectRef>
          <a:fontRef idx="minor">
            <a:schemeClr val="dk1"/>
          </a:fontRef>
        </p:style>
        <p:txBody>
          <a:bodyPr vert="horz" wrap="square" lIns="91440" tIns="45720" rIns="91440" bIns="45720" numCol="1" anchor="ctr" anchorCtr="0" compatLnSpc="1">
            <a:prstTxWarp prst="textNoShape">
              <a:avLst/>
            </a:prstTxWarp>
            <a:spAutoFit/>
          </a:bodyPr>
          <a:lstStyle/>
          <a:p>
            <a:pPr lvl="0" algn="ctr">
              <a:spcBef>
                <a:spcPts val="200"/>
              </a:spcBef>
              <a:spcAft>
                <a:spcPts val="200"/>
              </a:spcAft>
            </a:pPr>
            <a:r>
              <a:rPr lang="id-ID" sz="2400" dirty="0"/>
              <a:t>Penggugat belum menyempurnakan gugatan </a:t>
            </a:r>
            <a:endParaRPr lang="en-US" sz="2400" dirty="0"/>
          </a:p>
        </p:txBody>
      </p:sp>
      <p:sp>
        <p:nvSpPr>
          <p:cNvPr id="7" name="Trapezoid 6"/>
          <p:cNvSpPr/>
          <p:nvPr/>
        </p:nvSpPr>
        <p:spPr>
          <a:xfrm>
            <a:off x="1643042" y="4071942"/>
            <a:ext cx="5715040" cy="1645563"/>
          </a:xfrm>
          <a:prstGeom prst="trapezoid">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lgn="ctr">
              <a:spcBef>
                <a:spcPts val="200"/>
              </a:spcBef>
              <a:spcAft>
                <a:spcPts val="200"/>
              </a:spcAft>
            </a:pPr>
            <a:r>
              <a:rPr lang="id-ID" sz="2400" dirty="0"/>
              <a:t>Hakim menyatakan dengan putusan bahwa gugatan tidak dapat diterima. Terhadap putusan itu tidak dapat digunakan upaya hukum</a:t>
            </a:r>
            <a:endParaRPr lang="en-US" sz="2400" dirty="0"/>
          </a:p>
        </p:txBody>
      </p:sp>
      <p:sp>
        <p:nvSpPr>
          <p:cNvPr id="8" name="Trapezoid 7"/>
          <p:cNvSpPr/>
          <p:nvPr/>
        </p:nvSpPr>
        <p:spPr>
          <a:xfrm>
            <a:off x="1500166" y="5929330"/>
            <a:ext cx="6000792" cy="466130"/>
          </a:xfrm>
          <a:prstGeom prst="trapezoid">
            <a:avLst/>
          </a:prstGeom>
        </p:spPr>
        <p:style>
          <a:lnRef idx="2">
            <a:schemeClr val="accent2"/>
          </a:lnRef>
          <a:fillRef idx="1">
            <a:schemeClr val="lt1"/>
          </a:fillRef>
          <a:effectRef idx="0">
            <a:schemeClr val="accent2"/>
          </a:effectRef>
          <a:fontRef idx="minor">
            <a:schemeClr val="dk1"/>
          </a:fontRef>
        </p:style>
        <p:txBody>
          <a:bodyPr wrap="square">
            <a:spAutoFit/>
          </a:bodyPr>
          <a:lstStyle/>
          <a:p>
            <a:pPr lvl="0" algn="ctr">
              <a:spcBef>
                <a:spcPts val="200"/>
              </a:spcBef>
              <a:spcAft>
                <a:spcPts val="200"/>
              </a:spcAft>
            </a:pPr>
            <a:r>
              <a:rPr lang="id-ID" sz="2400" dirty="0"/>
              <a:t>mengajukan gugatan baru.</a:t>
            </a:r>
            <a:endParaRPr lang="en-US" sz="2400" dirty="0"/>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152400"/>
            <a:ext cx="8153400" cy="990600"/>
          </a:xfrm>
        </p:spPr>
        <p:txBody>
          <a:bodyPr>
            <a:noAutofit/>
          </a:bodyPr>
          <a:lstStyle/>
          <a:p>
            <a:pPr marL="360363" indent="-360363" algn="ctr"/>
            <a:r>
              <a:rPr lang="en-US" sz="3200" b="1" dirty="0"/>
              <a:t>Pra </a:t>
            </a:r>
            <a:r>
              <a:rPr lang="en-US" sz="3200" b="1" dirty="0" err="1"/>
              <a:t>Persidangan</a:t>
            </a:r>
            <a:endParaRPr lang="id-ID" sz="3200" b="1" dirty="0"/>
          </a:p>
        </p:txBody>
      </p:sp>
      <p:sp>
        <p:nvSpPr>
          <p:cNvPr id="3" name="Rectangle 2"/>
          <p:cNvSpPr/>
          <p:nvPr/>
        </p:nvSpPr>
        <p:spPr>
          <a:xfrm>
            <a:off x="83087" y="1559470"/>
            <a:ext cx="7471341" cy="369332"/>
          </a:xfrm>
          <a:prstGeom prst="rect">
            <a:avLst/>
          </a:prstGeom>
        </p:spPr>
        <p:txBody>
          <a:bodyPr wrap="none">
            <a:spAutoFit/>
          </a:bodyPr>
          <a:lstStyle/>
          <a:p>
            <a:pPr algn="ctr"/>
            <a:r>
              <a:rPr lang="id-ID" b="1" dirty="0">
                <a:solidFill>
                  <a:schemeClr val="accent2">
                    <a:lumMod val="50000"/>
                  </a:schemeClr>
                </a:solidFill>
              </a:rPr>
              <a:t>PERBEDAAN RAPAT PERMUSYAWARATAN &amp; PEMERIKSAAN PERSIAPAN</a:t>
            </a:r>
            <a:r>
              <a:rPr lang="en-US" b="1" dirty="0">
                <a:solidFill>
                  <a:schemeClr val="accent2">
                    <a:lumMod val="50000"/>
                  </a:schemeClr>
                </a:solidFill>
              </a:rPr>
              <a:t> </a:t>
            </a:r>
            <a:endParaRPr lang="id-ID" b="1" dirty="0">
              <a:solidFill>
                <a:schemeClr val="accent2">
                  <a:lumMod val="50000"/>
                </a:schemeClr>
              </a:solidFill>
            </a:endParaRPr>
          </a:p>
        </p:txBody>
      </p:sp>
      <p:sp>
        <p:nvSpPr>
          <p:cNvPr id="5" name="Rectangle 1"/>
          <p:cNvSpPr>
            <a:spLocks noChangeArrowheads="1"/>
          </p:cNvSpPr>
          <p:nvPr/>
        </p:nvSpPr>
        <p:spPr bwMode="auto">
          <a:xfrm>
            <a:off x="323528" y="2564905"/>
            <a:ext cx="4000560" cy="1490543"/>
          </a:xfrm>
          <a:prstGeom prst="flowChartDocumen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0">
              <a:spcBef>
                <a:spcPts val="200"/>
              </a:spcBef>
              <a:spcAft>
                <a:spcPts val="200"/>
              </a:spcAft>
            </a:pPr>
            <a:r>
              <a:rPr lang="id-ID" dirty="0">
                <a:solidFill>
                  <a:srgbClr val="00B050"/>
                </a:solidFill>
              </a:rPr>
              <a:t>Kewenangan Ketua Pengadilan untuk memutuskan bahwa gugatan yang diajukan itu dinyatakan tidak diterima atau tidak berdasar.</a:t>
            </a:r>
            <a:endParaRPr lang="en-US" dirty="0">
              <a:solidFill>
                <a:srgbClr val="00B050"/>
              </a:solidFill>
              <a:latin typeface="Arial" pitchFamily="34" charset="0"/>
              <a:cs typeface="Arial" pitchFamily="34" charset="0"/>
            </a:endParaRPr>
          </a:p>
        </p:txBody>
      </p:sp>
      <p:sp>
        <p:nvSpPr>
          <p:cNvPr id="6" name="Rectangle 5"/>
          <p:cNvSpPr/>
          <p:nvPr/>
        </p:nvSpPr>
        <p:spPr>
          <a:xfrm>
            <a:off x="179512" y="2060848"/>
            <a:ext cx="8358246" cy="369332"/>
          </a:xfrm>
          <a:prstGeom prst="rect">
            <a:avLst/>
          </a:prstGeom>
        </p:spPr>
        <p:txBody>
          <a:bodyPr wrap="square">
            <a:spAutoFit/>
          </a:bodyPr>
          <a:lstStyle/>
          <a:p>
            <a:pPr algn="ctr"/>
            <a:r>
              <a:rPr lang="id-ID" b="1" dirty="0">
                <a:solidFill>
                  <a:srgbClr val="00B050"/>
                </a:solidFill>
              </a:rPr>
              <a:t>RAPAT PERMUSYAWARATAN </a:t>
            </a:r>
            <a:r>
              <a:rPr lang="id-ID" b="1" dirty="0"/>
              <a:t>	x	 </a:t>
            </a:r>
            <a:r>
              <a:rPr lang="id-ID" b="1" dirty="0">
                <a:solidFill>
                  <a:srgbClr val="7030A0"/>
                </a:solidFill>
              </a:rPr>
              <a:t>PEMERIKSAAN PERSIAPAN</a:t>
            </a:r>
            <a:r>
              <a:rPr lang="en-US" b="1" dirty="0">
                <a:solidFill>
                  <a:srgbClr val="7030A0"/>
                </a:solidFill>
              </a:rPr>
              <a:t> </a:t>
            </a:r>
            <a:endParaRPr lang="id-ID" b="1" dirty="0">
              <a:solidFill>
                <a:srgbClr val="7030A0"/>
              </a:solidFill>
            </a:endParaRPr>
          </a:p>
        </p:txBody>
      </p:sp>
      <p:sp>
        <p:nvSpPr>
          <p:cNvPr id="7" name="Rectangle 1"/>
          <p:cNvSpPr>
            <a:spLocks noChangeArrowheads="1"/>
          </p:cNvSpPr>
          <p:nvPr/>
        </p:nvSpPr>
        <p:spPr bwMode="auto">
          <a:xfrm>
            <a:off x="323528" y="4797152"/>
            <a:ext cx="4000560" cy="1554242"/>
          </a:xfrm>
          <a:prstGeom prst="flowChartDocumen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0">
              <a:spcBef>
                <a:spcPts val="200"/>
              </a:spcBef>
              <a:spcAft>
                <a:spcPts val="200"/>
              </a:spcAft>
            </a:pPr>
            <a:r>
              <a:rPr lang="id-ID" dirty="0">
                <a:solidFill>
                  <a:srgbClr val="00B050"/>
                </a:solidFill>
              </a:rPr>
              <a:t>Dalam rapat permusyawaratan belum ditentukan majelis hakim yang akan menangani/memeriksa sengketanya</a:t>
            </a:r>
            <a:endParaRPr lang="en-US" dirty="0">
              <a:solidFill>
                <a:srgbClr val="00B050"/>
              </a:solidFill>
            </a:endParaRPr>
          </a:p>
          <a:p>
            <a:pPr marL="342900" lvl="0" indent="-342900">
              <a:spcBef>
                <a:spcPts val="200"/>
              </a:spcBef>
              <a:spcAft>
                <a:spcPts val="200"/>
              </a:spcAft>
            </a:pPr>
            <a:endParaRPr lang="en-US" dirty="0">
              <a:latin typeface="Arial" pitchFamily="34" charset="0"/>
              <a:cs typeface="Arial" pitchFamily="34" charset="0"/>
            </a:endParaRPr>
          </a:p>
        </p:txBody>
      </p:sp>
      <p:sp>
        <p:nvSpPr>
          <p:cNvPr id="8" name="Rectangle 1"/>
          <p:cNvSpPr>
            <a:spLocks noChangeArrowheads="1"/>
          </p:cNvSpPr>
          <p:nvPr/>
        </p:nvSpPr>
        <p:spPr bwMode="auto">
          <a:xfrm>
            <a:off x="4644008" y="2564904"/>
            <a:ext cx="4214842" cy="2178487"/>
          </a:xfrm>
          <a:prstGeom prst="flowChartDocumen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0">
              <a:spcBef>
                <a:spcPts val="200"/>
              </a:spcBef>
              <a:spcAft>
                <a:spcPts val="200"/>
              </a:spcAft>
            </a:pPr>
            <a:r>
              <a:rPr lang="id-ID" dirty="0">
                <a:solidFill>
                  <a:srgbClr val="7030A0"/>
                </a:solidFill>
              </a:rPr>
              <a:t>Pada pemeriksaan persiapan ditujukan kepada Penggugat untuk memperbaiki dan melengkapi gugatannya dengan batas waktu 30 hari. Data dan informasi yang diberikan Hakim didapat dari Tergugat (pejabat atau badan TUN yang digugat).</a:t>
            </a:r>
            <a:endParaRPr lang="en-US" dirty="0">
              <a:solidFill>
                <a:srgbClr val="7030A0"/>
              </a:solidFill>
              <a:latin typeface="Arial" pitchFamily="34" charset="0"/>
              <a:cs typeface="Arial" pitchFamily="34" charset="0"/>
            </a:endParaRPr>
          </a:p>
        </p:txBody>
      </p:sp>
      <p:sp>
        <p:nvSpPr>
          <p:cNvPr id="9" name="Rectangle 1"/>
          <p:cNvSpPr>
            <a:spLocks noChangeArrowheads="1"/>
          </p:cNvSpPr>
          <p:nvPr/>
        </p:nvSpPr>
        <p:spPr bwMode="auto">
          <a:xfrm>
            <a:off x="4716016" y="4797152"/>
            <a:ext cx="4176464" cy="1898213"/>
          </a:xfrm>
          <a:prstGeom prst="flowChartDocument">
            <a:avLst/>
          </a:prstGeom>
          <a:ln>
            <a:headEnd/>
            <a:tailEnd/>
          </a:ln>
        </p:spPr>
        <p:style>
          <a:lnRef idx="2">
            <a:schemeClr val="accent1"/>
          </a:lnRef>
          <a:fillRef idx="1">
            <a:schemeClr val="lt1"/>
          </a:fillRef>
          <a:effectRef idx="0">
            <a:schemeClr val="accent1"/>
          </a:effectRef>
          <a:fontRef idx="minor">
            <a:schemeClr val="dk1"/>
          </a:fontRef>
        </p:style>
        <p:txBody>
          <a:bodyPr vert="horz" wrap="square" lIns="91440" tIns="45720" rIns="91440" bIns="45720" numCol="1" anchor="ctr" anchorCtr="0" compatLnSpc="1">
            <a:prstTxWarp prst="textNoShape">
              <a:avLst/>
            </a:prstTxWarp>
            <a:spAutoFit/>
          </a:bodyPr>
          <a:lstStyle/>
          <a:p>
            <a:pPr lvl="0">
              <a:spcBef>
                <a:spcPts val="200"/>
              </a:spcBef>
              <a:spcAft>
                <a:spcPts val="200"/>
              </a:spcAft>
            </a:pPr>
            <a:r>
              <a:rPr lang="id-ID" dirty="0">
                <a:solidFill>
                  <a:srgbClr val="7030A0"/>
                </a:solidFill>
              </a:rPr>
              <a:t>Dalam Pemeriksaan persiapan sudah ditentukan majelis hakim yang akan menangani. Hakim yang memeriksa adalah yang menjadi ketua majelis hakim.</a:t>
            </a:r>
            <a:endParaRPr lang="en-US" dirty="0">
              <a:solidFill>
                <a:srgbClr val="7030A0"/>
              </a:solidFill>
            </a:endParaRPr>
          </a:p>
          <a:p>
            <a:pPr marL="342900" lvl="0" indent="-342900">
              <a:spcBef>
                <a:spcPts val="200"/>
              </a:spcBef>
              <a:spcAft>
                <a:spcPts val="200"/>
              </a:spcAft>
            </a:pPr>
            <a:endParaRPr lang="en-US" dirty="0">
              <a:latin typeface="Arial" pitchFamily="34" charset="0"/>
              <a:cs typeface="Arial" pitchFamily="34" charset="0"/>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Folded Corner 4"/>
          <p:cNvSpPr/>
          <p:nvPr/>
        </p:nvSpPr>
        <p:spPr>
          <a:xfrm>
            <a:off x="1000100" y="2000240"/>
            <a:ext cx="4857784" cy="928694"/>
          </a:xfrm>
          <a:prstGeom prst="foldedCorner">
            <a:avLst>
              <a:gd name="adj" fmla="val 39744"/>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6" name="Folded Corner 5"/>
          <p:cNvSpPr/>
          <p:nvPr/>
        </p:nvSpPr>
        <p:spPr>
          <a:xfrm>
            <a:off x="1152500" y="3286124"/>
            <a:ext cx="4857784" cy="928694"/>
          </a:xfrm>
          <a:prstGeom prst="foldedCorner">
            <a:avLst>
              <a:gd name="adj" fmla="val 39744"/>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7" name="Folded Corner 6"/>
          <p:cNvSpPr/>
          <p:nvPr/>
        </p:nvSpPr>
        <p:spPr>
          <a:xfrm>
            <a:off x="1643042" y="4572008"/>
            <a:ext cx="4857784" cy="928694"/>
          </a:xfrm>
          <a:prstGeom prst="foldedCorner">
            <a:avLst>
              <a:gd name="adj" fmla="val 39744"/>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8" name="Folded Corner 7"/>
          <p:cNvSpPr/>
          <p:nvPr/>
        </p:nvSpPr>
        <p:spPr>
          <a:xfrm>
            <a:off x="2357422" y="5857892"/>
            <a:ext cx="4857784" cy="928694"/>
          </a:xfrm>
          <a:prstGeom prst="foldedCorner">
            <a:avLst>
              <a:gd name="adj" fmla="val 39744"/>
            </a:avLst>
          </a:prstGeom>
          <a:gradFill>
            <a:gsLst>
              <a:gs pos="0">
                <a:srgbClr val="FBEAC7"/>
              </a:gs>
              <a:gs pos="17999">
                <a:srgbClr val="FEE7F2"/>
              </a:gs>
              <a:gs pos="36000">
                <a:srgbClr val="FAC77D"/>
              </a:gs>
              <a:gs pos="61000">
                <a:srgbClr val="FBA97D"/>
              </a:gs>
              <a:gs pos="82001">
                <a:srgbClr val="FBD49C"/>
              </a:gs>
              <a:gs pos="100000">
                <a:srgbClr val="FEE7F2"/>
              </a:gs>
            </a:gsLst>
            <a:lin ang="5400000" scaled="0"/>
          </a:gra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457200" y="152400"/>
            <a:ext cx="8153400" cy="990600"/>
          </a:xfrm>
        </p:spPr>
        <p:txBody>
          <a:bodyPr>
            <a:noAutofit/>
          </a:bodyPr>
          <a:lstStyle/>
          <a:p>
            <a:pPr marL="360363" indent="-360363" algn="ctr"/>
            <a:r>
              <a:rPr lang="id-ID" sz="3200" b="1" dirty="0"/>
              <a:t>Pemeriksaan Pokok Sengketa </a:t>
            </a:r>
          </a:p>
        </p:txBody>
      </p:sp>
      <p:sp>
        <p:nvSpPr>
          <p:cNvPr id="4" name="Content Placeholder 3"/>
          <p:cNvSpPr>
            <a:spLocks noGrp="1"/>
          </p:cNvSpPr>
          <p:nvPr>
            <p:ph idx="1"/>
          </p:nvPr>
        </p:nvSpPr>
        <p:spPr>
          <a:xfrm>
            <a:off x="493056" y="1243010"/>
            <a:ext cx="7653302" cy="5543576"/>
          </a:xfrm>
        </p:spPr>
        <p:txBody>
          <a:bodyPr>
            <a:normAutofit/>
          </a:bodyPr>
          <a:lstStyle/>
          <a:p>
            <a:pPr>
              <a:buNone/>
            </a:pPr>
            <a:r>
              <a:rPr lang="id-ID" dirty="0"/>
              <a:t>Pemeriksaan Pokok Sengketa : </a:t>
            </a:r>
          </a:p>
          <a:p>
            <a:pPr marL="542925" lvl="0" indent="-542925"/>
            <a:r>
              <a:rPr lang="id-ID" dirty="0">
                <a:solidFill>
                  <a:schemeClr val="accent5">
                    <a:lumMod val="50000"/>
                  </a:schemeClr>
                </a:solidFill>
              </a:rPr>
              <a:t>Pemeriksaan di tingkat pertama</a:t>
            </a:r>
          </a:p>
          <a:p>
            <a:pPr marL="542925" lvl="0" indent="-542925">
              <a:buNone/>
            </a:pPr>
            <a:r>
              <a:rPr lang="id-ID" sz="2400" dirty="0">
                <a:solidFill>
                  <a:schemeClr val="accent5">
                    <a:lumMod val="50000"/>
                  </a:schemeClr>
                </a:solidFill>
              </a:rPr>
              <a:t>	(Pasal 68 UU No. 5 Tahun 1986)</a:t>
            </a:r>
          </a:p>
          <a:p>
            <a:pPr lvl="0">
              <a:buNone/>
            </a:pPr>
            <a:endParaRPr lang="id-ID" sz="2400" dirty="0"/>
          </a:p>
          <a:p>
            <a:pPr marL="800100" lvl="0" indent="-614363"/>
            <a:r>
              <a:rPr lang="id-ID" dirty="0">
                <a:solidFill>
                  <a:schemeClr val="accent5">
                    <a:lumMod val="50000"/>
                  </a:schemeClr>
                </a:solidFill>
              </a:rPr>
              <a:t>Pemeriksaan di tingkat banding </a:t>
            </a:r>
          </a:p>
          <a:p>
            <a:pPr marL="800100" lvl="0" indent="-614363">
              <a:buNone/>
            </a:pPr>
            <a:r>
              <a:rPr lang="id-ID" sz="2400" dirty="0">
                <a:solidFill>
                  <a:schemeClr val="accent5">
                    <a:lumMod val="50000"/>
                  </a:schemeClr>
                </a:solidFill>
              </a:rPr>
              <a:t>	(Pasal 122 UU No. 5 Tahun 1986)</a:t>
            </a:r>
          </a:p>
          <a:p>
            <a:pPr lvl="0">
              <a:buNone/>
            </a:pPr>
            <a:endParaRPr lang="id-ID" sz="2400" dirty="0"/>
          </a:p>
          <a:p>
            <a:pPr marL="1257300" lvl="0" indent="-547688"/>
            <a:r>
              <a:rPr lang="id-ID" dirty="0">
                <a:solidFill>
                  <a:schemeClr val="accent5">
                    <a:lumMod val="50000"/>
                  </a:schemeClr>
                </a:solidFill>
              </a:rPr>
              <a:t>Pemeriksaan di tingkat kasasi</a:t>
            </a:r>
          </a:p>
          <a:p>
            <a:pPr marL="1257300" lvl="1" indent="-547688">
              <a:buNone/>
            </a:pPr>
            <a:r>
              <a:rPr lang="id-ID" sz="2400" dirty="0">
                <a:solidFill>
                  <a:schemeClr val="accent5">
                    <a:lumMod val="50000"/>
                  </a:schemeClr>
                </a:solidFill>
              </a:rPr>
              <a:t>	(Pasal 131 UU No. 5 Tahun 1986)</a:t>
            </a:r>
          </a:p>
          <a:p>
            <a:pPr lvl="1">
              <a:buNone/>
            </a:pPr>
            <a:endParaRPr lang="id-ID" sz="2400" dirty="0"/>
          </a:p>
          <a:p>
            <a:pPr marL="1885950" lvl="0" indent="-585788"/>
            <a:r>
              <a:rPr lang="id-ID" dirty="0">
                <a:solidFill>
                  <a:schemeClr val="accent5">
                    <a:lumMod val="50000"/>
                  </a:schemeClr>
                </a:solidFill>
              </a:rPr>
              <a:t>Pemeriksaan peninjauan kembali </a:t>
            </a:r>
          </a:p>
          <a:p>
            <a:pPr marL="1885950" lvl="0" indent="-585788">
              <a:buNone/>
            </a:pPr>
            <a:r>
              <a:rPr lang="id-ID" sz="2400" dirty="0">
                <a:solidFill>
                  <a:schemeClr val="accent5">
                    <a:lumMod val="50000"/>
                  </a:schemeClr>
                </a:solidFill>
              </a:rPr>
              <a:t>	(Pasal 132 UU No. 5 Tahun 1986)</a:t>
            </a:r>
          </a:p>
          <a:p>
            <a:endParaRPr lang="id-ID" dirty="0">
              <a:solidFill>
                <a:schemeClr val="accent5">
                  <a:lumMod val="50000"/>
                </a:schemeClr>
              </a:solidFill>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p:cNvSpPr>
            <a:spLocks noGrp="1"/>
          </p:cNvSpPr>
          <p:nvPr>
            <p:ph idx="1"/>
          </p:nvPr>
        </p:nvSpPr>
        <p:spPr>
          <a:xfrm>
            <a:off x="419128" y="469539"/>
            <a:ext cx="8153400" cy="471478"/>
          </a:xfrm>
        </p:spPr>
        <p:txBody>
          <a:bodyPr>
            <a:noAutofit/>
          </a:bodyPr>
          <a:lstStyle/>
          <a:p>
            <a:pPr algn="ctr">
              <a:buNone/>
            </a:pPr>
            <a:r>
              <a:rPr lang="id-ID" sz="2500" dirty="0">
                <a:solidFill>
                  <a:schemeClr val="accent5">
                    <a:lumMod val="50000"/>
                  </a:schemeClr>
                </a:solidFill>
              </a:rPr>
              <a:t>Pemeriksaan di Tingkat Pertama </a:t>
            </a:r>
          </a:p>
        </p:txBody>
      </p:sp>
      <p:sp>
        <p:nvSpPr>
          <p:cNvPr id="3" name="TextBox 2">
            <a:extLst>
              <a:ext uri="{FF2B5EF4-FFF2-40B4-BE49-F238E27FC236}">
                <a16:creationId xmlns:a16="http://schemas.microsoft.com/office/drawing/2014/main" id="{591DCEC9-E116-7B62-3F86-5A136D2D59FB}"/>
              </a:ext>
            </a:extLst>
          </p:cNvPr>
          <p:cNvSpPr txBox="1"/>
          <p:nvPr/>
        </p:nvSpPr>
        <p:spPr>
          <a:xfrm>
            <a:off x="266728" y="1295400"/>
            <a:ext cx="8305800" cy="5078313"/>
          </a:xfrm>
          <a:prstGeom prst="rect">
            <a:avLst/>
          </a:prstGeom>
          <a:noFill/>
        </p:spPr>
        <p:txBody>
          <a:bodyPr wrap="square">
            <a:spAutoFit/>
          </a:bodyPr>
          <a:lstStyle/>
          <a:p>
            <a:r>
              <a:rPr lang="id-ID" sz="1800" b="1" u="sng" dirty="0">
                <a:solidFill>
                  <a:schemeClr val="accent5">
                    <a:lumMod val="50000"/>
                  </a:schemeClr>
                </a:solidFill>
              </a:rPr>
              <a:t>Pemeriksaan dengan Acara Biasa</a:t>
            </a:r>
          </a:p>
          <a:p>
            <a:pPr marL="265113" lvl="0" indent="-265113">
              <a:buFont typeface="Arial" pitchFamily="34" charset="0"/>
              <a:buChar char="•"/>
            </a:pPr>
            <a:r>
              <a:rPr lang="id-ID" sz="1800" dirty="0">
                <a:solidFill>
                  <a:schemeClr val="accent5">
                    <a:lumMod val="50000"/>
                  </a:schemeClr>
                </a:solidFill>
              </a:rPr>
              <a:t>Dalam menentukan hari sidang, Hakim harus mempertimbangkan jauh dekatnya tempat tinggal kedua belah pihak dari tempat persidangan (Pasal 64 ayat (1) UUPTUN).</a:t>
            </a:r>
          </a:p>
          <a:p>
            <a:pPr marL="265113" lvl="0" indent="-265113">
              <a:buFont typeface="Arial" pitchFamily="34" charset="0"/>
              <a:buChar char="•"/>
            </a:pPr>
            <a:r>
              <a:rPr lang="id-ID" sz="1800" dirty="0">
                <a:solidFill>
                  <a:schemeClr val="accent5">
                    <a:lumMod val="50000"/>
                  </a:schemeClr>
                </a:solidFill>
              </a:rPr>
              <a:t>Jangka waktu antara pemanggilan dan hari sidang tidak boleh kurang dari enam hari (Pasal 64 ayat (2) UUPTUN).</a:t>
            </a:r>
          </a:p>
          <a:p>
            <a:pPr marL="265113" lvl="0" indent="-265113">
              <a:buFont typeface="Arial" pitchFamily="34" charset="0"/>
              <a:buChar char="•"/>
            </a:pPr>
            <a:r>
              <a:rPr lang="id-ID" sz="1800" dirty="0">
                <a:solidFill>
                  <a:schemeClr val="accent5">
                    <a:lumMod val="50000"/>
                  </a:schemeClr>
                </a:solidFill>
              </a:rPr>
              <a:t>Pengadilan TUN memeriksa dan memutus sengketa TUN dengan tiga orang Hakim (Pasal 68 ayat (1) UU PTUN).</a:t>
            </a:r>
          </a:p>
          <a:p>
            <a:pPr marL="265113" lvl="0" indent="-265113">
              <a:buFont typeface="Arial" pitchFamily="34" charset="0"/>
              <a:buChar char="•"/>
            </a:pPr>
            <a:r>
              <a:rPr lang="id-ID" sz="1800" dirty="0">
                <a:solidFill>
                  <a:schemeClr val="accent5">
                    <a:lumMod val="50000"/>
                  </a:schemeClr>
                </a:solidFill>
              </a:rPr>
              <a:t>Pengadilan bersidang pada hari yang ditentukan dalam surat panggilan yang dikirimkan kepada para pihak (Pasal 68 ayat (2) UU PTUN).</a:t>
            </a:r>
          </a:p>
          <a:p>
            <a:pPr marL="265113" lvl="0" indent="-265113">
              <a:buFont typeface="Arial" pitchFamily="34" charset="0"/>
              <a:buChar char="•"/>
            </a:pPr>
            <a:r>
              <a:rPr lang="id-ID" sz="1800" dirty="0">
                <a:solidFill>
                  <a:schemeClr val="accent5">
                    <a:lumMod val="50000"/>
                  </a:schemeClr>
                </a:solidFill>
              </a:rPr>
              <a:t>Pemeriksaan sengketa TUN dalam persidangan dipimpin oleh Hakim Ketua sidang (Pasal 68 ayat (3) UU PTUN).</a:t>
            </a:r>
          </a:p>
          <a:p>
            <a:pPr marL="265113" indent="-265113">
              <a:buFont typeface="Arial" pitchFamily="34" charset="0"/>
              <a:buChar char="•"/>
            </a:pPr>
            <a:r>
              <a:rPr lang="id-ID" sz="1800" dirty="0">
                <a:solidFill>
                  <a:schemeClr val="accent5">
                    <a:lumMod val="50000"/>
                  </a:schemeClr>
                </a:solidFill>
              </a:rPr>
              <a:t>Untuk keperluan pemeriksaan, Hakim Ketua Sidang membuka sidang dan menyatakannya terbuka untuk umum dan apabila Majelis Hakim memandang bahwa sengketa yang disidangkan menyangkut ketertiban umum atau keselamatan negara, persidangan dapat dinyatakan tertutup untuk umum. </a:t>
            </a:r>
            <a:r>
              <a:rPr lang="id-ID" sz="1800" i="1" dirty="0">
                <a:solidFill>
                  <a:schemeClr val="accent5">
                    <a:lumMod val="50000"/>
                  </a:schemeClr>
                </a:solidFill>
              </a:rPr>
              <a:t>Apabila hal ini tidak dipenuhi, dapat menyebabkan batalnya putusan demi hukum (Pasal 70 UU PTUN).</a:t>
            </a:r>
            <a:endParaRPr lang="id-ID" sz="1800" dirty="0">
              <a:solidFill>
                <a:schemeClr val="accent5">
                  <a:lumMod val="50000"/>
                </a:schemeClr>
              </a:solidFill>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6FE214-0626-0CDC-136E-887BC14F8546}"/>
            </a:ext>
          </a:extLst>
        </p:cNvPr>
        <p:cNvGrpSpPr/>
        <p:nvPr/>
      </p:nvGrpSpPr>
      <p:grpSpPr>
        <a:xfrm>
          <a:off x="0" y="0"/>
          <a:ext cx="0" cy="0"/>
          <a:chOff x="0" y="0"/>
          <a:chExt cx="0" cy="0"/>
        </a:xfrm>
      </p:grpSpPr>
      <p:sp>
        <p:nvSpPr>
          <p:cNvPr id="4" name="Content Placeholder 3">
            <a:extLst>
              <a:ext uri="{FF2B5EF4-FFF2-40B4-BE49-F238E27FC236}">
                <a16:creationId xmlns:a16="http://schemas.microsoft.com/office/drawing/2014/main" id="{C65757A1-B687-7576-A7F5-6B3078E306BE}"/>
              </a:ext>
            </a:extLst>
          </p:cNvPr>
          <p:cNvSpPr>
            <a:spLocks noGrp="1"/>
          </p:cNvSpPr>
          <p:nvPr>
            <p:ph idx="1"/>
          </p:nvPr>
        </p:nvSpPr>
        <p:spPr>
          <a:xfrm>
            <a:off x="419128" y="-24"/>
            <a:ext cx="8153400" cy="471478"/>
          </a:xfrm>
        </p:spPr>
        <p:txBody>
          <a:bodyPr>
            <a:noAutofit/>
          </a:bodyPr>
          <a:lstStyle/>
          <a:p>
            <a:pPr algn="ctr">
              <a:buNone/>
            </a:pPr>
            <a:r>
              <a:rPr lang="id-ID" sz="2500" dirty="0">
                <a:solidFill>
                  <a:schemeClr val="accent5">
                    <a:lumMod val="50000"/>
                  </a:schemeClr>
                </a:solidFill>
              </a:rPr>
              <a:t>Pemeriksaan di Tingkat Pertama </a:t>
            </a:r>
          </a:p>
        </p:txBody>
      </p:sp>
      <p:sp>
        <p:nvSpPr>
          <p:cNvPr id="6" name="TextBox 5">
            <a:extLst>
              <a:ext uri="{FF2B5EF4-FFF2-40B4-BE49-F238E27FC236}">
                <a16:creationId xmlns:a16="http://schemas.microsoft.com/office/drawing/2014/main" id="{E9C75893-0C2C-C7B8-FA82-E31B765D6100}"/>
              </a:ext>
            </a:extLst>
          </p:cNvPr>
          <p:cNvSpPr txBox="1"/>
          <p:nvPr/>
        </p:nvSpPr>
        <p:spPr>
          <a:xfrm>
            <a:off x="533400" y="762000"/>
            <a:ext cx="7696200" cy="5355312"/>
          </a:xfrm>
          <a:prstGeom prst="rect">
            <a:avLst/>
          </a:prstGeom>
          <a:noFill/>
        </p:spPr>
        <p:txBody>
          <a:bodyPr wrap="square">
            <a:spAutoFit/>
          </a:bodyPr>
          <a:lstStyle/>
          <a:p>
            <a:r>
              <a:rPr lang="id-ID" sz="1800" b="1" u="sng" dirty="0">
                <a:solidFill>
                  <a:schemeClr val="tx1"/>
                </a:solidFill>
              </a:rPr>
              <a:t>Pemeriksaan dengan Acara Cepat</a:t>
            </a:r>
          </a:p>
          <a:p>
            <a:pPr marL="265113" lvl="0" indent="-265113" algn="just">
              <a:buFont typeface="Arial" pitchFamily="34" charset="0"/>
              <a:buChar char="•"/>
            </a:pPr>
            <a:r>
              <a:rPr lang="id-ID" sz="1800" dirty="0">
                <a:solidFill>
                  <a:schemeClr val="tx1"/>
                </a:solidFill>
              </a:rPr>
              <a:t>Pemeriksaan dengan acara cepat dilaksanakan apabila terdapat kepentingan Penggugat yang cukup mendesak yang harus dapat disimpulkan dari alasan – alasan permohonannya, Penggugat dalam gugatannya dapat memohon kepada Pengadilan supaya pemeriksaan sengketa dipercepat  (Pasal 98 ayat (1) UU PTUN).</a:t>
            </a:r>
          </a:p>
          <a:p>
            <a:pPr marL="265113" lvl="0" indent="-265113" algn="just">
              <a:buFont typeface="Arial" pitchFamily="34" charset="0"/>
              <a:buChar char="•"/>
            </a:pPr>
            <a:r>
              <a:rPr lang="id-ID" sz="1800" dirty="0">
                <a:solidFill>
                  <a:schemeClr val="tx1"/>
                </a:solidFill>
              </a:rPr>
              <a:t>Dalam jangka waktu empat belas hari setelah diterimanya permohonan, Ketua Pengadilan mengeluarkan penetapan tentang dikabulkan atau tidak dikabulkannya permohonan tersebut (Pasal 98 ayat (2) UU PTUN).</a:t>
            </a:r>
          </a:p>
          <a:p>
            <a:pPr marL="265113" lvl="0" indent="-265113" algn="just">
              <a:buFont typeface="Arial" pitchFamily="34" charset="0"/>
              <a:buChar char="•"/>
            </a:pPr>
            <a:r>
              <a:rPr lang="id-ID" sz="1800" dirty="0">
                <a:solidFill>
                  <a:schemeClr val="tx1"/>
                </a:solidFill>
              </a:rPr>
              <a:t>Tidak dapat digunakan upaya hukum (Pasal 98 ayat (2) UU PTUN).</a:t>
            </a:r>
          </a:p>
          <a:p>
            <a:pPr marL="265113" lvl="0" indent="-265113" algn="just">
              <a:buFont typeface="Arial" pitchFamily="34" charset="0"/>
              <a:buChar char="•"/>
            </a:pPr>
            <a:r>
              <a:rPr lang="id-ID" sz="1800" dirty="0">
                <a:solidFill>
                  <a:schemeClr val="tx1"/>
                </a:solidFill>
              </a:rPr>
              <a:t>Dilakukan dengan hakim tunggal (Pasal 99 ayat (1) UU PTUN).</a:t>
            </a:r>
          </a:p>
          <a:p>
            <a:pPr marL="265113" lvl="0" indent="-265113" algn="just">
              <a:buFont typeface="Arial" pitchFamily="34" charset="0"/>
              <a:buChar char="•"/>
            </a:pPr>
            <a:r>
              <a:rPr lang="id-ID" sz="1800" dirty="0">
                <a:solidFill>
                  <a:schemeClr val="tx1"/>
                </a:solidFill>
              </a:rPr>
              <a:t>Dalam hal permohonan dikabulkan, dalam jangka waktu tujuh hari setelah dikeluarkannya penetapan, Ketua Pengadilan menentukan hari, tempat dan waktu sidang tanpa melalui prosedur pemeriksaan persiapan (Pasal 99 ayat (2) UU PTUN).</a:t>
            </a:r>
          </a:p>
          <a:p>
            <a:pPr marL="265113" indent="-265113" algn="just">
              <a:buFont typeface="Arial" pitchFamily="34" charset="0"/>
              <a:buChar char="•"/>
            </a:pPr>
            <a:r>
              <a:rPr lang="id-ID" sz="1800" dirty="0">
                <a:solidFill>
                  <a:schemeClr val="tx1"/>
                </a:solidFill>
              </a:rPr>
              <a:t>Tenggang waktu untuk jawaban dan pembuktian bagi kedua belah pihak, masing – masing ditentukan tidak melebihi empat belas hari (Pasal 99 ayat (3) UU PTUN).</a:t>
            </a:r>
          </a:p>
        </p:txBody>
      </p:sp>
    </p:spTree>
    <p:extLst>
      <p:ext uri="{BB962C8B-B14F-4D97-AF65-F5344CB8AC3E}">
        <p14:creationId xmlns:p14="http://schemas.microsoft.com/office/powerpoint/2010/main" val="53498137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153400" cy="990600"/>
          </a:xfrm>
        </p:spPr>
        <p:txBody>
          <a:bodyPr>
            <a:noAutofit/>
          </a:bodyPr>
          <a:lstStyle/>
          <a:p>
            <a:pPr marL="360363" indent="-360363" algn="ctr"/>
            <a:r>
              <a:rPr lang="en-US" sz="3200" b="1" dirty="0" err="1"/>
              <a:t>Permohonan</a:t>
            </a:r>
            <a:r>
              <a:rPr lang="en-US" sz="3200" b="1" dirty="0"/>
              <a:t> </a:t>
            </a:r>
            <a:r>
              <a:rPr lang="en-US" sz="3200" b="1" dirty="0" err="1"/>
              <a:t>Penundaan</a:t>
            </a:r>
            <a:r>
              <a:rPr lang="en-US" sz="3200" b="1" dirty="0"/>
              <a:t> </a:t>
            </a:r>
            <a:br>
              <a:rPr lang="en-US" sz="3200" b="1" dirty="0"/>
            </a:br>
            <a:r>
              <a:rPr lang="en-US" sz="3200" b="1" dirty="0" err="1"/>
              <a:t>Pelaksanaan</a:t>
            </a:r>
            <a:r>
              <a:rPr lang="en-US" sz="3200" b="1" dirty="0"/>
              <a:t> KTUN</a:t>
            </a:r>
            <a:r>
              <a:rPr lang="id-ID" sz="3200" b="1" dirty="0"/>
              <a:t> </a:t>
            </a:r>
          </a:p>
        </p:txBody>
      </p:sp>
      <p:graphicFrame>
        <p:nvGraphicFramePr>
          <p:cNvPr id="6" name="Content Placeholder 5"/>
          <p:cNvGraphicFramePr>
            <a:graphicFrameLocks noGrp="1"/>
          </p:cNvGraphicFramePr>
          <p:nvPr>
            <p:ph idx="1"/>
          </p:nvPr>
        </p:nvGraphicFramePr>
        <p:xfrm>
          <a:off x="0" y="2500306"/>
          <a:ext cx="9144000" cy="435769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itle 1"/>
          <p:cNvSpPr txBox="1">
            <a:spLocks/>
          </p:cNvSpPr>
          <p:nvPr/>
        </p:nvSpPr>
        <p:spPr>
          <a:xfrm>
            <a:off x="-71438" y="1652582"/>
            <a:ext cx="9144032" cy="990600"/>
          </a:xfrm>
          <a:prstGeom prst="rect">
            <a:avLst/>
          </a:prstGeom>
        </p:spPr>
        <p:txBody>
          <a:bodyPr vert="horz" anchor="ctr">
            <a:noAutofit/>
          </a:bodyPr>
          <a:lstStyle/>
          <a:p>
            <a:pPr marL="360363" indent="-360363">
              <a:spcBef>
                <a:spcPct val="0"/>
              </a:spcBef>
            </a:pPr>
            <a:r>
              <a:rPr lang="id-ID" sz="2800" dirty="0"/>
              <a:t>	Pengadilan akan mengabulkan permohonan penundaan pelaksanaan Keputusan TUN Penggugat hanya  apabila:</a:t>
            </a:r>
          </a:p>
          <a:p>
            <a:pPr marL="360363" marR="0" lvl="0" indent="-360363" algn="l" defTabSz="914400" rtl="0" eaLnBrk="1" fontAlgn="auto" latinLnBrk="0" hangingPunct="1">
              <a:lnSpc>
                <a:spcPct val="100000"/>
              </a:lnSpc>
              <a:spcBef>
                <a:spcPct val="0"/>
              </a:spcBef>
              <a:spcAft>
                <a:spcPts val="0"/>
              </a:spcAft>
              <a:buClrTx/>
              <a:buSzTx/>
              <a:buFontTx/>
              <a:buNone/>
              <a:tabLst/>
              <a:defRPr/>
            </a:pPr>
            <a:r>
              <a:rPr kumimoji="0" lang="id-ID" sz="2800" b="0" i="0" u="none" strike="noStrike" kern="1200" cap="none" spc="0" normalizeH="0" baseline="0" noProof="0" dirty="0">
                <a:ln>
                  <a:noFill/>
                </a:ln>
                <a:solidFill>
                  <a:schemeClr val="tx2"/>
                </a:solidFill>
                <a:effectLst/>
                <a:uLnTx/>
                <a:uFillTx/>
                <a:latin typeface="+mj-lt"/>
                <a:ea typeface="+mj-ea"/>
                <a:cs typeface="+mj-cs"/>
              </a:rPr>
              <a:t> </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153400" cy="990600"/>
          </a:xfrm>
        </p:spPr>
        <p:txBody>
          <a:bodyPr>
            <a:noAutofit/>
          </a:bodyPr>
          <a:lstStyle/>
          <a:p>
            <a:pPr marL="360363" indent="-360363" algn="ctr"/>
            <a:r>
              <a:rPr lang="en-US" sz="3200" b="1" dirty="0" err="1"/>
              <a:t>Permohonan</a:t>
            </a:r>
            <a:r>
              <a:rPr lang="en-US" sz="3200" b="1" dirty="0"/>
              <a:t> </a:t>
            </a:r>
            <a:r>
              <a:rPr lang="en-US" sz="3200" b="1" dirty="0" err="1"/>
              <a:t>Penundaan</a:t>
            </a:r>
            <a:r>
              <a:rPr lang="en-US" sz="3200" b="1" dirty="0"/>
              <a:t> </a:t>
            </a:r>
            <a:br>
              <a:rPr lang="en-US" sz="3200" b="1" dirty="0"/>
            </a:br>
            <a:r>
              <a:rPr lang="en-US" sz="3200" b="1" dirty="0" err="1"/>
              <a:t>Pelaksanaan</a:t>
            </a:r>
            <a:r>
              <a:rPr lang="en-US" sz="3200" b="1" dirty="0"/>
              <a:t> KTUN</a:t>
            </a:r>
            <a:r>
              <a:rPr lang="id-ID" sz="3200" b="1" dirty="0"/>
              <a:t> </a:t>
            </a:r>
          </a:p>
        </p:txBody>
      </p:sp>
      <p:sp>
        <p:nvSpPr>
          <p:cNvPr id="7" name="Title 1"/>
          <p:cNvSpPr txBox="1">
            <a:spLocks/>
          </p:cNvSpPr>
          <p:nvPr/>
        </p:nvSpPr>
        <p:spPr>
          <a:xfrm>
            <a:off x="-285752" y="1866896"/>
            <a:ext cx="9144032" cy="990600"/>
          </a:xfrm>
          <a:prstGeom prst="rect">
            <a:avLst/>
          </a:prstGeom>
        </p:spPr>
        <p:txBody>
          <a:bodyPr vert="horz" anchor="ctr">
            <a:noAutofit/>
          </a:bodyPr>
          <a:lstStyle/>
          <a:p>
            <a:pPr marL="360363" lvl="0" indent="-360363">
              <a:spcBef>
                <a:spcPct val="0"/>
              </a:spcBef>
            </a:pPr>
            <a:r>
              <a:rPr lang="id-ID" sz="2400" dirty="0"/>
              <a:t>	Permohonan penundaan pelaksanaan Keputusan TUN dapat diajukan sekaligus dalam gugatan dan dapat diputus terlebih dahulu dari pokok sengketanya. Permohonan tersebut antara lain dapat :</a:t>
            </a:r>
          </a:p>
          <a:p>
            <a:pPr marL="360363" marR="0" lvl="0" indent="-360363" algn="l" defTabSz="914400" rtl="0" eaLnBrk="1" fontAlgn="auto" latinLnBrk="0" hangingPunct="1">
              <a:lnSpc>
                <a:spcPct val="100000"/>
              </a:lnSpc>
              <a:spcBef>
                <a:spcPct val="0"/>
              </a:spcBef>
              <a:spcAft>
                <a:spcPts val="0"/>
              </a:spcAft>
              <a:buClrTx/>
              <a:buSzTx/>
              <a:buFontTx/>
              <a:buNone/>
              <a:tabLst/>
              <a:defRPr/>
            </a:pPr>
            <a:r>
              <a:rPr kumimoji="0" lang="id-ID" sz="2400" b="0" i="0" u="none" strike="noStrike" kern="1200" cap="none" spc="0" normalizeH="0" baseline="0" noProof="0" dirty="0">
                <a:ln>
                  <a:noFill/>
                </a:ln>
                <a:solidFill>
                  <a:schemeClr val="tx2"/>
                </a:solidFill>
                <a:effectLst/>
                <a:uLnTx/>
                <a:uFillTx/>
                <a:latin typeface="+mj-lt"/>
                <a:ea typeface="+mj-ea"/>
                <a:cs typeface="+mj-cs"/>
              </a:rPr>
              <a:t> </a:t>
            </a:r>
          </a:p>
        </p:txBody>
      </p:sp>
      <p:grpSp>
        <p:nvGrpSpPr>
          <p:cNvPr id="5" name="Group 4"/>
          <p:cNvGrpSpPr/>
          <p:nvPr/>
        </p:nvGrpSpPr>
        <p:grpSpPr>
          <a:xfrm>
            <a:off x="857224" y="2988460"/>
            <a:ext cx="7669440" cy="1369234"/>
            <a:chOff x="571483" y="0"/>
            <a:chExt cx="7669440" cy="1369234"/>
          </a:xfrm>
        </p:grpSpPr>
        <p:sp>
          <p:nvSpPr>
            <p:cNvPr id="8" name="Round Same Side Corner Rectangle 7"/>
            <p:cNvSpPr/>
            <p:nvPr/>
          </p:nvSpPr>
          <p:spPr>
            <a:xfrm rot="5400000">
              <a:off x="3721586" y="-3150103"/>
              <a:ext cx="1369234" cy="7669440"/>
            </a:xfrm>
            <a:prstGeom prst="round2Same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9" name="Round Same Side Corner Rectangle 4"/>
            <p:cNvSpPr/>
            <p:nvPr/>
          </p:nvSpPr>
          <p:spPr>
            <a:xfrm>
              <a:off x="571484" y="66840"/>
              <a:ext cx="7602599" cy="12355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70688" tIns="15240" rIns="15240" bIns="15240" numCol="1" spcCol="1270" anchor="ctr" anchorCtr="0">
              <a:noAutofit/>
            </a:bodyPr>
            <a:lstStyle/>
            <a:p>
              <a:pPr marL="228600" lvl="1" indent="-228600" algn="l" defTabSz="1066800">
                <a:lnSpc>
                  <a:spcPct val="90000"/>
                </a:lnSpc>
                <a:spcBef>
                  <a:spcPct val="0"/>
                </a:spcBef>
                <a:spcAft>
                  <a:spcPct val="15000"/>
                </a:spcAft>
                <a:buChar char="••"/>
              </a:pPr>
              <a:r>
                <a:rPr lang="id-ID" sz="2400" kern="1200" dirty="0"/>
                <a:t>Dikabulkan hanya apabila terdapat keadaan yang sangat mendesak, yang mengakibatkan kepentingan Penggugat sangat dirugikan jika Keputusan TUN yang digugat itu tetap dilaksanakan.</a:t>
              </a:r>
            </a:p>
          </p:txBody>
        </p:sp>
      </p:grpSp>
      <p:grpSp>
        <p:nvGrpSpPr>
          <p:cNvPr id="10" name="Group 9"/>
          <p:cNvGrpSpPr/>
          <p:nvPr/>
        </p:nvGrpSpPr>
        <p:grpSpPr>
          <a:xfrm>
            <a:off x="1285852" y="4643446"/>
            <a:ext cx="7669440" cy="1369234"/>
            <a:chOff x="1474559" y="1820948"/>
            <a:chExt cx="7669440" cy="1369234"/>
          </a:xfrm>
        </p:grpSpPr>
        <p:sp>
          <p:nvSpPr>
            <p:cNvPr id="11" name="Round Same Side Corner Rectangle 10"/>
            <p:cNvSpPr/>
            <p:nvPr/>
          </p:nvSpPr>
          <p:spPr>
            <a:xfrm rot="5400000">
              <a:off x="4624662" y="-1329155"/>
              <a:ext cx="1369234" cy="7669440"/>
            </a:xfrm>
            <a:prstGeom prst="round2SameRect">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sp>
        <p:sp>
          <p:nvSpPr>
            <p:cNvPr id="12" name="Round Same Side Corner Rectangle 4"/>
            <p:cNvSpPr/>
            <p:nvPr/>
          </p:nvSpPr>
          <p:spPr>
            <a:xfrm>
              <a:off x="1474560" y="1887788"/>
              <a:ext cx="7602599" cy="1235552"/>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92024" tIns="17145" rIns="17145" bIns="17145" numCol="1" spcCol="1270" anchor="ctr" anchorCtr="0">
              <a:noAutofit/>
            </a:bodyPr>
            <a:lstStyle/>
            <a:p>
              <a:pPr marL="228600" lvl="1" indent="-228600" algn="l" defTabSz="1200150">
                <a:lnSpc>
                  <a:spcPct val="90000"/>
                </a:lnSpc>
                <a:spcBef>
                  <a:spcPct val="0"/>
                </a:spcBef>
                <a:spcAft>
                  <a:spcPct val="15000"/>
                </a:spcAft>
                <a:buChar char="••"/>
              </a:pPr>
              <a:r>
                <a:rPr lang="id-ID" sz="2700" kern="1200" dirty="0"/>
                <a:t>Ditolak atau tidak dapat dikabulkan apabila kepentingan umum dalam rangka pembangunan mengharuskan dilaksanakannya keputusan tersebut.</a:t>
              </a: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228600"/>
            <a:ext cx="8153400" cy="990600"/>
          </a:xfrm>
        </p:spPr>
        <p:txBody>
          <a:bodyPr>
            <a:noAutofit/>
          </a:bodyPr>
          <a:lstStyle/>
          <a:p>
            <a:pPr marL="360363" indent="-360363" algn="ctr"/>
            <a:r>
              <a:rPr lang="id-ID" sz="3200" b="1" dirty="0">
                <a:solidFill>
                  <a:srgbClr val="92D050"/>
                </a:solidFill>
              </a:rPr>
              <a:t>BERBEDA DENGAN UUAP</a:t>
            </a:r>
          </a:p>
        </p:txBody>
      </p:sp>
      <p:sp>
        <p:nvSpPr>
          <p:cNvPr id="7" name="Title 1"/>
          <p:cNvSpPr txBox="1">
            <a:spLocks/>
          </p:cNvSpPr>
          <p:nvPr/>
        </p:nvSpPr>
        <p:spPr>
          <a:xfrm>
            <a:off x="381000" y="1866896"/>
            <a:ext cx="8477280" cy="3467104"/>
          </a:xfrm>
          <a:prstGeom prst="rect">
            <a:avLst/>
          </a:prstGeom>
        </p:spPr>
        <p:txBody>
          <a:bodyPr vert="horz" anchor="ctr">
            <a:noAutofit/>
          </a:bodyPr>
          <a:lstStyle/>
          <a:p>
            <a:pPr marL="360363" lvl="0" indent="-360363">
              <a:spcBef>
                <a:spcPct val="0"/>
              </a:spcBef>
            </a:pPr>
            <a:r>
              <a:rPr lang="id-ID" sz="2400" dirty="0"/>
              <a:t>	Pasal 65 ayat (1) UUAP</a:t>
            </a:r>
          </a:p>
          <a:p>
            <a:pPr marL="360363" lvl="0" indent="-360363">
              <a:spcBef>
                <a:spcPct val="0"/>
              </a:spcBef>
            </a:pPr>
            <a:r>
              <a:rPr lang="id-ID" sz="2400" dirty="0"/>
              <a:t>	Keputusan yang sudah ditetapkan tidak dapat ditunda pelaksanaannya, kecuali jika berpotensi menimbulkan: </a:t>
            </a:r>
          </a:p>
          <a:p>
            <a:pPr marL="900113" indent="-546100"/>
            <a:r>
              <a:rPr lang="id-ID" sz="2400" dirty="0"/>
              <a:t>a. kerugian negara; </a:t>
            </a:r>
          </a:p>
          <a:p>
            <a:pPr marL="900113" indent="-546100"/>
            <a:r>
              <a:rPr lang="id-ID" sz="2400" dirty="0"/>
              <a:t>b. kerusakan lingkungan hidup; dan/atau </a:t>
            </a:r>
          </a:p>
          <a:p>
            <a:pPr marL="900113" indent="-546100"/>
            <a:r>
              <a:rPr lang="id-ID" sz="2400" dirty="0"/>
              <a:t>c. konflik sosial. </a:t>
            </a:r>
          </a:p>
          <a:p>
            <a:pPr marL="360363" lvl="0" indent="-360363">
              <a:spcBef>
                <a:spcPct val="0"/>
              </a:spcBef>
            </a:pPr>
            <a:endParaRPr lang="id-ID" sz="2400" dirty="0"/>
          </a:p>
          <a:p>
            <a:pPr marL="360363" marR="0" lvl="0" indent="-360363" algn="l" defTabSz="914400" rtl="0" eaLnBrk="1" fontAlgn="auto" latinLnBrk="0" hangingPunct="1">
              <a:lnSpc>
                <a:spcPct val="100000"/>
              </a:lnSpc>
              <a:spcBef>
                <a:spcPct val="0"/>
              </a:spcBef>
              <a:spcAft>
                <a:spcPts val="0"/>
              </a:spcAft>
              <a:buClrTx/>
              <a:buSzTx/>
              <a:buFontTx/>
              <a:buNone/>
              <a:tabLst/>
              <a:defRPr/>
            </a:pPr>
            <a:r>
              <a:rPr kumimoji="0" lang="id-ID" sz="2400" b="0" i="0" u="none" strike="noStrike" kern="1200" cap="none" spc="0" normalizeH="0" baseline="0" noProof="0" dirty="0">
                <a:ln>
                  <a:noFill/>
                </a:ln>
                <a:solidFill>
                  <a:schemeClr val="tx2"/>
                </a:solidFill>
                <a:effectLst/>
                <a:uLnTx/>
                <a:uFillTx/>
                <a:latin typeface="+mj-lt"/>
                <a:ea typeface="+mj-ea"/>
                <a:cs typeface="+mj-cs"/>
              </a:rPr>
              <a:t> </a:t>
            </a:r>
          </a:p>
        </p:txBody>
      </p:sp>
    </p:spTree>
    <p:extLst>
      <p:ext uri="{BB962C8B-B14F-4D97-AF65-F5344CB8AC3E}">
        <p14:creationId xmlns:p14="http://schemas.microsoft.com/office/powerpoint/2010/main" val="195046766"/>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9600" y="304800"/>
            <a:ext cx="8153400" cy="990600"/>
          </a:xfrm>
        </p:spPr>
        <p:txBody>
          <a:bodyPr>
            <a:noAutofit/>
          </a:bodyPr>
          <a:lstStyle/>
          <a:p>
            <a:pPr marL="360363" indent="-360363" algn="ctr"/>
            <a:r>
              <a:rPr lang="id-ID" sz="3200" b="1" dirty="0"/>
              <a:t>Pembuktian</a:t>
            </a:r>
            <a:r>
              <a:rPr lang="en-US" sz="3200" b="1" dirty="0"/>
              <a:t> </a:t>
            </a:r>
            <a:r>
              <a:rPr lang="en-US" sz="3200" b="1" dirty="0" err="1"/>
              <a:t>Sengketa</a:t>
            </a:r>
            <a:r>
              <a:rPr lang="en-US" sz="3200" b="1" dirty="0"/>
              <a:t> TUN</a:t>
            </a:r>
            <a:r>
              <a:rPr lang="id-ID" sz="3200" b="1" dirty="0"/>
              <a:t>  </a:t>
            </a:r>
            <a:br>
              <a:rPr lang="en-US" sz="3200" b="1" dirty="0"/>
            </a:br>
            <a:r>
              <a:rPr lang="en-US" sz="3200" b="1" dirty="0"/>
              <a:t>(Pasal 100 UU PERATUN)</a:t>
            </a:r>
            <a:endParaRPr lang="id-ID" sz="3200" b="1" dirty="0"/>
          </a:p>
        </p:txBody>
      </p:sp>
      <p:sp>
        <p:nvSpPr>
          <p:cNvPr id="5" name="Content Placeholder 3"/>
          <p:cNvSpPr txBox="1">
            <a:spLocks/>
          </p:cNvSpPr>
          <p:nvPr/>
        </p:nvSpPr>
        <p:spPr>
          <a:xfrm>
            <a:off x="142844" y="3429000"/>
            <a:ext cx="1785950" cy="500066"/>
          </a:xfrm>
          <a:prstGeom prst="rect">
            <a:avLst/>
          </a:prstGeom>
        </p:spPr>
        <p:txBody>
          <a:bodyPr vert="horz">
            <a:normAutofit fontScale="92500"/>
          </a:bodyPr>
          <a:lstStyle/>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None/>
              <a:tabLst/>
              <a:defRPr/>
            </a:pPr>
            <a:r>
              <a:rPr kumimoji="0" lang="id-ID" sz="2400" b="0" i="0" u="none" strike="noStrike" kern="1200" cap="none" spc="0" normalizeH="0" baseline="0" noProof="0" dirty="0">
                <a:ln>
                  <a:noFill/>
                </a:ln>
                <a:solidFill>
                  <a:schemeClr val="tx1"/>
                </a:solidFill>
                <a:effectLst/>
                <a:uLnTx/>
                <a:uFillTx/>
                <a:latin typeface="+mn-lt"/>
                <a:ea typeface="+mn-ea"/>
                <a:cs typeface="+mn-cs"/>
              </a:rPr>
              <a:t>1. Alat bukti</a:t>
            </a:r>
          </a:p>
        </p:txBody>
      </p:sp>
      <p:sp>
        <p:nvSpPr>
          <p:cNvPr id="6" name="Content Placeholder 3"/>
          <p:cNvSpPr txBox="1">
            <a:spLocks/>
          </p:cNvSpPr>
          <p:nvPr/>
        </p:nvSpPr>
        <p:spPr>
          <a:xfrm>
            <a:off x="204814" y="5715016"/>
            <a:ext cx="8153400" cy="714380"/>
          </a:xfrm>
          <a:prstGeom prst="rect">
            <a:avLst/>
          </a:prstGeom>
        </p:spPr>
        <p:txBody>
          <a:bodyPr vert="horz">
            <a:normAutofit fontScale="92500"/>
          </a:bodyPr>
          <a:lstStyle/>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None/>
              <a:tabLst/>
              <a:defRPr/>
            </a:pPr>
            <a:r>
              <a:rPr kumimoji="0" lang="id-ID" sz="2400" b="0" i="0" u="none" strike="noStrike" kern="1200" cap="none" spc="0" normalizeH="0" baseline="0" noProof="0" dirty="0">
                <a:ln>
                  <a:noFill/>
                </a:ln>
                <a:solidFill>
                  <a:schemeClr val="tx1"/>
                </a:solidFill>
                <a:effectLst/>
                <a:uLnTx/>
                <a:uFillTx/>
                <a:latin typeface="+mn-lt"/>
                <a:ea typeface="+mn-ea"/>
                <a:cs typeface="+mn-cs"/>
              </a:rPr>
              <a:t>2. Keadaan yang telah diketahui umum tidak perlu dibuktikan.</a:t>
            </a:r>
          </a:p>
          <a:p>
            <a:pPr marL="320040" marR="0" lvl="0" indent="-320040" algn="l" defTabSz="914400" rtl="0" eaLnBrk="1" fontAlgn="auto" latinLnBrk="0" hangingPunct="1">
              <a:lnSpc>
                <a:spcPct val="100000"/>
              </a:lnSpc>
              <a:spcBef>
                <a:spcPts val="700"/>
              </a:spcBef>
              <a:spcAft>
                <a:spcPts val="0"/>
              </a:spcAft>
              <a:buClr>
                <a:schemeClr val="accent2"/>
              </a:buClr>
              <a:buSzPct val="60000"/>
              <a:buFont typeface="Wingdings"/>
              <a:buChar char=""/>
              <a:tabLst/>
              <a:defRPr/>
            </a:pPr>
            <a:endParaRPr kumimoji="0" lang="id-ID"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Snip Diagonal Corner Rectangle 6"/>
          <p:cNvSpPr/>
          <p:nvPr/>
        </p:nvSpPr>
        <p:spPr>
          <a:xfrm>
            <a:off x="3143240" y="2071678"/>
            <a:ext cx="3143272" cy="550962"/>
          </a:xfrm>
          <a:prstGeom prst="snip2DiagRect">
            <a:avLst/>
          </a:prstGeom>
          <a:ln>
            <a:noFill/>
          </a:ln>
        </p:spPr>
        <p:style>
          <a:lnRef idx="1">
            <a:schemeClr val="accent2"/>
          </a:lnRef>
          <a:fillRef idx="3">
            <a:schemeClr val="accent2"/>
          </a:fillRef>
          <a:effectRef idx="2">
            <a:schemeClr val="accent2"/>
          </a:effectRef>
          <a:fontRef idx="minor">
            <a:schemeClr val="lt1"/>
          </a:fontRef>
        </p:style>
        <p:txBody>
          <a:bodyPr wrap="square">
            <a:spAutoFit/>
          </a:bodyPr>
          <a:lstStyle/>
          <a:p>
            <a:pPr marL="357188" lvl="0" indent="-357188" algn="ctr">
              <a:spcBef>
                <a:spcPts val="700"/>
              </a:spcBef>
              <a:buClr>
                <a:schemeClr val="accent2"/>
              </a:buClr>
              <a:buSzPct val="60000"/>
              <a:defRPr/>
            </a:pPr>
            <a:r>
              <a:rPr lang="id-ID" sz="2400" dirty="0"/>
              <a:t>Surat atau tulisan</a:t>
            </a:r>
          </a:p>
        </p:txBody>
      </p:sp>
      <p:sp>
        <p:nvSpPr>
          <p:cNvPr id="8" name="Snip Diagonal Corner Rectangle 7"/>
          <p:cNvSpPr/>
          <p:nvPr/>
        </p:nvSpPr>
        <p:spPr>
          <a:xfrm>
            <a:off x="3143240" y="3500438"/>
            <a:ext cx="3143272" cy="550962"/>
          </a:xfrm>
          <a:prstGeom prst="snip2DiagRect">
            <a:avLst/>
          </a:prstGeom>
          <a:ln>
            <a:noFill/>
          </a:ln>
        </p:spPr>
        <p:style>
          <a:lnRef idx="1">
            <a:schemeClr val="accent2"/>
          </a:lnRef>
          <a:fillRef idx="3">
            <a:schemeClr val="accent2"/>
          </a:fillRef>
          <a:effectRef idx="2">
            <a:schemeClr val="accent2"/>
          </a:effectRef>
          <a:fontRef idx="minor">
            <a:schemeClr val="lt1"/>
          </a:fontRef>
        </p:style>
        <p:txBody>
          <a:bodyPr wrap="square">
            <a:spAutoFit/>
          </a:bodyPr>
          <a:lstStyle/>
          <a:p>
            <a:pPr lvl="0" algn="ctr">
              <a:spcBef>
                <a:spcPts val="700"/>
              </a:spcBef>
              <a:buClr>
                <a:schemeClr val="accent2"/>
              </a:buClr>
              <a:buSzPct val="60000"/>
              <a:defRPr/>
            </a:pPr>
            <a:r>
              <a:rPr lang="id-ID" sz="2400" dirty="0"/>
              <a:t>Keterangan ahli</a:t>
            </a:r>
          </a:p>
        </p:txBody>
      </p:sp>
      <p:sp>
        <p:nvSpPr>
          <p:cNvPr id="9" name="Snip Diagonal Corner Rectangle 8"/>
          <p:cNvSpPr/>
          <p:nvPr/>
        </p:nvSpPr>
        <p:spPr>
          <a:xfrm>
            <a:off x="3143240" y="2786058"/>
            <a:ext cx="3143272" cy="559891"/>
          </a:xfrm>
          <a:prstGeom prst="snip2DiagRect">
            <a:avLst/>
          </a:prstGeom>
          <a:ln>
            <a:noFill/>
          </a:ln>
        </p:spPr>
        <p:style>
          <a:lnRef idx="1">
            <a:schemeClr val="accent2"/>
          </a:lnRef>
          <a:fillRef idx="3">
            <a:schemeClr val="accent2"/>
          </a:fillRef>
          <a:effectRef idx="2">
            <a:schemeClr val="accent2"/>
          </a:effectRef>
          <a:fontRef idx="minor">
            <a:schemeClr val="lt1"/>
          </a:fontRef>
        </p:style>
        <p:txBody>
          <a:bodyPr wrap="square">
            <a:spAutoFit/>
          </a:bodyPr>
          <a:lstStyle/>
          <a:p>
            <a:pPr marL="357188" lvl="0" indent="-357188" algn="ctr">
              <a:spcBef>
                <a:spcPts val="700"/>
              </a:spcBef>
              <a:buClr>
                <a:schemeClr val="accent2"/>
              </a:buClr>
              <a:buSzPct val="60000"/>
              <a:defRPr/>
            </a:pPr>
            <a:r>
              <a:rPr lang="id-ID" sz="2400" dirty="0"/>
              <a:t>Keterangan saksi</a:t>
            </a:r>
          </a:p>
        </p:txBody>
      </p:sp>
      <p:sp>
        <p:nvSpPr>
          <p:cNvPr id="10" name="Snip Diagonal Corner Rectangle 9"/>
          <p:cNvSpPr/>
          <p:nvPr/>
        </p:nvSpPr>
        <p:spPr>
          <a:xfrm>
            <a:off x="3143240" y="4214818"/>
            <a:ext cx="3790960" cy="550962"/>
          </a:xfrm>
          <a:prstGeom prst="snip2DiagRect">
            <a:avLst/>
          </a:prstGeom>
          <a:ln>
            <a:noFill/>
          </a:ln>
        </p:spPr>
        <p:style>
          <a:lnRef idx="1">
            <a:schemeClr val="accent2"/>
          </a:lnRef>
          <a:fillRef idx="3">
            <a:schemeClr val="accent2"/>
          </a:fillRef>
          <a:effectRef idx="2">
            <a:schemeClr val="accent2"/>
          </a:effectRef>
          <a:fontRef idx="minor">
            <a:schemeClr val="lt1"/>
          </a:fontRef>
        </p:style>
        <p:txBody>
          <a:bodyPr wrap="square">
            <a:spAutoFit/>
          </a:bodyPr>
          <a:lstStyle/>
          <a:p>
            <a:pPr marL="357188" lvl="0" indent="-357188" algn="ctr">
              <a:spcBef>
                <a:spcPts val="700"/>
              </a:spcBef>
              <a:buClr>
                <a:schemeClr val="accent2"/>
              </a:buClr>
              <a:buSzPct val="60000"/>
              <a:defRPr/>
            </a:pPr>
            <a:r>
              <a:rPr lang="id-ID" sz="2400" dirty="0"/>
              <a:t>Pengakuan para pihak</a:t>
            </a:r>
          </a:p>
        </p:txBody>
      </p:sp>
      <p:sp>
        <p:nvSpPr>
          <p:cNvPr id="11" name="Snip Diagonal Corner Rectangle 10"/>
          <p:cNvSpPr/>
          <p:nvPr/>
        </p:nvSpPr>
        <p:spPr>
          <a:xfrm>
            <a:off x="3143240" y="4929198"/>
            <a:ext cx="3143272" cy="550962"/>
          </a:xfrm>
          <a:prstGeom prst="snip2DiagRect">
            <a:avLst/>
          </a:prstGeom>
          <a:ln>
            <a:noFill/>
          </a:ln>
        </p:spPr>
        <p:style>
          <a:lnRef idx="1">
            <a:schemeClr val="accent2"/>
          </a:lnRef>
          <a:fillRef idx="3">
            <a:schemeClr val="accent2"/>
          </a:fillRef>
          <a:effectRef idx="2">
            <a:schemeClr val="accent2"/>
          </a:effectRef>
          <a:fontRef idx="minor">
            <a:schemeClr val="lt1"/>
          </a:fontRef>
        </p:style>
        <p:txBody>
          <a:bodyPr wrap="square">
            <a:spAutoFit/>
          </a:bodyPr>
          <a:lstStyle/>
          <a:p>
            <a:pPr marL="357188" lvl="0" indent="-357188" algn="ctr">
              <a:spcBef>
                <a:spcPts val="700"/>
              </a:spcBef>
              <a:buClr>
                <a:schemeClr val="accent2"/>
              </a:buClr>
              <a:buSzPct val="60000"/>
              <a:defRPr/>
            </a:pPr>
            <a:r>
              <a:rPr lang="id-ID" sz="2400" dirty="0"/>
              <a:t>Pengetahuan hakim</a:t>
            </a:r>
          </a:p>
        </p:txBody>
      </p:sp>
      <p:cxnSp>
        <p:nvCxnSpPr>
          <p:cNvPr id="13" name="Curved Connector 12"/>
          <p:cNvCxnSpPr>
            <a:stCxn id="5" idx="3"/>
            <a:endCxn id="7" idx="2"/>
          </p:cNvCxnSpPr>
          <p:nvPr/>
        </p:nvCxnSpPr>
        <p:spPr>
          <a:xfrm flipV="1">
            <a:off x="1928794" y="2347159"/>
            <a:ext cx="1214446" cy="1331874"/>
          </a:xfrm>
          <a:prstGeom prst="curvedConnector3">
            <a:avLst>
              <a:gd name="adj1" fmla="val 50000"/>
            </a:avLst>
          </a:prstGeom>
          <a:ln w="25400" cmpd="sng">
            <a:solidFill>
              <a:schemeClr val="accent2">
                <a:lumMod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5" name="Curved Connector 14"/>
          <p:cNvCxnSpPr>
            <a:stCxn id="5" idx="3"/>
            <a:endCxn id="11" idx="2"/>
          </p:cNvCxnSpPr>
          <p:nvPr/>
        </p:nvCxnSpPr>
        <p:spPr>
          <a:xfrm>
            <a:off x="1928794" y="3679033"/>
            <a:ext cx="1214446" cy="1525646"/>
          </a:xfrm>
          <a:prstGeom prst="curvedConnector3">
            <a:avLst>
              <a:gd name="adj1" fmla="val 50000"/>
            </a:avLst>
          </a:prstGeom>
          <a:ln w="25400" cmpd="sng">
            <a:solidFill>
              <a:schemeClr val="accent2">
                <a:lumMod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7" name="Curved Connector 16"/>
          <p:cNvCxnSpPr>
            <a:stCxn id="5" idx="3"/>
            <a:endCxn id="9" idx="2"/>
          </p:cNvCxnSpPr>
          <p:nvPr/>
        </p:nvCxnSpPr>
        <p:spPr>
          <a:xfrm flipV="1">
            <a:off x="1928794" y="3066004"/>
            <a:ext cx="1214446" cy="613029"/>
          </a:xfrm>
          <a:prstGeom prst="curvedConnector3">
            <a:avLst>
              <a:gd name="adj1" fmla="val 50000"/>
            </a:avLst>
          </a:prstGeom>
          <a:ln w="25400" cmpd="sng">
            <a:solidFill>
              <a:schemeClr val="accent2">
                <a:lumMod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19" name="Curved Connector 18"/>
          <p:cNvCxnSpPr>
            <a:cxnSpLocks/>
            <a:stCxn id="5" idx="3"/>
            <a:endCxn id="10" idx="2"/>
          </p:cNvCxnSpPr>
          <p:nvPr/>
        </p:nvCxnSpPr>
        <p:spPr>
          <a:xfrm>
            <a:off x="1928794" y="3679033"/>
            <a:ext cx="1214446" cy="811266"/>
          </a:xfrm>
          <a:prstGeom prst="curvedConnector3">
            <a:avLst>
              <a:gd name="adj1" fmla="val 50000"/>
            </a:avLst>
          </a:prstGeom>
          <a:ln w="25400" cmpd="sng">
            <a:solidFill>
              <a:schemeClr val="accent2">
                <a:lumMod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cxnSp>
        <p:nvCxnSpPr>
          <p:cNvPr id="21" name="Curved Connector 20"/>
          <p:cNvCxnSpPr>
            <a:stCxn id="5" idx="3"/>
            <a:endCxn id="8" idx="2"/>
          </p:cNvCxnSpPr>
          <p:nvPr/>
        </p:nvCxnSpPr>
        <p:spPr>
          <a:xfrm>
            <a:off x="1928794" y="3679033"/>
            <a:ext cx="1214446" cy="96886"/>
          </a:xfrm>
          <a:prstGeom prst="curvedConnector3">
            <a:avLst>
              <a:gd name="adj1" fmla="val 50000"/>
            </a:avLst>
          </a:prstGeom>
          <a:ln w="25400" cmpd="sng">
            <a:solidFill>
              <a:schemeClr val="accent2">
                <a:lumMod val="50000"/>
              </a:schemeClr>
            </a:solidFill>
            <a:prstDash val="solid"/>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 y="-24"/>
            <a:ext cx="8153400" cy="990600"/>
          </a:xfrm>
        </p:spPr>
        <p:txBody>
          <a:bodyPr>
            <a:noAutofit/>
          </a:bodyPr>
          <a:lstStyle/>
          <a:p>
            <a:pPr marL="360363" indent="-360363" algn="ctr"/>
            <a:r>
              <a:rPr lang="id-ID" sz="3200" b="1" dirty="0"/>
              <a:t>Pembuktian (lanjutan) </a:t>
            </a:r>
            <a:br>
              <a:rPr lang="en-US" sz="3200" b="1" dirty="0"/>
            </a:br>
            <a:r>
              <a:rPr lang="en-US" sz="3200" b="1" dirty="0"/>
              <a:t>Surat</a:t>
            </a:r>
            <a:r>
              <a:rPr lang="id-ID" sz="3200" b="1" dirty="0"/>
              <a:t> </a:t>
            </a:r>
          </a:p>
        </p:txBody>
      </p:sp>
      <p:sp>
        <p:nvSpPr>
          <p:cNvPr id="4" name="Content Placeholder 3"/>
          <p:cNvSpPr>
            <a:spLocks noGrp="1"/>
          </p:cNvSpPr>
          <p:nvPr>
            <p:ph idx="1"/>
          </p:nvPr>
        </p:nvSpPr>
        <p:spPr>
          <a:xfrm>
            <a:off x="381000" y="1295400"/>
            <a:ext cx="8153400" cy="5000660"/>
          </a:xfrm>
        </p:spPr>
        <p:txBody>
          <a:bodyPr>
            <a:normAutofit lnSpcReduction="10000"/>
          </a:bodyPr>
          <a:lstStyle/>
          <a:p>
            <a:pPr lvl="0" algn="ctr">
              <a:buNone/>
            </a:pPr>
            <a:r>
              <a:rPr lang="id-ID" sz="2000" dirty="0"/>
              <a:t>Surat sebagai alat bukti terdiri dari tiga jenis :</a:t>
            </a:r>
          </a:p>
          <a:p>
            <a:pPr lvl="0" algn="ctr">
              <a:buNone/>
            </a:pPr>
            <a:endParaRPr lang="id-ID" sz="2000" dirty="0"/>
          </a:p>
          <a:p>
            <a:pPr lvl="0"/>
            <a:r>
              <a:rPr lang="id-ID" sz="2000" dirty="0"/>
              <a:t>Akta otentik yaitu surat yang dibuat oleh atau dihadapan seorang pejabat umum, yang menurut peraturan perundangan berwenang membuat surat itu dengan maksud untuk dipergunakan sebagai alat bukti tentang peristiwa atau peristiwa hukum yang tercantum di dalamnya.</a:t>
            </a:r>
          </a:p>
          <a:p>
            <a:pPr lvl="0"/>
            <a:endParaRPr lang="id-ID" sz="2000" dirty="0"/>
          </a:p>
          <a:p>
            <a:pPr lvl="0"/>
            <a:r>
              <a:rPr lang="id-ID" sz="2000" dirty="0"/>
              <a:t>Akta di bawah tangan yaitu surat yang dibuat dan ditandatangani oleh pihak – pihak yang bersangkutan dengan maksud untuk dipergunakan sebagai alat bukti tentang peristiwa atau peristiwa hukum yang tercantum di dalamnya.</a:t>
            </a:r>
          </a:p>
          <a:p>
            <a:pPr lvl="0"/>
            <a:endParaRPr lang="id-ID" sz="2000" dirty="0"/>
          </a:p>
          <a:p>
            <a:pPr lvl="0"/>
            <a:r>
              <a:rPr lang="id-ID" sz="2000" dirty="0"/>
              <a:t>Surat – surat lain yang bukan akta.</a:t>
            </a:r>
          </a:p>
          <a:p>
            <a:endParaRPr lang="id-ID"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748" y="169590"/>
            <a:ext cx="8153400" cy="990600"/>
          </a:xfrm>
        </p:spPr>
        <p:txBody>
          <a:bodyPr>
            <a:noAutofit/>
          </a:bodyPr>
          <a:lstStyle/>
          <a:p>
            <a:pPr marL="360363" indent="-360363" algn="ctr"/>
            <a:r>
              <a:rPr lang="id-ID" sz="3200" b="1" dirty="0"/>
              <a:t>Pembuktian (lanjutan)</a:t>
            </a:r>
            <a:br>
              <a:rPr lang="en-US" sz="3200" b="1" dirty="0"/>
            </a:br>
            <a:r>
              <a:rPr lang="id-ID" sz="3200" b="1" dirty="0"/>
              <a:t>  </a:t>
            </a:r>
            <a:r>
              <a:rPr lang="en-US" sz="3200" b="1" dirty="0" err="1"/>
              <a:t>Keterangan</a:t>
            </a:r>
            <a:r>
              <a:rPr lang="en-US" sz="3200" b="1" dirty="0"/>
              <a:t> Ahli</a:t>
            </a:r>
            <a:endParaRPr lang="id-ID" sz="3200" b="1" dirty="0"/>
          </a:p>
        </p:txBody>
      </p:sp>
      <p:sp>
        <p:nvSpPr>
          <p:cNvPr id="4" name="Content Placeholder 3"/>
          <p:cNvSpPr>
            <a:spLocks noGrp="1"/>
          </p:cNvSpPr>
          <p:nvPr>
            <p:ph idx="1"/>
          </p:nvPr>
        </p:nvSpPr>
        <p:spPr>
          <a:xfrm>
            <a:off x="612648" y="1933596"/>
            <a:ext cx="8153400" cy="4495800"/>
          </a:xfrm>
        </p:spPr>
        <p:txBody>
          <a:bodyPr>
            <a:normAutofit/>
          </a:bodyPr>
          <a:lstStyle/>
          <a:p>
            <a:pPr lvl="0"/>
            <a:r>
              <a:rPr lang="id-ID" dirty="0"/>
              <a:t>Keterangan ahli adalah pendapat orang yang diberikan di bawah sumpah dalam persidangan tentang hal yang ia ketahui menurut pengalaman dan pengetahuannya. </a:t>
            </a:r>
          </a:p>
          <a:p>
            <a:pPr>
              <a:buNone/>
            </a:pPr>
            <a:endParaRPr lang="id-ID" dirty="0"/>
          </a:p>
          <a:p>
            <a:pPr lvl="0"/>
            <a:r>
              <a:rPr lang="id-ID" dirty="0"/>
              <a:t>Keterangan saksi dianggap sebagai alat bukti apabila keterangan itu berkenaan dengan hal yang dialami, dilihat, atau didengar oleh saksi sendiri.</a:t>
            </a:r>
          </a:p>
          <a:p>
            <a:pPr lvl="0">
              <a:buNone/>
            </a:pPr>
            <a:r>
              <a:rPr lang="id-ID" dirty="0"/>
              <a:t> </a:t>
            </a:r>
          </a:p>
          <a:p>
            <a:endParaRPr lang="id-ID" dirty="0"/>
          </a:p>
        </p:txBody>
      </p:sp>
      <p:sp>
        <p:nvSpPr>
          <p:cNvPr id="5" name="Half Frame 4"/>
          <p:cNvSpPr/>
          <p:nvPr/>
        </p:nvSpPr>
        <p:spPr>
          <a:xfrm>
            <a:off x="642910" y="1643050"/>
            <a:ext cx="7572428" cy="2071702"/>
          </a:xfrm>
          <a:prstGeom prst="halfFrame">
            <a:avLst>
              <a:gd name="adj1" fmla="val 14133"/>
              <a:gd name="adj2" fmla="val 13333"/>
            </a:avLst>
          </a:prstGeom>
          <a:gradFill flip="none" rotWithShape="1">
            <a:gsLst>
              <a:gs pos="0">
                <a:srgbClr val="FF3399"/>
              </a:gs>
              <a:gs pos="25000">
                <a:srgbClr val="FF6633"/>
              </a:gs>
              <a:gs pos="50000">
                <a:srgbClr val="FFFF00"/>
              </a:gs>
              <a:gs pos="75000">
                <a:srgbClr val="01A78F"/>
              </a:gs>
              <a:gs pos="100000">
                <a:srgbClr val="3366FF"/>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6" name="Half Frame 5"/>
          <p:cNvSpPr/>
          <p:nvPr/>
        </p:nvSpPr>
        <p:spPr>
          <a:xfrm>
            <a:off x="642910" y="3000372"/>
            <a:ext cx="7572428" cy="2071702"/>
          </a:xfrm>
          <a:prstGeom prst="halfFrame">
            <a:avLst>
              <a:gd name="adj1" fmla="val 14133"/>
              <a:gd name="adj2" fmla="val 13333"/>
            </a:avLst>
          </a:prstGeom>
          <a:gradFill flip="none" rotWithShape="1">
            <a:gsLst>
              <a:gs pos="0">
                <a:srgbClr val="FF3399"/>
              </a:gs>
              <a:gs pos="25000">
                <a:srgbClr val="FF6633"/>
              </a:gs>
              <a:gs pos="50000">
                <a:srgbClr val="FFFF00"/>
              </a:gs>
              <a:gs pos="75000">
                <a:srgbClr val="01A78F"/>
              </a:gs>
              <a:gs pos="100000">
                <a:srgbClr val="3366FF"/>
              </a:gs>
            </a:gsLst>
            <a:path path="circle">
              <a:fillToRect l="100000" t="100000"/>
            </a:path>
            <a:tileRect r="-100000" b="-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olded Corner 10"/>
          <p:cNvSpPr/>
          <p:nvPr/>
        </p:nvSpPr>
        <p:spPr>
          <a:xfrm>
            <a:off x="928662" y="1928802"/>
            <a:ext cx="8072494" cy="1571636"/>
          </a:xfrm>
          <a:prstGeom prst="foldedCorner">
            <a:avLst>
              <a:gd name="adj" fmla="val 30000"/>
            </a:avLst>
          </a:prstGeom>
          <a:gradFill flip="none" rotWithShape="1">
            <a:gsLst>
              <a:gs pos="0">
                <a:srgbClr val="000000"/>
              </a:gs>
              <a:gs pos="0">
                <a:srgbClr val="000000"/>
              </a:gs>
              <a:gs pos="0">
                <a:srgbClr val="000000"/>
              </a:gs>
              <a:gs pos="0">
                <a:srgbClr val="000000"/>
              </a:gs>
              <a:gs pos="86000">
                <a:srgbClr val="000000"/>
              </a:gs>
              <a:gs pos="20000">
                <a:srgbClr val="000040"/>
              </a:gs>
              <a:gs pos="50000">
                <a:srgbClr val="400040"/>
              </a:gs>
              <a:gs pos="75000">
                <a:srgbClr val="8F0040"/>
              </a:gs>
              <a:gs pos="89999">
                <a:srgbClr val="F27300"/>
              </a:gs>
              <a:gs pos="100000">
                <a:srgbClr val="FFBF00"/>
              </a:gs>
            </a:gsLst>
            <a:lin ang="2700000" scaled="1"/>
            <a:tileRect/>
          </a:gra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12" name="Folded Corner 11"/>
          <p:cNvSpPr/>
          <p:nvPr/>
        </p:nvSpPr>
        <p:spPr>
          <a:xfrm>
            <a:off x="928662" y="4429132"/>
            <a:ext cx="8072494" cy="1571636"/>
          </a:xfrm>
          <a:prstGeom prst="foldedCorner">
            <a:avLst>
              <a:gd name="adj" fmla="val 27273"/>
            </a:avLst>
          </a:prstGeom>
          <a:gradFill flip="none" rotWithShape="1">
            <a:gsLst>
              <a:gs pos="0">
                <a:srgbClr val="000000"/>
              </a:gs>
              <a:gs pos="0">
                <a:srgbClr val="000000"/>
              </a:gs>
              <a:gs pos="0">
                <a:srgbClr val="000000"/>
              </a:gs>
              <a:gs pos="0">
                <a:srgbClr val="000000"/>
              </a:gs>
              <a:gs pos="86000">
                <a:srgbClr val="000000"/>
              </a:gs>
              <a:gs pos="20000">
                <a:srgbClr val="000040"/>
              </a:gs>
              <a:gs pos="50000">
                <a:srgbClr val="400040"/>
              </a:gs>
              <a:gs pos="75000">
                <a:srgbClr val="8F0040"/>
              </a:gs>
              <a:gs pos="89999">
                <a:srgbClr val="F27300"/>
              </a:gs>
              <a:gs pos="100000">
                <a:srgbClr val="FFBF00"/>
              </a:gs>
            </a:gsLst>
            <a:lin ang="2700000" scaled="1"/>
            <a:tileRect/>
          </a:gradFill>
          <a:ln w="254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p>
        </p:txBody>
      </p:sp>
      <p:sp>
        <p:nvSpPr>
          <p:cNvPr id="2" name="Title 1"/>
          <p:cNvSpPr>
            <a:spLocks noGrp="1"/>
          </p:cNvSpPr>
          <p:nvPr>
            <p:ph type="title"/>
          </p:nvPr>
        </p:nvSpPr>
        <p:spPr>
          <a:xfrm>
            <a:off x="-32" y="-24"/>
            <a:ext cx="8153400" cy="990600"/>
          </a:xfrm>
        </p:spPr>
        <p:txBody>
          <a:bodyPr>
            <a:noAutofit/>
          </a:bodyPr>
          <a:lstStyle/>
          <a:p>
            <a:pPr marL="360363" indent="-360363" algn="ctr"/>
            <a:r>
              <a:rPr lang="id-ID" sz="3200" b="1" dirty="0"/>
              <a:t>Pembuktian (lanjutan)  </a:t>
            </a:r>
            <a:br>
              <a:rPr lang="en-US" sz="3200" b="1" dirty="0"/>
            </a:br>
            <a:r>
              <a:rPr lang="en-US" sz="3200" b="1" dirty="0"/>
              <a:t>SAKSI</a:t>
            </a:r>
            <a:endParaRPr lang="id-ID" sz="3200" b="1" dirty="0"/>
          </a:p>
        </p:txBody>
      </p:sp>
      <p:sp>
        <p:nvSpPr>
          <p:cNvPr id="4" name="Content Placeholder 3"/>
          <p:cNvSpPr>
            <a:spLocks noGrp="1"/>
          </p:cNvSpPr>
          <p:nvPr>
            <p:ph idx="1"/>
          </p:nvPr>
        </p:nvSpPr>
        <p:spPr>
          <a:xfrm>
            <a:off x="612648" y="1571612"/>
            <a:ext cx="8531352" cy="4619644"/>
          </a:xfrm>
        </p:spPr>
        <p:txBody>
          <a:bodyPr>
            <a:normAutofit fontScale="92500" lnSpcReduction="10000"/>
          </a:bodyPr>
          <a:lstStyle/>
          <a:p>
            <a:pPr lvl="0">
              <a:buNone/>
            </a:pPr>
            <a:r>
              <a:rPr lang="id-ID" b="1" dirty="0"/>
              <a:t>Yang tidak boleh didengar sebagai saksi menurut Pasal 88 UU PTUN adalah:</a:t>
            </a:r>
          </a:p>
          <a:p>
            <a:pPr lvl="0"/>
            <a:r>
              <a:rPr lang="id-ID" dirty="0">
                <a:solidFill>
                  <a:srgbClr val="FFFF00"/>
                </a:solidFill>
              </a:rPr>
              <a:t>Keluarga sedarah atau semenda menurut garis keturunan lurus ke atas atau ke bawah sampai derajat kedua dari salah satu pihak yang bersegketa;</a:t>
            </a:r>
          </a:p>
          <a:p>
            <a:pPr lvl="0"/>
            <a:r>
              <a:rPr lang="id-ID" dirty="0">
                <a:solidFill>
                  <a:srgbClr val="FFFF00"/>
                </a:solidFill>
              </a:rPr>
              <a:t>Isteri atau suami dari salah satu pihak yang bersengketa;</a:t>
            </a:r>
          </a:p>
          <a:p>
            <a:pPr lvl="0"/>
            <a:r>
              <a:rPr lang="id-ID" dirty="0">
                <a:solidFill>
                  <a:srgbClr val="FFFF00"/>
                </a:solidFill>
              </a:rPr>
              <a:t>Anak yang belum berusia tujuh belas tahun;</a:t>
            </a:r>
          </a:p>
          <a:p>
            <a:pPr lvl="0"/>
            <a:r>
              <a:rPr lang="id-ID" dirty="0">
                <a:solidFill>
                  <a:srgbClr val="FFFF00"/>
                </a:solidFill>
              </a:rPr>
              <a:t>Orang sakit ingatan.</a:t>
            </a:r>
          </a:p>
          <a:p>
            <a:pPr lvl="0">
              <a:buNone/>
            </a:pPr>
            <a:endParaRPr lang="id-ID" dirty="0"/>
          </a:p>
          <a:p>
            <a:pPr marL="0" lvl="0" indent="0">
              <a:buNone/>
            </a:pPr>
            <a:r>
              <a:rPr lang="id-ID" b="1" dirty="0"/>
              <a:t>Orang yang dapat meminta pengunduran diri dari kewajiban memberikan kesaksian menurut Pasal 89 UU PTUN adalah:</a:t>
            </a:r>
          </a:p>
          <a:p>
            <a:pPr lvl="0"/>
            <a:r>
              <a:rPr lang="id-ID" dirty="0">
                <a:solidFill>
                  <a:srgbClr val="FFFF00"/>
                </a:solidFill>
              </a:rPr>
              <a:t>Saudara laki – laki atau perempuan, ipar laki – laki dan perempuan salah satu pihak;</a:t>
            </a:r>
          </a:p>
          <a:p>
            <a:pPr lvl="0"/>
            <a:r>
              <a:rPr lang="id-ID" dirty="0">
                <a:solidFill>
                  <a:srgbClr val="FFFF00"/>
                </a:solidFill>
              </a:rPr>
              <a:t>Setiap orang yang karena martabat, pekerjaan, atau jabatannya diwajibkan merahasiakan segala sesuatu yang berhubungan dengan martabat, pekerjaan atau jabatannya.</a:t>
            </a:r>
          </a:p>
          <a:p>
            <a:endParaRPr lang="id-ID" dirty="0"/>
          </a:p>
        </p:txBody>
      </p:sp>
      <p:sp>
        <p:nvSpPr>
          <p:cNvPr id="5" name="Bent Arrow 4"/>
          <p:cNvSpPr/>
          <p:nvPr/>
        </p:nvSpPr>
        <p:spPr>
          <a:xfrm flipV="1">
            <a:off x="428596" y="1928802"/>
            <a:ext cx="357190" cy="285752"/>
          </a:xfrm>
          <a:prstGeom prst="bentArrow">
            <a:avLst>
              <a:gd name="adj1" fmla="val 39309"/>
              <a:gd name="adj2" fmla="val 38659"/>
              <a:gd name="adj3" fmla="val 50000"/>
              <a:gd name="adj4" fmla="val 33539"/>
            </a:avLst>
          </a:prstGeom>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6" name="Bent Arrow 5"/>
          <p:cNvSpPr/>
          <p:nvPr/>
        </p:nvSpPr>
        <p:spPr>
          <a:xfrm flipV="1">
            <a:off x="428596" y="2500306"/>
            <a:ext cx="357190" cy="285752"/>
          </a:xfrm>
          <a:prstGeom prst="bentArrow">
            <a:avLst>
              <a:gd name="adj1" fmla="val 39309"/>
              <a:gd name="adj2" fmla="val 38659"/>
              <a:gd name="adj3" fmla="val 50000"/>
              <a:gd name="adj4" fmla="val 33539"/>
            </a:avLst>
          </a:prstGeom>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7" name="Bent Arrow 6"/>
          <p:cNvSpPr/>
          <p:nvPr/>
        </p:nvSpPr>
        <p:spPr>
          <a:xfrm flipV="1">
            <a:off x="428596" y="2857496"/>
            <a:ext cx="357190" cy="285752"/>
          </a:xfrm>
          <a:prstGeom prst="bentArrow">
            <a:avLst>
              <a:gd name="adj1" fmla="val 39309"/>
              <a:gd name="adj2" fmla="val 38659"/>
              <a:gd name="adj3" fmla="val 50000"/>
              <a:gd name="adj4" fmla="val 33539"/>
            </a:avLst>
          </a:prstGeom>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8" name="Bent Arrow 7"/>
          <p:cNvSpPr/>
          <p:nvPr/>
        </p:nvSpPr>
        <p:spPr>
          <a:xfrm flipV="1">
            <a:off x="428596" y="3214686"/>
            <a:ext cx="357190" cy="285752"/>
          </a:xfrm>
          <a:prstGeom prst="bentArrow">
            <a:avLst>
              <a:gd name="adj1" fmla="val 39309"/>
              <a:gd name="adj2" fmla="val 38659"/>
              <a:gd name="adj3" fmla="val 50000"/>
              <a:gd name="adj4" fmla="val 33539"/>
            </a:avLst>
          </a:prstGeom>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9" name="Bent Arrow 8"/>
          <p:cNvSpPr/>
          <p:nvPr/>
        </p:nvSpPr>
        <p:spPr>
          <a:xfrm flipV="1">
            <a:off x="428596" y="4429132"/>
            <a:ext cx="357190" cy="285752"/>
          </a:xfrm>
          <a:prstGeom prst="bentArrow">
            <a:avLst>
              <a:gd name="adj1" fmla="val 39309"/>
              <a:gd name="adj2" fmla="val 38659"/>
              <a:gd name="adj3" fmla="val 50000"/>
              <a:gd name="adj4" fmla="val 33539"/>
            </a:avLst>
          </a:prstGeom>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
        <p:nvSpPr>
          <p:cNvPr id="10" name="Bent Arrow 9"/>
          <p:cNvSpPr/>
          <p:nvPr/>
        </p:nvSpPr>
        <p:spPr>
          <a:xfrm flipV="1">
            <a:off x="428596" y="5000636"/>
            <a:ext cx="357190" cy="285752"/>
          </a:xfrm>
          <a:prstGeom prst="bentArrow">
            <a:avLst>
              <a:gd name="adj1" fmla="val 39309"/>
              <a:gd name="adj2" fmla="val 38659"/>
              <a:gd name="adj3" fmla="val 50000"/>
              <a:gd name="adj4" fmla="val 33539"/>
            </a:avLst>
          </a:prstGeom>
          <a:gradFill>
            <a:gsLst>
              <a:gs pos="0">
                <a:srgbClr val="000082"/>
              </a:gs>
              <a:gs pos="13000">
                <a:srgbClr val="0047FF"/>
              </a:gs>
              <a:gs pos="28000">
                <a:srgbClr val="000082"/>
              </a:gs>
              <a:gs pos="42999">
                <a:srgbClr val="0047FF"/>
              </a:gs>
              <a:gs pos="58000">
                <a:srgbClr val="000082"/>
              </a:gs>
              <a:gs pos="72000">
                <a:srgbClr val="0047FF"/>
              </a:gs>
              <a:gs pos="87000">
                <a:srgbClr val="000082"/>
              </a:gs>
              <a:gs pos="100000">
                <a:srgbClr val="0047FF"/>
              </a:gs>
            </a:gsLst>
            <a:lin ang="5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solidFill>
                <a:schemeClr val="tx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8153400" cy="990600"/>
          </a:xfrm>
        </p:spPr>
        <p:txBody>
          <a:bodyPr>
            <a:noAutofit/>
          </a:bodyPr>
          <a:lstStyle/>
          <a:p>
            <a:pPr marL="360363" indent="-360363" algn="ctr"/>
            <a:r>
              <a:rPr lang="id-ID" sz="3200" b="1" dirty="0"/>
              <a:t>Pembuktian (lanjutan)</a:t>
            </a:r>
            <a:br>
              <a:rPr lang="en-US" sz="3200" b="1" dirty="0"/>
            </a:br>
            <a:r>
              <a:rPr lang="en-US" sz="3200" b="1" dirty="0"/>
              <a:t>PENGAKUAN PARA PIHAK</a:t>
            </a:r>
            <a:r>
              <a:rPr lang="id-ID" sz="3200" b="1" dirty="0"/>
              <a:t>  </a:t>
            </a:r>
          </a:p>
        </p:txBody>
      </p:sp>
      <p:sp>
        <p:nvSpPr>
          <p:cNvPr id="4" name="Content Placeholder 3"/>
          <p:cNvSpPr>
            <a:spLocks noGrp="1"/>
          </p:cNvSpPr>
          <p:nvPr>
            <p:ph idx="1"/>
          </p:nvPr>
        </p:nvSpPr>
        <p:spPr>
          <a:xfrm>
            <a:off x="419128" y="1800220"/>
            <a:ext cx="8153400" cy="4972072"/>
          </a:xfrm>
        </p:spPr>
        <p:txBody>
          <a:bodyPr>
            <a:normAutofit/>
          </a:bodyPr>
          <a:lstStyle/>
          <a:p>
            <a:pPr lvl="0"/>
            <a:r>
              <a:rPr lang="id-ID" dirty="0"/>
              <a:t>HAPTUN tidak menjelaskan apa yang dianggap sebagai pengakuan para pihak. Pengakuan para pihak dapat ditarik kembali jika berdasarkan alasan yang kuat dan dapat diterima oleh hakim.</a:t>
            </a:r>
          </a:p>
          <a:p>
            <a:pPr lvl="0"/>
            <a:endParaRPr lang="id-ID" dirty="0"/>
          </a:p>
          <a:p>
            <a:pPr lvl="0"/>
            <a:r>
              <a:rPr lang="id-ID" dirty="0"/>
              <a:t>Pengetahuan hakim adalah hal yang olehnya diketahui dan diyakini kebenarannya.</a:t>
            </a:r>
          </a:p>
          <a:p>
            <a:pPr lvl="0"/>
            <a:endParaRPr lang="id-ID" dirty="0"/>
          </a:p>
          <a:p>
            <a:pPr lvl="0"/>
            <a:r>
              <a:rPr lang="id-ID" dirty="0"/>
              <a:t>Pasal 107 UU PTUN:</a:t>
            </a:r>
          </a:p>
          <a:p>
            <a:pPr>
              <a:buNone/>
            </a:pPr>
            <a:r>
              <a:rPr lang="id-ID" dirty="0"/>
              <a:t>	Hakim menentukan apa yang harus dibuktikan, beban pembuktian beserta penilaian pembuktian, dan untuk sahnya pembuktian diperlukan sekurang – kurangnya dua alat bukti berdasarkan keyakinan hakim. </a:t>
            </a:r>
          </a:p>
          <a:p>
            <a:endParaRPr lang="id-ID"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 8">
            <a:extLst>
              <a:ext uri="{FF2B5EF4-FFF2-40B4-BE49-F238E27FC236}">
                <a16:creationId xmlns:a16="http://schemas.microsoft.com/office/drawing/2014/main" id="{2FC5521B-223C-4AF3-88E3-1462B4B79F0A}"/>
              </a:ext>
            </a:extLst>
          </p:cNvPr>
          <p:cNvGrpSpPr>
            <a:grpSpLocks/>
          </p:cNvGrpSpPr>
          <p:nvPr/>
        </p:nvGrpSpPr>
        <p:grpSpPr bwMode="auto">
          <a:xfrm>
            <a:off x="2736057" y="1682378"/>
            <a:ext cx="1026319" cy="3402806"/>
            <a:chOff x="2123728" y="1772816"/>
            <a:chExt cx="1368152" cy="4536504"/>
          </a:xfrm>
        </p:grpSpPr>
        <p:pic>
          <p:nvPicPr>
            <p:cNvPr id="10" name="Picture 9" descr="E:\Data Noptra\NOPTRA\Picture\Video Kejaksaan\Kejaksaan.jpg">
              <a:extLst>
                <a:ext uri="{FF2B5EF4-FFF2-40B4-BE49-F238E27FC236}">
                  <a16:creationId xmlns:a16="http://schemas.microsoft.com/office/drawing/2014/main" id="{5077F6B8-B4F1-44F2-87E1-3706A52F1BF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27333" t="23529" r="60001" b="2354"/>
            <a:stretch>
              <a:fillRect/>
            </a:stretch>
          </p:blipFill>
          <p:spPr bwMode="auto">
            <a:xfrm>
              <a:off x="2123728" y="1772816"/>
              <a:ext cx="1368152"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 name="Frame 10">
              <a:extLst>
                <a:ext uri="{FF2B5EF4-FFF2-40B4-BE49-F238E27FC236}">
                  <a16:creationId xmlns:a16="http://schemas.microsoft.com/office/drawing/2014/main" id="{0D332D3A-2443-45F4-ADFA-F6B30D49DFD8}"/>
                </a:ext>
              </a:extLst>
            </p:cNvPr>
            <p:cNvSpPr/>
            <p:nvPr/>
          </p:nvSpPr>
          <p:spPr>
            <a:xfrm>
              <a:off x="2123728" y="1772816"/>
              <a:ext cx="1368152" cy="4536504"/>
            </a:xfrm>
            <a:prstGeom prst="fra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350">
                <a:solidFill>
                  <a:schemeClr val="tx1"/>
                </a:solidFill>
              </a:endParaRPr>
            </a:p>
          </p:txBody>
        </p:sp>
      </p:grpSp>
      <p:grpSp>
        <p:nvGrpSpPr>
          <p:cNvPr id="12" name="Group 11">
            <a:extLst>
              <a:ext uri="{FF2B5EF4-FFF2-40B4-BE49-F238E27FC236}">
                <a16:creationId xmlns:a16="http://schemas.microsoft.com/office/drawing/2014/main" id="{BA7C5C20-3B79-44A2-BF03-7D1775139429}"/>
              </a:ext>
            </a:extLst>
          </p:cNvPr>
          <p:cNvGrpSpPr>
            <a:grpSpLocks/>
          </p:cNvGrpSpPr>
          <p:nvPr/>
        </p:nvGrpSpPr>
        <p:grpSpPr bwMode="auto">
          <a:xfrm>
            <a:off x="5381625" y="1682378"/>
            <a:ext cx="1026319" cy="3402806"/>
            <a:chOff x="5652120" y="1772816"/>
            <a:chExt cx="1368152" cy="4536504"/>
          </a:xfrm>
        </p:grpSpPr>
        <p:pic>
          <p:nvPicPr>
            <p:cNvPr id="13" name="Picture 2" descr="E:\Data Noptra\NOPTRA\Picture\Video Kejaksaan\Kejaksaan.jpg">
              <a:extLst>
                <a:ext uri="{FF2B5EF4-FFF2-40B4-BE49-F238E27FC236}">
                  <a16:creationId xmlns:a16="http://schemas.microsoft.com/office/drawing/2014/main" id="{B1BF8B00-2BDC-4684-BDD0-E797BB9296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60001" t="23531" r="27333" b="2353"/>
            <a:stretch>
              <a:fillRect/>
            </a:stretch>
          </p:blipFill>
          <p:spPr bwMode="auto">
            <a:xfrm>
              <a:off x="5652120" y="1772816"/>
              <a:ext cx="1368152"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 name="Frame 13">
              <a:extLst>
                <a:ext uri="{FF2B5EF4-FFF2-40B4-BE49-F238E27FC236}">
                  <a16:creationId xmlns:a16="http://schemas.microsoft.com/office/drawing/2014/main" id="{2AC7776C-8253-45B1-9400-72665F0C7220}"/>
                </a:ext>
              </a:extLst>
            </p:cNvPr>
            <p:cNvSpPr/>
            <p:nvPr/>
          </p:nvSpPr>
          <p:spPr>
            <a:xfrm>
              <a:off x="5652120" y="1772816"/>
              <a:ext cx="1368152" cy="4536504"/>
            </a:xfrm>
            <a:prstGeom prst="fra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350">
                <a:solidFill>
                  <a:schemeClr val="tx1"/>
                </a:solidFill>
              </a:endParaRPr>
            </a:p>
          </p:txBody>
        </p:sp>
      </p:grpSp>
      <p:grpSp>
        <p:nvGrpSpPr>
          <p:cNvPr id="15" name="Group 14">
            <a:extLst>
              <a:ext uri="{FF2B5EF4-FFF2-40B4-BE49-F238E27FC236}">
                <a16:creationId xmlns:a16="http://schemas.microsoft.com/office/drawing/2014/main" id="{5C1D11FF-0917-4687-BCED-1508B9007B50}"/>
              </a:ext>
            </a:extLst>
          </p:cNvPr>
          <p:cNvGrpSpPr>
            <a:grpSpLocks/>
          </p:cNvGrpSpPr>
          <p:nvPr/>
        </p:nvGrpSpPr>
        <p:grpSpPr bwMode="auto">
          <a:xfrm>
            <a:off x="4733925" y="1413297"/>
            <a:ext cx="1026319" cy="3401615"/>
            <a:chOff x="4788024" y="1412776"/>
            <a:chExt cx="1368152" cy="4536504"/>
          </a:xfrm>
        </p:grpSpPr>
        <p:pic>
          <p:nvPicPr>
            <p:cNvPr id="16" name="Picture 2" descr="E:\Data Noptra\NOPTRA\Picture\Video Kejaksaan\Kejaksaan.jpg">
              <a:extLst>
                <a:ext uri="{FF2B5EF4-FFF2-40B4-BE49-F238E27FC236}">
                  <a16:creationId xmlns:a16="http://schemas.microsoft.com/office/drawing/2014/main" id="{4326D32F-FBBB-4DA6-86C3-0BBCE387269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52000" t="17647" r="35333" b="8235"/>
            <a:stretch>
              <a:fillRect/>
            </a:stretch>
          </p:blipFill>
          <p:spPr bwMode="auto">
            <a:xfrm>
              <a:off x="4788024" y="1412776"/>
              <a:ext cx="1368152" cy="45365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Frame 16">
              <a:extLst>
                <a:ext uri="{FF2B5EF4-FFF2-40B4-BE49-F238E27FC236}">
                  <a16:creationId xmlns:a16="http://schemas.microsoft.com/office/drawing/2014/main" id="{428D0926-E7D2-481D-BB41-8001DD51F71C}"/>
                </a:ext>
              </a:extLst>
            </p:cNvPr>
            <p:cNvSpPr/>
            <p:nvPr/>
          </p:nvSpPr>
          <p:spPr>
            <a:xfrm>
              <a:off x="4788024" y="1412776"/>
              <a:ext cx="1368152" cy="4536504"/>
            </a:xfrm>
            <a:prstGeom prst="fra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350">
                <a:solidFill>
                  <a:schemeClr val="tx1"/>
                </a:solidFill>
              </a:endParaRPr>
            </a:p>
          </p:txBody>
        </p:sp>
      </p:grpSp>
      <p:grpSp>
        <p:nvGrpSpPr>
          <p:cNvPr id="18" name="Group 17">
            <a:extLst>
              <a:ext uri="{FF2B5EF4-FFF2-40B4-BE49-F238E27FC236}">
                <a16:creationId xmlns:a16="http://schemas.microsoft.com/office/drawing/2014/main" id="{95C1867D-65D6-4AC8-9174-FB01F1506E1B}"/>
              </a:ext>
            </a:extLst>
          </p:cNvPr>
          <p:cNvGrpSpPr>
            <a:grpSpLocks/>
          </p:cNvGrpSpPr>
          <p:nvPr/>
        </p:nvGrpSpPr>
        <p:grpSpPr bwMode="auto">
          <a:xfrm>
            <a:off x="3383757" y="1413297"/>
            <a:ext cx="1026319" cy="3401615"/>
            <a:chOff x="2987824" y="1412776"/>
            <a:chExt cx="1368152" cy="4536504"/>
          </a:xfrm>
        </p:grpSpPr>
        <p:pic>
          <p:nvPicPr>
            <p:cNvPr id="19" name="Picture 2" descr="E:\Data Noptra\NOPTRA\Picture\Video Kejaksaan\Kejaksaan.jpg">
              <a:extLst>
                <a:ext uri="{FF2B5EF4-FFF2-40B4-BE49-F238E27FC236}">
                  <a16:creationId xmlns:a16="http://schemas.microsoft.com/office/drawing/2014/main" id="{CF77A88D-B776-4410-95BD-27ABCE83658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36400" t="17647" r="53192" b="10655"/>
            <a:stretch>
              <a:fillRect/>
            </a:stretch>
          </p:blipFill>
          <p:spPr bwMode="auto">
            <a:xfrm>
              <a:off x="3102964" y="1412776"/>
              <a:ext cx="1124262" cy="438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 name="Frame 19">
              <a:extLst>
                <a:ext uri="{FF2B5EF4-FFF2-40B4-BE49-F238E27FC236}">
                  <a16:creationId xmlns:a16="http://schemas.microsoft.com/office/drawing/2014/main" id="{B32FAAFC-310D-4E60-B1E7-58AEB4329CE2}"/>
                </a:ext>
              </a:extLst>
            </p:cNvPr>
            <p:cNvSpPr/>
            <p:nvPr/>
          </p:nvSpPr>
          <p:spPr>
            <a:xfrm>
              <a:off x="2987824" y="1412776"/>
              <a:ext cx="1368152" cy="4536504"/>
            </a:xfrm>
            <a:prstGeom prst="fra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350">
                <a:solidFill>
                  <a:schemeClr val="tx1"/>
                </a:solidFill>
              </a:endParaRPr>
            </a:p>
          </p:txBody>
        </p:sp>
      </p:grpSp>
      <p:grpSp>
        <p:nvGrpSpPr>
          <p:cNvPr id="21" name="Group 20">
            <a:extLst>
              <a:ext uri="{FF2B5EF4-FFF2-40B4-BE49-F238E27FC236}">
                <a16:creationId xmlns:a16="http://schemas.microsoft.com/office/drawing/2014/main" id="{1AC1F6FA-24EE-4430-A535-FC36E07EE398}"/>
              </a:ext>
            </a:extLst>
          </p:cNvPr>
          <p:cNvGrpSpPr>
            <a:grpSpLocks/>
          </p:cNvGrpSpPr>
          <p:nvPr/>
        </p:nvGrpSpPr>
        <p:grpSpPr bwMode="auto">
          <a:xfrm>
            <a:off x="4058841" y="1196603"/>
            <a:ext cx="1026319" cy="3294459"/>
            <a:chOff x="3887924" y="1124744"/>
            <a:chExt cx="1368152" cy="4392488"/>
          </a:xfrm>
        </p:grpSpPr>
        <p:pic>
          <p:nvPicPr>
            <p:cNvPr id="22" name="Picture 2" descr="E:\Data Noptra\NOPTRA\Picture\Video Kejaksaan\Kejaksaan.jpg">
              <a:extLst>
                <a:ext uri="{FF2B5EF4-FFF2-40B4-BE49-F238E27FC236}">
                  <a16:creationId xmlns:a16="http://schemas.microsoft.com/office/drawing/2014/main" id="{18E512C0-65F5-4A48-A2DF-6995B662286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l="45142" t="15137" r="45143" b="17268"/>
            <a:stretch>
              <a:fillRect/>
            </a:stretch>
          </p:blipFill>
          <p:spPr bwMode="auto">
            <a:xfrm>
              <a:off x="4047344" y="1259174"/>
              <a:ext cx="1049312" cy="41372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Frame 22">
              <a:extLst>
                <a:ext uri="{FF2B5EF4-FFF2-40B4-BE49-F238E27FC236}">
                  <a16:creationId xmlns:a16="http://schemas.microsoft.com/office/drawing/2014/main" id="{8924984F-554C-4CE3-A606-7EA071D3FF25}"/>
                </a:ext>
              </a:extLst>
            </p:cNvPr>
            <p:cNvSpPr/>
            <p:nvPr/>
          </p:nvSpPr>
          <p:spPr>
            <a:xfrm>
              <a:off x="3887924" y="1124744"/>
              <a:ext cx="1368152" cy="4392488"/>
            </a:xfrm>
            <a:prstGeom prst="frame">
              <a:avLst/>
            </a:prstGeom>
            <a:solidFill>
              <a:schemeClr val="bg1"/>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350">
                <a:solidFill>
                  <a:schemeClr val="tx1"/>
                </a:solidFill>
              </a:endParaRPr>
            </a:p>
          </p:txBody>
        </p:sp>
      </p:grpSp>
      <p:sp>
        <p:nvSpPr>
          <p:cNvPr id="24" name="Rectangle 23">
            <a:extLst>
              <a:ext uri="{FF2B5EF4-FFF2-40B4-BE49-F238E27FC236}">
                <a16:creationId xmlns:a16="http://schemas.microsoft.com/office/drawing/2014/main" id="{3C2E3691-682D-45FF-855C-E86822A6F743}"/>
              </a:ext>
            </a:extLst>
          </p:cNvPr>
          <p:cNvSpPr/>
          <p:nvPr/>
        </p:nvSpPr>
        <p:spPr>
          <a:xfrm>
            <a:off x="2353101" y="711879"/>
            <a:ext cx="4437797" cy="692498"/>
          </a:xfrm>
          <a:prstGeom prst="rect">
            <a:avLst/>
          </a:prstGeom>
          <a:noFill/>
        </p:spPr>
        <p:txBody>
          <a:bodyPr spcFirstLastPara="1" wrap="none">
            <a:prstTxWarp prst="textArchUp">
              <a:avLst/>
            </a:prstTxWarp>
            <a:spAutoFit/>
          </a:bodyPr>
          <a:lstStyle/>
          <a:p>
            <a:pPr algn="ctr">
              <a:defRPr/>
            </a:pPr>
            <a:r>
              <a:rPr lang="id-ID" sz="4950" dirty="0">
                <a:ln w="0">
                  <a:solidFill>
                    <a:schemeClr val="bg1"/>
                  </a:solidFill>
                </a:ln>
                <a:solidFill>
                  <a:schemeClr val="accent1">
                    <a:lumMod val="75000"/>
                  </a:schemeClr>
                </a:solidFill>
                <a:effectLst>
                  <a:outerShdw blurRad="38100" dist="25400" dir="5400000" algn="ctr" rotWithShape="0">
                    <a:srgbClr val="6E747A">
                      <a:alpha val="43000"/>
                    </a:srgbClr>
                  </a:outerShdw>
                </a:effectLst>
                <a:latin typeface="Berlin Sans FB Demi" pitchFamily="34" charset="0"/>
                <a:cs typeface="Arial" charset="0"/>
              </a:rPr>
              <a:t>TERIMA KASIH</a:t>
            </a:r>
            <a:endParaRPr lang="en-US" sz="4950" dirty="0">
              <a:ln w="0">
                <a:solidFill>
                  <a:schemeClr val="bg1"/>
                </a:solidFill>
              </a:ln>
              <a:solidFill>
                <a:schemeClr val="accent1">
                  <a:lumMod val="75000"/>
                </a:schemeClr>
              </a:solidFill>
              <a:effectLst>
                <a:outerShdw blurRad="38100" dist="25400" dir="5400000" algn="ctr" rotWithShape="0">
                  <a:srgbClr val="6E747A">
                    <a:alpha val="43000"/>
                  </a:srgbClr>
                </a:outerShdw>
              </a:effectLst>
              <a:latin typeface="Berlin Sans FB Demi" pitchFamily="34" charset="0"/>
              <a:cs typeface="Arial" charset="0"/>
            </a:endParaRPr>
          </a:p>
        </p:txBody>
      </p:sp>
    </p:spTree>
    <p:extLst>
      <p:ext uri="{BB962C8B-B14F-4D97-AF65-F5344CB8AC3E}">
        <p14:creationId xmlns:p14="http://schemas.microsoft.com/office/powerpoint/2010/main" val="3101662985"/>
      </p:ext>
    </p:ext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left)">
                                      <p:cBhvr>
                                        <p:cTn id="7" dur="500"/>
                                        <p:tgtEl>
                                          <p:spTgt spid="9"/>
                                        </p:tgtEl>
                                      </p:cBhvr>
                                    </p:animEffect>
                                  </p:childTnLst>
                                </p:cTn>
                              </p:par>
                              <p:par>
                                <p:cTn id="8" presetID="22" presetClass="entr" presetSubtype="2"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wipe(right)">
                                      <p:cBhvr>
                                        <p:cTn id="10" dur="500"/>
                                        <p:tgtEl>
                                          <p:spTgt spid="1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left)">
                                      <p:cBhvr>
                                        <p:cTn id="14" dur="500"/>
                                        <p:tgtEl>
                                          <p:spTgt spid="18"/>
                                        </p:tgtEl>
                                      </p:cBhvr>
                                    </p:animEffect>
                                  </p:childTnLst>
                                </p:cTn>
                              </p:par>
                              <p:par>
                                <p:cTn id="15" presetID="22" presetClass="entr" presetSubtype="2" fill="hold" nodeType="with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wipe(right)">
                                      <p:cBhvr>
                                        <p:cTn id="17" dur="500"/>
                                        <p:tgtEl>
                                          <p:spTgt spid="15"/>
                                        </p:tgtEl>
                                      </p:cBhvr>
                                    </p:animEffect>
                                  </p:childTnLst>
                                </p:cTn>
                              </p:par>
                            </p:childTnLst>
                          </p:cTn>
                        </p:par>
                        <p:par>
                          <p:cTn id="18" fill="hold">
                            <p:stCondLst>
                              <p:cond delay="1000"/>
                            </p:stCondLst>
                            <p:childTnLst>
                              <p:par>
                                <p:cTn id="19" presetID="16" presetClass="entr" presetSubtype="21" fill="hold" nodeType="afterEffect">
                                  <p:stCondLst>
                                    <p:cond delay="0"/>
                                  </p:stCondLst>
                                  <p:childTnLst>
                                    <p:set>
                                      <p:cBhvr>
                                        <p:cTn id="20" dur="1" fill="hold">
                                          <p:stCondLst>
                                            <p:cond delay="0"/>
                                          </p:stCondLst>
                                        </p:cTn>
                                        <p:tgtEl>
                                          <p:spTgt spid="21"/>
                                        </p:tgtEl>
                                        <p:attrNameLst>
                                          <p:attrName>style.visibility</p:attrName>
                                        </p:attrNameLst>
                                      </p:cBhvr>
                                      <p:to>
                                        <p:strVal val="visible"/>
                                      </p:to>
                                    </p:set>
                                    <p:animEffect transition="in" filter="barn(inVertical)">
                                      <p:cBhvr>
                                        <p:cTn id="21" dur="500"/>
                                        <p:tgtEl>
                                          <p:spTgt spid="21"/>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Effect transition="in" filter="fade">
                                      <p:cBhvr>
                                        <p:cTn id="2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F496CB"/>
      </a:accent1>
      <a:accent2>
        <a:srgbClr val="BC356F"/>
      </a:accent2>
      <a:accent3>
        <a:srgbClr val="E65331"/>
      </a:accent3>
      <a:accent4>
        <a:srgbClr val="F27E19"/>
      </a:accent4>
      <a:accent5>
        <a:srgbClr val="F2AC19"/>
      </a:accent5>
      <a:accent6>
        <a:srgbClr val="BC80E0"/>
      </a:accent6>
      <a:hlink>
        <a:srgbClr val="EF5285"/>
      </a:hlink>
      <a:folHlink>
        <a:srgbClr val="F77F90"/>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23659B44-6E34-4CE8-8F0D-387DA7996826}"/>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Facet</Template>
  <TotalTime>5428</TotalTime>
  <Words>4551</Words>
  <Application>Microsoft Office PowerPoint</Application>
  <PresentationFormat>Tampilan Layar (4:3)</PresentationFormat>
  <Paragraphs>346</Paragraphs>
  <Slides>49</Slides>
  <Notes>1</Notes>
  <HiddenSlides>0</HiddenSlides>
  <MMClips>0</MMClips>
  <ScaleCrop>false</ScaleCrop>
  <HeadingPairs>
    <vt:vector size="4" baseType="variant">
      <vt:variant>
        <vt:lpstr>Tema</vt:lpstr>
      </vt:variant>
      <vt:variant>
        <vt:i4>1</vt:i4>
      </vt:variant>
      <vt:variant>
        <vt:lpstr>Judul Slide</vt:lpstr>
      </vt:variant>
      <vt:variant>
        <vt:i4>49</vt:i4>
      </vt:variant>
    </vt:vector>
  </HeadingPairs>
  <TitlesOfParts>
    <vt:vector size="50" baseType="lpstr">
      <vt:lpstr>Facet</vt:lpstr>
      <vt:lpstr>TEKNIK &amp; PRAKTIK PEMBUKTIAN  DI PERSIDANGAN PERKARA  TATA USAHA NEGARA</vt:lpstr>
      <vt:lpstr>Dasar Hukum</vt:lpstr>
      <vt:lpstr>Pengertian Sengketa TUN</vt:lpstr>
      <vt:lpstr>Pengertian Keputusan TUN</vt:lpstr>
      <vt:lpstr>SEMA No. 4 Tahun 2016</vt:lpstr>
      <vt:lpstr>KEPUTUSAN TUN YANG TIDAK TERMASUK PENGERTIAN KEPUTUSAN TUN MENURUT UU TUN (LANJUTAN)</vt:lpstr>
      <vt:lpstr>KEPUTUSAN TUN YANG TIDAK TERMASUK PENGERTIAN KEPUTUSAN TUN MENURUT UU TUN  (PASAL 2 UU NO. 5 TAHUN 1986 JO UU NO. 9 TAHUN 2004)</vt:lpstr>
      <vt:lpstr>Presentasi PowerPoint</vt:lpstr>
      <vt:lpstr>PENGGUGAT</vt:lpstr>
      <vt:lpstr>TERGUGAT</vt:lpstr>
      <vt:lpstr>Penggugat/Terugat Intervensi</vt:lpstr>
      <vt:lpstr>Penggugat/Tergugat Intervensi</vt:lpstr>
      <vt:lpstr>Keputusan Negatif Fiktif (Pasal 3 UU TUN)</vt:lpstr>
      <vt:lpstr>Penyelesaian Sengketa TUN</vt:lpstr>
      <vt:lpstr>Penyelesaian Sengketa TUN (lanjutan)...</vt:lpstr>
      <vt:lpstr>upaya administratif</vt:lpstr>
      <vt:lpstr>Penyelesaian Sengketa TUN (lanjutan)</vt:lpstr>
      <vt:lpstr>KEBERATAN</vt:lpstr>
      <vt:lpstr>KEBERATAN</vt:lpstr>
      <vt:lpstr>Banding Administratif</vt:lpstr>
      <vt:lpstr>PENGAJUAN GUGATAN</vt:lpstr>
      <vt:lpstr>Pengajuan Gugatan (lanjutan) </vt:lpstr>
      <vt:lpstr>Pengajuan Gugatan (lanjutan) </vt:lpstr>
      <vt:lpstr>Pengajuan Gugatan (lanjutan) </vt:lpstr>
      <vt:lpstr>Pengajuan Gugatan (lanjutan) </vt:lpstr>
      <vt:lpstr>Pengajuan Gugatan (lanjutan) </vt:lpstr>
      <vt:lpstr> POKOK ISI JAWABAN GUGATAN</vt:lpstr>
      <vt:lpstr>EKSEPSI TENTANG  KEWENANGAN ABSOLUT</vt:lpstr>
      <vt:lpstr>EKSEPSI TENTANG KEWENANGAN RELATIF</vt:lpstr>
      <vt:lpstr>EKSEPSI LAIN - LAIN</vt:lpstr>
      <vt:lpstr>POKOK ISI JAWABAN….</vt:lpstr>
      <vt:lpstr>POKOK ISI JAWABAN...</vt:lpstr>
      <vt:lpstr>POKOK ISI JAWABAN...</vt:lpstr>
      <vt:lpstr>Pra Persidangan</vt:lpstr>
      <vt:lpstr>Pra Persidangan (lanjutan) </vt:lpstr>
      <vt:lpstr>Pra Persidangan (lanjutan) </vt:lpstr>
      <vt:lpstr>Pra Persidangan</vt:lpstr>
      <vt:lpstr>Pemeriksaan Pokok Sengketa </vt:lpstr>
      <vt:lpstr>Presentasi PowerPoint</vt:lpstr>
      <vt:lpstr>Presentasi PowerPoint</vt:lpstr>
      <vt:lpstr>Permohonan Penundaan  Pelaksanaan KTUN </vt:lpstr>
      <vt:lpstr>Permohonan Penundaan  Pelaksanaan KTUN </vt:lpstr>
      <vt:lpstr>BERBEDA DENGAN UUAP</vt:lpstr>
      <vt:lpstr>Pembuktian Sengketa TUN   (Pasal 100 UU PERATUN)</vt:lpstr>
      <vt:lpstr>Pembuktian (lanjutan)  Surat </vt:lpstr>
      <vt:lpstr>Pembuktian (lanjutan)   Keterangan Ahli</vt:lpstr>
      <vt:lpstr>Pembuktian (lanjutan)   SAKSI</vt:lpstr>
      <vt:lpstr>Pembuktian (lanjutan) PENGAKUAN PARA PIHAK  </vt:lpstr>
      <vt:lpstr>Presentasi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HUKUM ACARA TATA USAHA NEGARA</dc:title>
  <dc:creator>hp</dc:creator>
  <cp:lastModifiedBy>akadiyan.aliffia@mail.ugm.ac.id</cp:lastModifiedBy>
  <cp:revision>266</cp:revision>
  <dcterms:created xsi:type="dcterms:W3CDTF">2011-01-25T11:42:56Z</dcterms:created>
  <dcterms:modified xsi:type="dcterms:W3CDTF">2026-10-13T14:30:02Z</dcterms:modified>
</cp:coreProperties>
</file>