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 id="2147483838" r:id="rId2"/>
    <p:sldMasterId id="2147483886" r:id="rId3"/>
  </p:sldMasterIdLst>
  <p:notesMasterIdLst>
    <p:notesMasterId r:id="rId89"/>
  </p:notesMasterIdLst>
  <p:sldIdLst>
    <p:sldId id="256" r:id="rId4"/>
    <p:sldId id="295" r:id="rId5"/>
    <p:sldId id="447" r:id="rId6"/>
    <p:sldId id="416" r:id="rId7"/>
    <p:sldId id="417" r:id="rId8"/>
    <p:sldId id="418" r:id="rId9"/>
    <p:sldId id="419" r:id="rId10"/>
    <p:sldId id="420" r:id="rId11"/>
    <p:sldId id="414" r:id="rId12"/>
    <p:sldId id="436" r:id="rId13"/>
    <p:sldId id="438" r:id="rId14"/>
    <p:sldId id="440" r:id="rId15"/>
    <p:sldId id="442" r:id="rId16"/>
    <p:sldId id="444" r:id="rId17"/>
    <p:sldId id="448" r:id="rId18"/>
    <p:sldId id="446" r:id="rId19"/>
    <p:sldId id="457" r:id="rId20"/>
    <p:sldId id="451" r:id="rId21"/>
    <p:sldId id="461" r:id="rId22"/>
    <p:sldId id="449" r:id="rId23"/>
    <p:sldId id="463" r:id="rId24"/>
    <p:sldId id="452" r:id="rId25"/>
    <p:sldId id="453" r:id="rId26"/>
    <p:sldId id="455" r:id="rId27"/>
    <p:sldId id="400" r:id="rId28"/>
    <p:sldId id="460" r:id="rId29"/>
    <p:sldId id="407" r:id="rId30"/>
    <p:sldId id="406" r:id="rId31"/>
    <p:sldId id="408" r:id="rId32"/>
    <p:sldId id="409" r:id="rId33"/>
    <p:sldId id="458" r:id="rId34"/>
    <p:sldId id="403" r:id="rId35"/>
    <p:sldId id="331" r:id="rId36"/>
    <p:sldId id="332" r:id="rId37"/>
    <p:sldId id="465" r:id="rId38"/>
    <p:sldId id="466" r:id="rId39"/>
    <p:sldId id="467" r:id="rId40"/>
    <p:sldId id="469" r:id="rId41"/>
    <p:sldId id="338" r:id="rId42"/>
    <p:sldId id="340" r:id="rId43"/>
    <p:sldId id="341" r:id="rId44"/>
    <p:sldId id="342" r:id="rId45"/>
    <p:sldId id="344" r:id="rId46"/>
    <p:sldId id="347" r:id="rId47"/>
    <p:sldId id="349" r:id="rId48"/>
    <p:sldId id="351" r:id="rId49"/>
    <p:sldId id="353" r:id="rId50"/>
    <p:sldId id="355" r:id="rId51"/>
    <p:sldId id="354" r:id="rId52"/>
    <p:sldId id="356" r:id="rId53"/>
    <p:sldId id="370" r:id="rId54"/>
    <p:sldId id="434" r:id="rId55"/>
    <p:sldId id="384" r:id="rId56"/>
    <p:sldId id="472" r:id="rId57"/>
    <p:sldId id="470" r:id="rId58"/>
    <p:sldId id="369" r:id="rId59"/>
    <p:sldId id="359" r:id="rId60"/>
    <p:sldId id="360" r:id="rId61"/>
    <p:sldId id="361" r:id="rId62"/>
    <p:sldId id="362" r:id="rId63"/>
    <p:sldId id="363" r:id="rId64"/>
    <p:sldId id="364" r:id="rId65"/>
    <p:sldId id="478" r:id="rId66"/>
    <p:sldId id="367" r:id="rId67"/>
    <p:sldId id="375" r:id="rId68"/>
    <p:sldId id="482" r:id="rId69"/>
    <p:sldId id="480" r:id="rId70"/>
    <p:sldId id="474" r:id="rId71"/>
    <p:sldId id="476" r:id="rId72"/>
    <p:sldId id="393" r:id="rId73"/>
    <p:sldId id="421" r:id="rId74"/>
    <p:sldId id="422" r:id="rId75"/>
    <p:sldId id="423" r:id="rId76"/>
    <p:sldId id="394" r:id="rId77"/>
    <p:sldId id="424" r:id="rId78"/>
    <p:sldId id="425" r:id="rId79"/>
    <p:sldId id="426" r:id="rId80"/>
    <p:sldId id="427" r:id="rId81"/>
    <p:sldId id="428" r:id="rId82"/>
    <p:sldId id="429" r:id="rId83"/>
    <p:sldId id="401" r:id="rId84"/>
    <p:sldId id="430" r:id="rId85"/>
    <p:sldId id="431" r:id="rId86"/>
    <p:sldId id="432" r:id="rId87"/>
    <p:sldId id="294" r:id="rId8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E6EE5-12A7-48DE-8719-3527FDE2E762}">
  <a:tblStyle styleId="{906E6EE5-12A7-48DE-8719-3527FDE2E76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A1BF261-77C4-4AA7-961F-306B87D9986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p:restoredTop sz="94674"/>
  </p:normalViewPr>
  <p:slideViewPr>
    <p:cSldViewPr snapToGrid="0" snapToObjects="1">
      <p:cViewPr varScale="1">
        <p:scale>
          <a:sx n="88" d="100"/>
          <a:sy n="88" d="100"/>
        </p:scale>
        <p:origin x="64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utani Wira" userId="bb3955984b9f97cc" providerId="LiveId" clId="{5ED954DD-8AE3-4738-B9E3-1EE7F10BAB1B}"/>
    <pc:docChg chg="modSld">
      <pc:chgData name="Prautani Wira" userId="bb3955984b9f97cc" providerId="LiveId" clId="{5ED954DD-8AE3-4738-B9E3-1EE7F10BAB1B}" dt="2026-08-05T01:35:54.784" v="3" actId="20577"/>
      <pc:docMkLst>
        <pc:docMk/>
      </pc:docMkLst>
      <pc:sldChg chg="modSp mod">
        <pc:chgData name="Prautani Wira" userId="bb3955984b9f97cc" providerId="LiveId" clId="{5ED954DD-8AE3-4738-B9E3-1EE7F10BAB1B}" dt="2026-08-05T01:35:54.784" v="3" actId="20577"/>
        <pc:sldMkLst>
          <pc:docMk/>
          <pc:sldMk cId="0" sldId="256"/>
        </pc:sldMkLst>
        <pc:spChg chg="mod">
          <ac:chgData name="Prautani Wira" userId="bb3955984b9f97cc" providerId="LiveId" clId="{5ED954DD-8AE3-4738-B9E3-1EE7F10BAB1B}" dt="2026-08-05T01:35:54.784" v="3" actId="20577"/>
          <ac:spMkLst>
            <pc:docMk/>
            <pc:sldMk cId="0" sldId="256"/>
            <ac:spMk id="6" creationId="{FA43B9B3-2539-D644-871A-83B8471BFC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B148C5-8A18-3440-9A0F-6E68B1CCF37E}" type="slidenum">
              <a:rPr lang="en-US" smtClean="0"/>
              <a:t>40</a:t>
            </a:fld>
            <a:endParaRPr lang="en-US"/>
          </a:p>
        </p:txBody>
      </p:sp>
    </p:spTree>
    <p:extLst>
      <p:ext uri="{BB962C8B-B14F-4D97-AF65-F5344CB8AC3E}">
        <p14:creationId xmlns:p14="http://schemas.microsoft.com/office/powerpoint/2010/main" val="176961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25DAA821-1EEB-4595-AC19-146637D13760}" type="slidenum">
              <a:rPr lang="en-AU" smtClean="0"/>
              <a:pPr/>
              <a:t>71</a:t>
            </a:fld>
            <a:endParaRPr lang="en-AU"/>
          </a:p>
        </p:txBody>
      </p:sp>
    </p:spTree>
    <p:extLst>
      <p:ext uri="{BB962C8B-B14F-4D97-AF65-F5344CB8AC3E}">
        <p14:creationId xmlns:p14="http://schemas.microsoft.com/office/powerpoint/2010/main" val="1282952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444500" y="1243013"/>
            <a:ext cx="5969000" cy="3357562"/>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d-ID"/>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373C4E14-90F3-4948-8CB1-E9C3A9CBA02A}" type="slidenum">
              <a:rPr lang="en-US" sz="1200" smtClean="0">
                <a:latin typeface="Times New Roman" pitchFamily="18" charset="0"/>
              </a:rPr>
              <a:pPr eaLnBrk="1" hangingPunct="1"/>
              <a:t>72</a:t>
            </a:fld>
            <a:endParaRPr lang="en-US" sz="1200">
              <a:latin typeface="Times New Roman" pitchFamily="18" charset="0"/>
            </a:endParaRPr>
          </a:p>
        </p:txBody>
      </p:sp>
    </p:spTree>
    <p:extLst>
      <p:ext uri="{BB962C8B-B14F-4D97-AF65-F5344CB8AC3E}">
        <p14:creationId xmlns:p14="http://schemas.microsoft.com/office/powerpoint/2010/main" val="3313582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25DAA821-1EEB-4595-AC19-146637D13760}" type="slidenum">
              <a:rPr lang="en-AU" smtClean="0"/>
              <a:pPr/>
              <a:t>73</a:t>
            </a:fld>
            <a:endParaRPr lang="en-AU"/>
          </a:p>
        </p:txBody>
      </p:sp>
    </p:spTree>
    <p:extLst>
      <p:ext uri="{BB962C8B-B14F-4D97-AF65-F5344CB8AC3E}">
        <p14:creationId xmlns:p14="http://schemas.microsoft.com/office/powerpoint/2010/main" val="1282952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444500" y="1243013"/>
            <a:ext cx="5969000" cy="3357562"/>
          </a:xfrm>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d-ID"/>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fld id="{8C058F58-4F88-4641-A39D-21F57AC338B3}" type="slidenum">
              <a:rPr lang="en-US" sz="1200" smtClean="0">
                <a:latin typeface="Times New Roman" pitchFamily="18" charset="0"/>
              </a:rPr>
              <a:pPr eaLnBrk="1" hangingPunct="1"/>
              <a:t>75</a:t>
            </a:fld>
            <a:endParaRPr lang="en-US" sz="1200">
              <a:latin typeface="Times New Roman" pitchFamily="18" charset="0"/>
            </a:endParaRPr>
          </a:p>
        </p:txBody>
      </p:sp>
    </p:spTree>
    <p:extLst>
      <p:ext uri="{BB962C8B-B14F-4D97-AF65-F5344CB8AC3E}">
        <p14:creationId xmlns:p14="http://schemas.microsoft.com/office/powerpoint/2010/main" val="808496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25DAA821-1EEB-4595-AC19-146637D13760}" type="slidenum">
              <a:rPr lang="en-AU" smtClean="0"/>
              <a:pPr/>
              <a:t>81</a:t>
            </a:fld>
            <a:endParaRPr lang="en-AU"/>
          </a:p>
        </p:txBody>
      </p:sp>
    </p:spTree>
    <p:extLst>
      <p:ext uri="{BB962C8B-B14F-4D97-AF65-F5344CB8AC3E}">
        <p14:creationId xmlns:p14="http://schemas.microsoft.com/office/powerpoint/2010/main" val="317958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1243013"/>
            <a:ext cx="5969000" cy="3357562"/>
          </a:xfrm>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25DAA821-1EEB-4595-AC19-146637D13760}" type="slidenum">
              <a:rPr lang="en-AU" smtClean="0"/>
              <a:pPr/>
              <a:t>83</a:t>
            </a:fld>
            <a:endParaRPr lang="en-AU"/>
          </a:p>
        </p:txBody>
      </p:sp>
    </p:spTree>
    <p:extLst>
      <p:ext uri="{BB962C8B-B14F-4D97-AF65-F5344CB8AC3E}">
        <p14:creationId xmlns:p14="http://schemas.microsoft.com/office/powerpoint/2010/main" val="843390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2ad5b4435_6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2ad5b4435_6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2" descr="paint_transparent1.png"/>
          <p:cNvPicPr preferRelativeResize="0"/>
          <p:nvPr/>
        </p:nvPicPr>
        <p:blipFill rotWithShape="1">
          <a:blip r:embed="rId3">
            <a:alphaModFix/>
          </a:blip>
          <a:srcRect l="55211"/>
          <a:stretch/>
        </p:blipFill>
        <p:spPr>
          <a:xfrm>
            <a:off x="1" y="0"/>
            <a:ext cx="4095677" cy="5143500"/>
          </a:xfrm>
          <a:prstGeom prst="rect">
            <a:avLst/>
          </a:prstGeom>
          <a:noFill/>
          <a:ln>
            <a:noFill/>
          </a:ln>
        </p:spPr>
      </p:pic>
      <p:sp>
        <p:nvSpPr>
          <p:cNvPr id="11" name="Google Shape;11;p2"/>
          <p:cNvSpPr txBox="1">
            <a:spLocks noGrp="1"/>
          </p:cNvSpPr>
          <p:nvPr>
            <p:ph type="ctrTitle"/>
          </p:nvPr>
        </p:nvSpPr>
        <p:spPr>
          <a:xfrm>
            <a:off x="3208125" y="3287225"/>
            <a:ext cx="5250300" cy="11598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1pPr>
            <a:lvl2pPr lvl="1"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2pPr>
            <a:lvl3pPr lvl="2"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3pPr>
            <a:lvl4pPr lvl="3"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4pPr>
            <a:lvl5pPr lvl="4"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5pPr>
            <a:lvl6pPr lvl="5"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6pPr>
            <a:lvl7pPr lvl="6"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7pPr>
            <a:lvl8pPr lvl="7"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8pPr>
            <a:lvl9pPr lvl="8" algn="r">
              <a:spcBef>
                <a:spcPts val="0"/>
              </a:spcBef>
              <a:spcAft>
                <a:spcPts val="0"/>
              </a:spcAft>
              <a:buClr>
                <a:srgbClr val="FFFFFF"/>
              </a:buClr>
              <a:buSzPts val="5000"/>
              <a:buFont typeface="Lato"/>
              <a:buNone/>
              <a:defRPr sz="5000">
                <a:solidFill>
                  <a:srgbClr val="FFFFFF"/>
                </a:solidFill>
                <a:latin typeface="Lato"/>
                <a:ea typeface="Lato"/>
                <a:cs typeface="Lato"/>
                <a:sym typeface="Lato"/>
              </a:defRPr>
            </a:lvl9pPr>
          </a:lstStyle>
          <a:p>
            <a:r>
              <a:rPr lang="en-US"/>
              <a:t>Click to edit Master 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21"/>
        <p:cNvGrpSpPr/>
        <p:nvPr/>
      </p:nvGrpSpPr>
      <p:grpSpPr>
        <a:xfrm>
          <a:off x="0" y="0"/>
          <a:ext cx="0" cy="0"/>
          <a:chOff x="0" y="0"/>
          <a:chExt cx="0" cy="0"/>
        </a:xfrm>
      </p:grpSpPr>
      <p:pic>
        <p:nvPicPr>
          <p:cNvPr id="22" name="Google Shape;22;p5"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Font typeface="Lato"/>
              <a:buNone/>
              <a:defRPr>
                <a:latin typeface="Lato"/>
                <a:ea typeface="Lato"/>
                <a:cs typeface="Lato"/>
                <a:sym typeface="Lato"/>
              </a:defRPr>
            </a:lvl1pPr>
            <a:lvl2pPr lvl="1">
              <a:spcBef>
                <a:spcPts val="0"/>
              </a:spcBef>
              <a:spcAft>
                <a:spcPts val="0"/>
              </a:spcAft>
              <a:buSzPts val="4800"/>
              <a:buFont typeface="Lato"/>
              <a:buNone/>
              <a:defRPr>
                <a:latin typeface="Lato"/>
                <a:ea typeface="Lato"/>
                <a:cs typeface="Lato"/>
                <a:sym typeface="Lato"/>
              </a:defRPr>
            </a:lvl2pPr>
            <a:lvl3pPr lvl="2">
              <a:spcBef>
                <a:spcPts val="0"/>
              </a:spcBef>
              <a:spcAft>
                <a:spcPts val="0"/>
              </a:spcAft>
              <a:buSzPts val="4800"/>
              <a:buFont typeface="Lato"/>
              <a:buNone/>
              <a:defRPr>
                <a:latin typeface="Lato"/>
                <a:ea typeface="Lato"/>
                <a:cs typeface="Lato"/>
                <a:sym typeface="Lato"/>
              </a:defRPr>
            </a:lvl3pPr>
            <a:lvl4pPr lvl="3">
              <a:spcBef>
                <a:spcPts val="0"/>
              </a:spcBef>
              <a:spcAft>
                <a:spcPts val="0"/>
              </a:spcAft>
              <a:buSzPts val="4800"/>
              <a:buFont typeface="Lato"/>
              <a:buNone/>
              <a:defRPr>
                <a:latin typeface="Lato"/>
                <a:ea typeface="Lato"/>
                <a:cs typeface="Lato"/>
                <a:sym typeface="Lato"/>
              </a:defRPr>
            </a:lvl4pPr>
            <a:lvl5pPr lvl="4">
              <a:spcBef>
                <a:spcPts val="0"/>
              </a:spcBef>
              <a:spcAft>
                <a:spcPts val="0"/>
              </a:spcAft>
              <a:buSzPts val="4800"/>
              <a:buFont typeface="Lato"/>
              <a:buNone/>
              <a:defRPr>
                <a:latin typeface="Lato"/>
                <a:ea typeface="Lato"/>
                <a:cs typeface="Lato"/>
                <a:sym typeface="Lato"/>
              </a:defRPr>
            </a:lvl5pPr>
            <a:lvl6pPr lvl="5">
              <a:spcBef>
                <a:spcPts val="0"/>
              </a:spcBef>
              <a:spcAft>
                <a:spcPts val="0"/>
              </a:spcAft>
              <a:buSzPts val="4800"/>
              <a:buFont typeface="Lato"/>
              <a:buNone/>
              <a:defRPr>
                <a:latin typeface="Lato"/>
                <a:ea typeface="Lato"/>
                <a:cs typeface="Lato"/>
                <a:sym typeface="Lato"/>
              </a:defRPr>
            </a:lvl6pPr>
            <a:lvl7pPr lvl="6">
              <a:spcBef>
                <a:spcPts val="0"/>
              </a:spcBef>
              <a:spcAft>
                <a:spcPts val="0"/>
              </a:spcAft>
              <a:buSzPts val="4800"/>
              <a:buFont typeface="Lato"/>
              <a:buNone/>
              <a:defRPr>
                <a:latin typeface="Lato"/>
                <a:ea typeface="Lato"/>
                <a:cs typeface="Lato"/>
                <a:sym typeface="Lato"/>
              </a:defRPr>
            </a:lvl7pPr>
            <a:lvl8pPr lvl="7">
              <a:spcBef>
                <a:spcPts val="0"/>
              </a:spcBef>
              <a:spcAft>
                <a:spcPts val="0"/>
              </a:spcAft>
              <a:buSzPts val="4800"/>
              <a:buFont typeface="Lato"/>
              <a:buNone/>
              <a:defRPr>
                <a:latin typeface="Lato"/>
                <a:ea typeface="Lato"/>
                <a:cs typeface="Lato"/>
                <a:sym typeface="Lato"/>
              </a:defRPr>
            </a:lvl8pPr>
            <a:lvl9pPr lvl="8">
              <a:spcBef>
                <a:spcPts val="0"/>
              </a:spcBef>
              <a:spcAft>
                <a:spcPts val="0"/>
              </a:spcAft>
              <a:buSzPts val="4800"/>
              <a:buFont typeface="Lato"/>
              <a:buNone/>
              <a:defRPr>
                <a:latin typeface="Lato"/>
                <a:ea typeface="Lato"/>
                <a:cs typeface="Lato"/>
                <a:sym typeface="Lato"/>
              </a:defRPr>
            </a:lvl9pPr>
          </a:lstStyle>
          <a:p>
            <a:r>
              <a:rPr lang="en-US"/>
              <a:t>Click to edit Master title style</a:t>
            </a:r>
            <a:endParaRPr/>
          </a:p>
        </p:txBody>
      </p:sp>
      <p:sp>
        <p:nvSpPr>
          <p:cNvPr id="24" name="Google Shape;24;p5"/>
          <p:cNvSpPr txBox="1">
            <a:spLocks noGrp="1"/>
          </p:cNvSpPr>
          <p:nvPr>
            <p:ph type="body" idx="1"/>
          </p:nvPr>
        </p:nvSpPr>
        <p:spPr>
          <a:xfrm>
            <a:off x="457200" y="2244400"/>
            <a:ext cx="5511300" cy="26052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en-US"/>
              <a:t>Click to edit Master text styles</a:t>
            </a:r>
          </a:p>
        </p:txBody>
      </p:sp>
      <p:sp>
        <p:nvSpPr>
          <p:cNvPr id="25" name="Google Shape;25;p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a:t>Click to edit Master title style</a:t>
            </a:r>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pPr lvl="0"/>
            <a:r>
              <a:rPr lang="en-US"/>
              <a:t>Click to edit Master text styles</a:t>
            </a: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pPr lvl="0"/>
            <a:r>
              <a:rPr lang="en-US"/>
              <a:t>Click to edit Master text styles</a:t>
            </a: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2"/>
        <p:cNvGrpSpPr/>
        <p:nvPr/>
      </p:nvGrpSpPr>
      <p:grpSpPr>
        <a:xfrm>
          <a:off x="0" y="0"/>
          <a:ext cx="0" cy="0"/>
          <a:chOff x="0" y="0"/>
          <a:chExt cx="0" cy="0"/>
        </a:xfrm>
      </p:grpSpPr>
      <p:pic>
        <p:nvPicPr>
          <p:cNvPr id="33" name="Google Shape;33;p7"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 name="Google Shape;34;p7"/>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r>
              <a:rPr lang="en-US"/>
              <a:t>Click to edit Master title style</a:t>
            </a:r>
            <a:endParaRPr/>
          </a:p>
        </p:txBody>
      </p:sp>
      <p:sp>
        <p:nvSpPr>
          <p:cNvPr id="35" name="Google Shape;35;p7"/>
          <p:cNvSpPr txBox="1">
            <a:spLocks noGrp="1"/>
          </p:cNvSpPr>
          <p:nvPr>
            <p:ph type="body" idx="1"/>
          </p:nvPr>
        </p:nvSpPr>
        <p:spPr>
          <a:xfrm>
            <a:off x="489775"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pPr lvl="0"/>
            <a:r>
              <a:rPr lang="en-US"/>
              <a:t>Click to edit Master text styles</a:t>
            </a:r>
          </a:p>
        </p:txBody>
      </p:sp>
      <p:sp>
        <p:nvSpPr>
          <p:cNvPr id="36" name="Google Shape;36;p7"/>
          <p:cNvSpPr txBox="1">
            <a:spLocks noGrp="1"/>
          </p:cNvSpPr>
          <p:nvPr>
            <p:ph type="body" idx="2"/>
          </p:nvPr>
        </p:nvSpPr>
        <p:spPr>
          <a:xfrm>
            <a:off x="2415136"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pPr lvl="0"/>
            <a:r>
              <a:rPr lang="en-US"/>
              <a:t>Click to edit Master text styles</a:t>
            </a:r>
          </a:p>
        </p:txBody>
      </p:sp>
      <p:sp>
        <p:nvSpPr>
          <p:cNvPr id="37" name="Google Shape;37;p7"/>
          <p:cNvSpPr txBox="1">
            <a:spLocks noGrp="1"/>
          </p:cNvSpPr>
          <p:nvPr>
            <p:ph type="body" idx="3"/>
          </p:nvPr>
        </p:nvSpPr>
        <p:spPr>
          <a:xfrm>
            <a:off x="4340497"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pPr lvl="0"/>
            <a:r>
              <a:rPr lang="en-US"/>
              <a:t>Click to edit Master text styles</a:t>
            </a:r>
          </a:p>
        </p:txBody>
      </p:sp>
      <p:sp>
        <p:nvSpPr>
          <p:cNvPr id="38" name="Google Shape;38;p7"/>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9"/>
        <p:cNvGrpSpPr/>
        <p:nvPr/>
      </p:nvGrpSpPr>
      <p:grpSpPr>
        <a:xfrm>
          <a:off x="0" y="0"/>
          <a:ext cx="0" cy="0"/>
          <a:chOff x="0" y="0"/>
          <a:chExt cx="0" cy="0"/>
        </a:xfrm>
      </p:grpSpPr>
      <p:pic>
        <p:nvPicPr>
          <p:cNvPr id="40" name="Google Shape;40;p8"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8"/>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a:t>Click to edit Master title style</a:t>
            </a:r>
            <a:endParaRPr/>
          </a:p>
        </p:txBody>
      </p:sp>
      <p:sp>
        <p:nvSpPr>
          <p:cNvPr id="42" name="Google Shape;42;p8"/>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rectangle">
  <p:cSld name="BLANK_1">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341340"/>
            <a:ext cx="6270922" cy="1573670"/>
          </a:xfrm>
        </p:spPr>
        <p:txBody>
          <a:bodyPr anchor="b">
            <a:noAutofit/>
          </a:bodyPr>
          <a:lstStyle>
            <a:lvl1pPr algn="ctr">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2967210"/>
            <a:ext cx="5123755" cy="814678"/>
          </a:xfr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4840039"/>
            <a:ext cx="1205958" cy="303461"/>
          </a:xfrm>
        </p:spPr>
        <p:txBody>
          <a:bodyPr/>
          <a:lstStyle>
            <a:lvl1pPr>
              <a:defRPr baseline="0">
                <a:solidFill>
                  <a:schemeClr val="tx2"/>
                </a:solidFill>
              </a:defRPr>
            </a:lvl1p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a:xfrm>
            <a:off x="1938041" y="4840039"/>
            <a:ext cx="5267533" cy="303461"/>
          </a:xfrm>
        </p:spPr>
        <p:txBody>
          <a:bodyPr/>
          <a:lstStyle>
            <a:lvl1pPr algn="ctr">
              <a:defRPr baseline="0">
                <a:solidFill>
                  <a:schemeClr val="tx2"/>
                </a:solidFill>
              </a:defRPr>
            </a:lvl1pPr>
          </a:lstStyle>
          <a:p>
            <a:endParaRPr lang="id-ID"/>
          </a:p>
        </p:txBody>
      </p:sp>
      <p:sp>
        <p:nvSpPr>
          <p:cNvPr id="6" name="Slide Number Placeholder 5"/>
          <p:cNvSpPr>
            <a:spLocks noGrp="1"/>
          </p:cNvSpPr>
          <p:nvPr>
            <p:ph type="sldNum" sz="quarter" idx="12"/>
          </p:nvPr>
        </p:nvSpPr>
        <p:spPr>
          <a:xfrm>
            <a:off x="7373012" y="4840039"/>
            <a:ext cx="1197219" cy="303461"/>
          </a:xfrm>
        </p:spPr>
        <p:txBody>
          <a:bodyPr/>
          <a:lstStyle>
            <a:lvl1pPr>
              <a:defRPr baseline="0">
                <a:solidFill>
                  <a:schemeClr val="tx2"/>
                </a:solidFill>
              </a:defRPr>
            </a:lvl1pPr>
          </a:lstStyle>
          <a:p>
            <a:fld id="{35E2131C-DBD6-44E8-B3B0-61CD6B3CC89B}" type="slidenum">
              <a:rPr lang="id-ID" smtClean="0"/>
              <a:pPr/>
              <a:t>‹#›</a:t>
            </a:fld>
            <a:endParaRPr lang="id-ID"/>
          </a:p>
        </p:txBody>
      </p:sp>
      <p:grpSp>
        <p:nvGrpSpPr>
          <p:cNvPr id="7" name="Group 6"/>
          <p:cNvGrpSpPr/>
          <p:nvPr/>
        </p:nvGrpSpPr>
        <p:grpSpPr>
          <a:xfrm>
            <a:off x="564644" y="558352"/>
            <a:ext cx="8005588" cy="4012253"/>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815928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3769" y="976020"/>
            <a:ext cx="7209728" cy="2139553"/>
          </a:xfrm>
        </p:spPr>
        <p:txBody>
          <a:bodyPr anchor="b">
            <a:normAutofit/>
          </a:bodyPr>
          <a:lstStyle>
            <a:lvl1pPr algn="r">
              <a:defRPr sz="54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3162246"/>
            <a:ext cx="7209728" cy="857493"/>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4840039"/>
            <a:ext cx="1216807" cy="303461"/>
          </a:xfrm>
        </p:spPr>
        <p:txBody>
          <a:bodyPr/>
          <a:lstStyle>
            <a:lvl1pPr>
              <a:defRPr>
                <a:solidFill>
                  <a:schemeClr val="tx2"/>
                </a:solidFill>
              </a:defRPr>
            </a:lvl1p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a:xfrm>
            <a:off x="1938234" y="4840039"/>
            <a:ext cx="5267533" cy="303461"/>
          </a:xfrm>
        </p:spPr>
        <p:txBody>
          <a:bodyPr/>
          <a:lstStyle>
            <a:lvl1pPr algn="ctr">
              <a:defRPr>
                <a:solidFill>
                  <a:schemeClr val="tx2"/>
                </a:solidFill>
              </a:defRPr>
            </a:lvl1pPr>
          </a:lstStyle>
          <a:p>
            <a:endParaRPr lang="id-ID"/>
          </a:p>
        </p:txBody>
      </p:sp>
      <p:sp>
        <p:nvSpPr>
          <p:cNvPr id="6" name="Slide Number Placeholder 5"/>
          <p:cNvSpPr>
            <a:spLocks noGrp="1"/>
          </p:cNvSpPr>
          <p:nvPr>
            <p:ph type="sldNum" sz="quarter" idx="12"/>
          </p:nvPr>
        </p:nvSpPr>
        <p:spPr>
          <a:xfrm>
            <a:off x="7373012" y="4840039"/>
            <a:ext cx="1197219" cy="303461"/>
          </a:xfrm>
        </p:spPr>
        <p:txBody>
          <a:bodyPr/>
          <a:lstStyle>
            <a:lvl1pPr>
              <a:defRPr>
                <a:solidFill>
                  <a:schemeClr val="tx2"/>
                </a:solidFill>
              </a:defRPr>
            </a:lvl1pPr>
          </a:lstStyle>
          <a:p>
            <a:fld id="{35E2131C-DBD6-44E8-B3B0-61CD6B3CC89B}" type="slidenum">
              <a:rPr lang="id-ID" smtClean="0"/>
              <a:pPr/>
              <a:t>‹#›</a:t>
            </a:fld>
            <a:endParaRPr lang="id-ID"/>
          </a:p>
        </p:txBody>
      </p:sp>
      <p:sp>
        <p:nvSpPr>
          <p:cNvPr id="7" name="Freeform 6" title="Crop Mark"/>
          <p:cNvSpPr/>
          <p:nvPr/>
        </p:nvSpPr>
        <p:spPr bwMode="auto">
          <a:xfrm>
            <a:off x="6113972" y="1264239"/>
            <a:ext cx="2456260" cy="3306366"/>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564119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514350"/>
            <a:ext cx="7200900" cy="1114425"/>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1755648"/>
            <a:ext cx="3332988" cy="617934"/>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2478906"/>
            <a:ext cx="3332988"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1" y="1755648"/>
            <a:ext cx="3332988" cy="617934"/>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1" y="2478906"/>
            <a:ext cx="3332988" cy="1921645"/>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226621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931509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94B00-55A7-AC41-8042-BCB831884CFD}"/>
              </a:ext>
            </a:extLst>
          </p:cNvPr>
          <p:cNvSpPr>
            <a:spLocks noGrp="1"/>
          </p:cNvSpPr>
          <p:nvPr>
            <p:ph type="dt" sz="half" idx="10"/>
          </p:nvPr>
        </p:nvSpPr>
        <p:spPr/>
        <p:txBody>
          <a:bodyPr/>
          <a:lstStyle/>
          <a:p>
            <a:fld id="{E193917D-7A21-A842-A469-962AAD31B25B}" type="datetimeFigureOut">
              <a:rPr lang="en-US" smtClean="0"/>
              <a:t>8/5/2026</a:t>
            </a:fld>
            <a:endParaRPr lang="en-US"/>
          </a:p>
        </p:txBody>
      </p:sp>
      <p:sp>
        <p:nvSpPr>
          <p:cNvPr id="3" name="Footer Placeholder 2">
            <a:extLst>
              <a:ext uri="{FF2B5EF4-FFF2-40B4-BE49-F238E27FC236}">
                <a16:creationId xmlns:a16="http://schemas.microsoft.com/office/drawing/2014/main" id="{FA5714FE-7F70-C943-A83F-93FE98F3D7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34497F-F9E9-0B46-964C-4C59CE12E67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5989717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247255" y="-44532"/>
            <a:ext cx="9386888" cy="5192849"/>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251970" y="889863"/>
            <a:ext cx="6636259" cy="3358450"/>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19428" y="1556628"/>
            <a:ext cx="6509936" cy="1311547"/>
          </a:xfrm>
        </p:spPr>
        <p:txBody>
          <a:bodyPr bIns="0" anchor="b">
            <a:normAutofit/>
          </a:bodyPr>
          <a:lstStyle>
            <a:lvl1pPr algn="ctr">
              <a:lnSpc>
                <a:spcPct val="80000"/>
              </a:lnSpc>
              <a:defRPr sz="4050" spc="-113">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319428" y="2929700"/>
            <a:ext cx="6505070" cy="991940"/>
          </a:xfrm>
        </p:spPr>
        <p:txBody>
          <a:bodyPr tIns="0">
            <a:normAutofit/>
          </a:bodyPr>
          <a:lstStyle>
            <a:lvl1pPr marL="0" indent="0" algn="ctr">
              <a:lnSpc>
                <a:spcPct val="100000"/>
              </a:lnSpc>
              <a:buNone/>
              <a:defRPr sz="1350" b="0">
                <a:solidFill>
                  <a:srgbClr val="FFFEFF"/>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03504" y="240030"/>
            <a:ext cx="2743200" cy="240030"/>
          </a:xfrm>
        </p:spPr>
        <p:txBody>
          <a:bodyPr vert="horz" lIns="91440" tIns="45720" rIns="91440" bIns="45720" rtlCol="0" anchor="ctr"/>
          <a:lstStyle>
            <a:lvl1pPr>
              <a:defRPr lang="en-US"/>
            </a:lvl1p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id-ID"/>
          </a:p>
        </p:txBody>
      </p:sp>
      <p:sp>
        <p:nvSpPr>
          <p:cNvPr id="6" name="Slide Number Placeholder 5"/>
          <p:cNvSpPr>
            <a:spLocks noGrp="1"/>
          </p:cNvSpPr>
          <p:nvPr>
            <p:ph type="sldNum" sz="quarter" idx="12"/>
          </p:nvPr>
        </p:nvSpPr>
        <p:spPr>
          <a:xfrm>
            <a:off x="7852410" y="240030"/>
            <a:ext cx="685800" cy="240030"/>
          </a:xfrm>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825966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313135" y="0"/>
            <a:ext cx="9438086" cy="5139929"/>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600108" y="1274692"/>
            <a:ext cx="2755857" cy="2602816"/>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4234" cy="184233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3838836" y="602389"/>
            <a:ext cx="4711405" cy="393646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4254004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247255" y="-44532"/>
            <a:ext cx="9386888" cy="5192849"/>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2444659" y="889863"/>
            <a:ext cx="4249609" cy="3358450"/>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508162" y="1556047"/>
            <a:ext cx="4117668" cy="1267043"/>
          </a:xfrm>
        </p:spPr>
        <p:txBody>
          <a:bodyPr bIns="0" anchor="b">
            <a:normAutofit/>
          </a:bodyPr>
          <a:lstStyle>
            <a:lvl1pPr algn="ctr">
              <a:defRPr sz="33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2508162" y="2885138"/>
            <a:ext cx="4117667" cy="1037828"/>
          </a:xfrm>
        </p:spPr>
        <p:txBody>
          <a:bodyPr tIns="0">
            <a:normAutofit/>
          </a:bodyPr>
          <a:lstStyle>
            <a:lvl1pPr marL="0" indent="0" algn="ctr">
              <a:buNone/>
              <a:defRPr sz="1350">
                <a:solidFill>
                  <a:srgbClr val="FFFEFF"/>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3504" y="240030"/>
            <a:ext cx="2743200" cy="240030"/>
          </a:xfrm>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id-ID"/>
          </a:p>
        </p:txBody>
      </p:sp>
      <p:sp>
        <p:nvSpPr>
          <p:cNvPr id="6" name="Slide Number Placeholder 5"/>
          <p:cNvSpPr>
            <a:spLocks noGrp="1"/>
          </p:cNvSpPr>
          <p:nvPr>
            <p:ph type="sldNum" sz="quarter" idx="12"/>
          </p:nvPr>
        </p:nvSpPr>
        <p:spPr>
          <a:xfrm>
            <a:off x="7852410" y="240030"/>
            <a:ext cx="685800" cy="240030"/>
          </a:xfrm>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3501955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313135" y="0"/>
            <a:ext cx="9438086" cy="5139929"/>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00108" y="1274692"/>
            <a:ext cx="2755857" cy="2602816"/>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750" y="1754752"/>
            <a:ext cx="2625621" cy="1852549"/>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3840659" y="602391"/>
            <a:ext cx="4702193" cy="1786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38835" y="2754121"/>
            <a:ext cx="4704017" cy="17876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3504" y="240030"/>
            <a:ext cx="2743200" cy="240030"/>
          </a:xfrm>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a:xfrm>
            <a:off x="603504" y="4670298"/>
            <a:ext cx="7941564" cy="240030"/>
          </a:xfrm>
        </p:spPr>
        <p:txBody>
          <a:bodyPr/>
          <a:lstStyle/>
          <a:p>
            <a:endParaRPr lang="en-US"/>
          </a:p>
        </p:txBody>
      </p:sp>
      <p:sp>
        <p:nvSpPr>
          <p:cNvPr id="7" name="Slide Number Placeholder 6"/>
          <p:cNvSpPr>
            <a:spLocks noGrp="1"/>
          </p:cNvSpPr>
          <p:nvPr>
            <p:ph type="sldNum" sz="quarter" idx="12"/>
          </p:nvPr>
        </p:nvSpPr>
        <p:spPr>
          <a:xfrm>
            <a:off x="7852410" y="240030"/>
            <a:ext cx="685800" cy="240030"/>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9697947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313135" y="0"/>
            <a:ext cx="9438086" cy="5139929"/>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600108" y="1274692"/>
            <a:ext cx="2755857" cy="2602816"/>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751" y="1772937"/>
            <a:ext cx="2625621" cy="1845373"/>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43853" y="602389"/>
            <a:ext cx="4698816"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43979" y="1116739"/>
            <a:ext cx="4698263" cy="12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38989" y="2749415"/>
            <a:ext cx="4698311"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38835" y="3263765"/>
            <a:ext cx="4699191" cy="12780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3504" y="240030"/>
            <a:ext cx="2743200" cy="240030"/>
          </a:xfrm>
        </p:spPr>
        <p:txBody>
          <a:bodyPr/>
          <a:lstStyle/>
          <a:p>
            <a:fld id="{E971CE43-567C-422E-8EC3-3A73E478CB74}" type="datetimeFigureOut">
              <a:rPr lang="id-ID" smtClean="0"/>
              <a:pPr/>
              <a:t>05/08/2026</a:t>
            </a:fld>
            <a:endParaRPr lang="id-ID"/>
          </a:p>
        </p:txBody>
      </p:sp>
      <p:sp>
        <p:nvSpPr>
          <p:cNvPr id="8" name="Footer Placeholder 7"/>
          <p:cNvSpPr>
            <a:spLocks noGrp="1"/>
          </p:cNvSpPr>
          <p:nvPr>
            <p:ph type="ftr" sz="quarter" idx="11"/>
          </p:nvPr>
        </p:nvSpPr>
        <p:spPr>
          <a:xfrm>
            <a:off x="603504" y="4670298"/>
            <a:ext cx="7941564" cy="240030"/>
          </a:xfrm>
        </p:spPr>
        <p:txBody>
          <a:bodyPr/>
          <a:lstStyle/>
          <a:p>
            <a:endParaRPr lang="id-ID"/>
          </a:p>
        </p:txBody>
      </p:sp>
      <p:sp>
        <p:nvSpPr>
          <p:cNvPr id="9" name="Slide Number Placeholder 8"/>
          <p:cNvSpPr>
            <a:spLocks noGrp="1"/>
          </p:cNvSpPr>
          <p:nvPr>
            <p:ph type="sldNum" sz="quarter" idx="12"/>
          </p:nvPr>
        </p:nvSpPr>
        <p:spPr>
          <a:xfrm>
            <a:off x="7852410" y="240030"/>
            <a:ext cx="685800" cy="240030"/>
          </a:xfrm>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860174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313135" y="0"/>
            <a:ext cx="9438086" cy="5139929"/>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600108" y="1274692"/>
            <a:ext cx="2755857" cy="2602816"/>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5897" cy="184233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93917D-7A21-A842-A469-962AAD31B25B}"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3578644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3504" y="240030"/>
            <a:ext cx="2743200" cy="240030"/>
          </a:xfrm>
        </p:spPr>
        <p:txBody>
          <a:bodyPr/>
          <a:lstStyle/>
          <a:p>
            <a:fld id="{E193917D-7A21-A842-A469-962AAD31B25B}" type="datetimeFigureOut">
              <a:rPr lang="en-US" smtClean="0"/>
              <a:t>8/5/2026</a:t>
            </a:fld>
            <a:endParaRPr lang="en-US"/>
          </a:p>
        </p:txBody>
      </p:sp>
      <p:sp>
        <p:nvSpPr>
          <p:cNvPr id="3" name="Footer Placeholder 2"/>
          <p:cNvSpPr>
            <a:spLocks noGrp="1"/>
          </p:cNvSpPr>
          <p:nvPr>
            <p:ph type="ftr" sz="quarter" idx="11"/>
          </p:nvPr>
        </p:nvSpPr>
        <p:spPr>
          <a:xfrm>
            <a:off x="603504" y="4670298"/>
            <a:ext cx="7941564" cy="240030"/>
          </a:xfrm>
        </p:spPr>
        <p:txBody>
          <a:bodyPr/>
          <a:lstStyle/>
          <a:p>
            <a:endParaRPr lang="en-US"/>
          </a:p>
        </p:txBody>
      </p:sp>
      <p:sp>
        <p:nvSpPr>
          <p:cNvPr id="4" name="Slide Number Placeholder 3"/>
          <p:cNvSpPr>
            <a:spLocks noGrp="1"/>
          </p:cNvSpPr>
          <p:nvPr>
            <p:ph type="sldNum" sz="quarter" idx="12"/>
          </p:nvPr>
        </p:nvSpPr>
        <p:spPr>
          <a:xfrm>
            <a:off x="7852410" y="240030"/>
            <a:ext cx="685800" cy="240030"/>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4073845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313135" y="0"/>
            <a:ext cx="9438086" cy="5139929"/>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600108" y="1274692"/>
            <a:ext cx="2755857" cy="2602816"/>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4019"/>
            <a:ext cx="2625898" cy="917474"/>
          </a:xfrm>
        </p:spPr>
        <p:txBody>
          <a:bodyPr bIns="0" anchor="b">
            <a:noAutofit/>
          </a:bodyPr>
          <a:lstStyle>
            <a:lvl1pPr algn="ctr">
              <a:defRPr sz="24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3832488" y="602107"/>
            <a:ext cx="4706276" cy="393745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6474" y="2685140"/>
            <a:ext cx="2625898" cy="915873"/>
          </a:xfrm>
        </p:spPr>
        <p:txBody>
          <a:bodyPr/>
          <a:lstStyle>
            <a:lvl1pPr marL="0" indent="0" algn="ctr">
              <a:buNone/>
              <a:defRPr sz="12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5168114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247255" y="-44532"/>
            <a:ext cx="9386888" cy="5192849"/>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604002" y="1273749"/>
            <a:ext cx="4456155" cy="2602816"/>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7632" y="0"/>
            <a:ext cx="3486368" cy="51435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664082" y="1770191"/>
            <a:ext cx="4332485" cy="883524"/>
          </a:xfrm>
        </p:spPr>
        <p:txBody>
          <a:bodyPr bIns="0" anchor="b">
            <a:normAutofit/>
          </a:bodyPr>
          <a:lstStyle>
            <a:lvl1pPr>
              <a:defRPr sz="27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64082" y="2658759"/>
            <a:ext cx="4332485" cy="955649"/>
          </a:xfrm>
        </p:spPr>
        <p:txBody>
          <a:bodyPr>
            <a:normAutofit/>
          </a:bodyPr>
          <a:lstStyle>
            <a:lvl1pPr marL="0" indent="0" algn="ctr">
              <a:buNone/>
              <a:defRPr sz="135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03504" y="240030"/>
            <a:ext cx="2743200" cy="240030"/>
          </a:xfrm>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a:xfrm>
            <a:off x="603505" y="4670298"/>
            <a:ext cx="4456652" cy="240030"/>
          </a:xfrm>
        </p:spPr>
        <p:txBody>
          <a:bodyPr/>
          <a:lstStyle/>
          <a:p>
            <a:endParaRPr lang="en-US"/>
          </a:p>
        </p:txBody>
      </p:sp>
      <p:sp>
        <p:nvSpPr>
          <p:cNvPr id="7" name="Slide Number Placeholder 6"/>
          <p:cNvSpPr>
            <a:spLocks noGrp="1"/>
          </p:cNvSpPr>
          <p:nvPr>
            <p:ph type="sldNum" sz="quarter" idx="12"/>
          </p:nvPr>
        </p:nvSpPr>
        <p:spPr>
          <a:xfrm>
            <a:off x="4371283" y="240030"/>
            <a:ext cx="685800" cy="240030"/>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8471387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313135"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600108"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5897" cy="184233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3832488" y="596039"/>
            <a:ext cx="4706276" cy="39428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93917D-7A21-A842-A469-962AAD31B25B}"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8563526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5789211"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855578" y="1762444"/>
            <a:ext cx="2625896" cy="184233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2060" y="598834"/>
            <a:ext cx="4701467" cy="39429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3504" y="240030"/>
            <a:ext cx="2743200" cy="240030"/>
          </a:xfrm>
        </p:spPr>
        <p:txBody>
          <a:bodyPr/>
          <a:lstStyle/>
          <a:p>
            <a:fld id="{E193917D-7A21-A842-A469-962AAD31B25B}" type="datetimeFigureOut">
              <a:rPr lang="en-US" smtClean="0"/>
              <a:t>8/5/2026</a:t>
            </a:fld>
            <a:endParaRPr lang="en-US"/>
          </a:p>
        </p:txBody>
      </p:sp>
      <p:sp>
        <p:nvSpPr>
          <p:cNvPr id="5" name="Footer Placeholder 4"/>
          <p:cNvSpPr>
            <a:spLocks noGrp="1"/>
          </p:cNvSpPr>
          <p:nvPr>
            <p:ph type="ftr" sz="quarter" idx="11"/>
          </p:nvPr>
        </p:nvSpPr>
        <p:spPr>
          <a:xfrm>
            <a:off x="603504" y="4670298"/>
            <a:ext cx="7941564" cy="240030"/>
          </a:xfrm>
        </p:spPr>
        <p:txBody>
          <a:bodyPr/>
          <a:lstStyle/>
          <a:p>
            <a:endParaRPr lang="en-US"/>
          </a:p>
        </p:txBody>
      </p:sp>
      <p:sp>
        <p:nvSpPr>
          <p:cNvPr id="6" name="Slide Number Placeholder 5"/>
          <p:cNvSpPr>
            <a:spLocks noGrp="1"/>
          </p:cNvSpPr>
          <p:nvPr>
            <p:ph type="sldNum" sz="quarter" idx="12"/>
          </p:nvPr>
        </p:nvSpPr>
        <p:spPr>
          <a:xfrm>
            <a:off x="7852410" y="240030"/>
            <a:ext cx="685800" cy="240030"/>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7333342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055165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2676870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996522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8836710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71CE43-567C-422E-8EC3-3A73E478CB74}" type="datetimeFigureOut">
              <a:rPr lang="id-ID" smtClean="0"/>
              <a:pPr/>
              <a:t>05/08/2026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3820777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93917D-7A21-A842-A469-962AAD31B25B}"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0914170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3917D-7A21-A842-A469-962AAD31B25B}"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3203807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58071028"/>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193917D-7A21-A842-A469-962AAD31B25B}"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846186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53326270"/>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428393877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474922496"/>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21241533"/>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4623191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93917D-7A21-A842-A469-962AAD31B25B}"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29438006"/>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93917D-7A21-A842-A469-962AAD31B25B}"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1678343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CCCC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348975"/>
            <a:ext cx="5511300" cy="857400"/>
          </a:xfrm>
          <a:prstGeom prst="rect">
            <a:avLst/>
          </a:prstGeom>
          <a:noFill/>
          <a:ln>
            <a:noFill/>
          </a:ln>
        </p:spPr>
        <p:txBody>
          <a:bodyPr spcFirstLastPara="1" wrap="square" lIns="91425" tIns="91425" rIns="91425" bIns="91425" anchor="b" anchorCtr="0">
            <a:noAutofit/>
          </a:bodyPr>
          <a:lstStyle>
            <a:lvl1pPr lvl="0">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1pPr>
            <a:lvl2pPr lvl="1">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2pPr>
            <a:lvl3pPr lvl="2">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3pPr>
            <a:lvl4pPr lvl="3">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4pPr>
            <a:lvl5pPr lvl="4">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5pPr>
            <a:lvl6pPr lvl="5">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6pPr>
            <a:lvl7pPr lvl="6">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7pPr>
            <a:lvl8pPr lvl="7">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8pPr>
            <a:lvl9pPr lvl="8">
              <a:lnSpc>
                <a:spcPct val="80000"/>
              </a:lnSpc>
              <a:spcBef>
                <a:spcPts val="0"/>
              </a:spcBef>
              <a:spcAft>
                <a:spcPts val="0"/>
              </a:spcAft>
              <a:buClr>
                <a:schemeClr val="dk1"/>
              </a:buClr>
              <a:buSzPts val="4800"/>
              <a:buFont typeface="Lato"/>
              <a:buNone/>
              <a:defRPr sz="4800">
                <a:solidFill>
                  <a:schemeClr val="dk1"/>
                </a:solidFill>
                <a:latin typeface="Lato"/>
                <a:ea typeface="Lato"/>
                <a:cs typeface="Lato"/>
                <a:sym typeface="Lato"/>
              </a:defRPr>
            </a:lvl9pPr>
          </a:lstStyle>
          <a:p>
            <a:endParaRPr/>
          </a:p>
        </p:txBody>
      </p:sp>
      <p:sp>
        <p:nvSpPr>
          <p:cNvPr id="7" name="Google Shape;7;p1"/>
          <p:cNvSpPr txBox="1">
            <a:spLocks noGrp="1"/>
          </p:cNvSpPr>
          <p:nvPr>
            <p:ph type="body" idx="1"/>
          </p:nvPr>
        </p:nvSpPr>
        <p:spPr>
          <a:xfrm>
            <a:off x="457200" y="2244400"/>
            <a:ext cx="5511300" cy="26052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chemeClr val="lt2"/>
              </a:buClr>
              <a:buSzPts val="1800"/>
              <a:buFont typeface="Lato"/>
              <a:buChar char="×"/>
              <a:defRPr sz="1800">
                <a:solidFill>
                  <a:schemeClr val="dk2"/>
                </a:solidFill>
                <a:latin typeface="Lato"/>
                <a:ea typeface="Lato"/>
                <a:cs typeface="Lato"/>
                <a:sym typeface="Lato"/>
              </a:defRPr>
            </a:lvl1pPr>
            <a:lvl2pPr marL="914400" lvl="1" indent="-342900">
              <a:spcBef>
                <a:spcPts val="0"/>
              </a:spcBef>
              <a:spcAft>
                <a:spcPts val="0"/>
              </a:spcAft>
              <a:buClr>
                <a:schemeClr val="lt2"/>
              </a:buClr>
              <a:buSzPts val="1800"/>
              <a:buFont typeface="Lato"/>
              <a:buChar char="×"/>
              <a:defRPr sz="1800">
                <a:solidFill>
                  <a:schemeClr val="dk2"/>
                </a:solidFill>
                <a:latin typeface="Lato"/>
                <a:ea typeface="Lato"/>
                <a:cs typeface="Lato"/>
                <a:sym typeface="Lato"/>
              </a:defRPr>
            </a:lvl2pPr>
            <a:lvl3pPr marL="1371600" lvl="2" indent="-342900">
              <a:spcBef>
                <a:spcPts val="0"/>
              </a:spcBef>
              <a:spcAft>
                <a:spcPts val="0"/>
              </a:spcAft>
              <a:buClr>
                <a:schemeClr val="lt2"/>
              </a:buClr>
              <a:buSzPts val="1800"/>
              <a:buFont typeface="Lato"/>
              <a:buChar char="×"/>
              <a:defRPr sz="1800">
                <a:solidFill>
                  <a:schemeClr val="dk2"/>
                </a:solidFill>
                <a:latin typeface="Lato"/>
                <a:ea typeface="Lato"/>
                <a:cs typeface="Lato"/>
                <a:sym typeface="Lato"/>
              </a:defRPr>
            </a:lvl3pPr>
            <a:lvl4pPr marL="1828800" lvl="3"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4pPr>
            <a:lvl5pPr marL="2286000" lvl="4"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5pPr>
            <a:lvl6pPr marL="2743200" lvl="5"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6pPr>
            <a:lvl7pPr marL="3200400" lvl="6"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7pPr>
            <a:lvl8pPr marL="3657600" lvl="7"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8pPr>
            <a:lvl9pPr marL="4114800" lvl="8" indent="-342900">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84" y="4673651"/>
            <a:ext cx="548700" cy="393600"/>
          </a:xfrm>
          <a:prstGeom prst="rect">
            <a:avLst/>
          </a:prstGeom>
          <a:noFill/>
          <a:ln>
            <a:noFill/>
          </a:ln>
        </p:spPr>
        <p:txBody>
          <a:bodyPr spcFirstLastPara="1" wrap="square" lIns="91425" tIns="91425" rIns="91425" bIns="91425" anchor="ctr" anchorCtr="0">
            <a:noAutofit/>
          </a:bodyPr>
          <a:lstStyle>
            <a:lvl1pPr lvl="0" algn="r">
              <a:buNone/>
              <a:defRPr sz="1800">
                <a:solidFill>
                  <a:schemeClr val="lt1"/>
                </a:solidFill>
                <a:latin typeface="Lato"/>
                <a:ea typeface="Lato"/>
                <a:cs typeface="Lato"/>
                <a:sym typeface="Lato"/>
              </a:defRPr>
            </a:lvl1pPr>
            <a:lvl2pPr lvl="1" algn="r">
              <a:buNone/>
              <a:defRPr sz="1800">
                <a:solidFill>
                  <a:schemeClr val="lt1"/>
                </a:solidFill>
                <a:latin typeface="Lato"/>
                <a:ea typeface="Lato"/>
                <a:cs typeface="Lato"/>
                <a:sym typeface="Lato"/>
              </a:defRPr>
            </a:lvl2pPr>
            <a:lvl3pPr lvl="2" algn="r">
              <a:buNone/>
              <a:defRPr sz="1800">
                <a:solidFill>
                  <a:schemeClr val="lt1"/>
                </a:solidFill>
                <a:latin typeface="Lato"/>
                <a:ea typeface="Lato"/>
                <a:cs typeface="Lato"/>
                <a:sym typeface="Lato"/>
              </a:defRPr>
            </a:lvl3pPr>
            <a:lvl4pPr lvl="3" algn="r">
              <a:buNone/>
              <a:defRPr sz="1800">
                <a:solidFill>
                  <a:schemeClr val="lt1"/>
                </a:solidFill>
                <a:latin typeface="Lato"/>
                <a:ea typeface="Lato"/>
                <a:cs typeface="Lato"/>
                <a:sym typeface="Lato"/>
              </a:defRPr>
            </a:lvl4pPr>
            <a:lvl5pPr lvl="4" algn="r">
              <a:buNone/>
              <a:defRPr sz="1800">
                <a:solidFill>
                  <a:schemeClr val="lt1"/>
                </a:solidFill>
                <a:latin typeface="Lato"/>
                <a:ea typeface="Lato"/>
                <a:cs typeface="Lato"/>
                <a:sym typeface="Lato"/>
              </a:defRPr>
            </a:lvl5pPr>
            <a:lvl6pPr lvl="5" algn="r">
              <a:buNone/>
              <a:defRPr sz="1800">
                <a:solidFill>
                  <a:schemeClr val="lt1"/>
                </a:solidFill>
                <a:latin typeface="Lato"/>
                <a:ea typeface="Lato"/>
                <a:cs typeface="Lato"/>
                <a:sym typeface="Lato"/>
              </a:defRPr>
            </a:lvl6pPr>
            <a:lvl7pPr lvl="6" algn="r">
              <a:buNone/>
              <a:defRPr sz="1800">
                <a:solidFill>
                  <a:schemeClr val="lt1"/>
                </a:solidFill>
                <a:latin typeface="Lato"/>
                <a:ea typeface="Lato"/>
                <a:cs typeface="Lato"/>
                <a:sym typeface="Lato"/>
              </a:defRPr>
            </a:lvl7pPr>
            <a:lvl8pPr lvl="7" algn="r">
              <a:buNone/>
              <a:defRPr sz="1800">
                <a:solidFill>
                  <a:schemeClr val="lt1"/>
                </a:solidFill>
                <a:latin typeface="Lato"/>
                <a:ea typeface="Lato"/>
                <a:cs typeface="Lato"/>
                <a:sym typeface="Lato"/>
              </a:defRPr>
            </a:lvl8pPr>
            <a:lvl9pPr lvl="8" algn="r">
              <a:buNone/>
              <a:defRPr sz="18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7" r:id="rId6"/>
    <p:sldLayoutId id="2147483785" r:id="rId7"/>
    <p:sldLayoutId id="2147483786" r:id="rId8"/>
    <p:sldLayoutId id="2147483787" r:id="rId9"/>
    <p:sldLayoutId id="2147483788" r:id="rId10"/>
    <p:sldLayoutId id="2147483801" r:id="rId11"/>
  </p:sldLayoutIdLst>
  <p:transition>
    <p:fade thruBlk="1"/>
  </p:transition>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371" y="1768794"/>
            <a:ext cx="2624000" cy="1842364"/>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76237" y="596039"/>
            <a:ext cx="4462527" cy="39428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3504" y="240030"/>
            <a:ext cx="2743200" cy="240030"/>
          </a:xfrm>
          <a:prstGeom prst="rect">
            <a:avLst/>
          </a:prstGeom>
        </p:spPr>
        <p:txBody>
          <a:bodyPr vert="horz" lIns="91440" tIns="45720" rIns="91440" bIns="45720" rtlCol="0" anchor="ctr"/>
          <a:lstStyle>
            <a:lvl1pPr algn="l">
              <a:defRPr sz="750">
                <a:solidFill>
                  <a:schemeClr val="tx1">
                    <a:tint val="75000"/>
                  </a:schemeClr>
                </a:solidFill>
              </a:defRPr>
            </a:lvl1pPr>
          </a:lstStyle>
          <a:p>
            <a:fld id="{48A87A34-81AB-432B-8DAE-1953F412C126}" type="datetimeFigureOut">
              <a:rPr lang="en-US" dirty="0"/>
              <a:pPr/>
              <a:t>8/5/2026</a:t>
            </a:fld>
            <a:endParaRPr lang="en-US" dirty="0"/>
          </a:p>
        </p:txBody>
      </p:sp>
      <p:sp>
        <p:nvSpPr>
          <p:cNvPr id="5" name="Footer Placeholder 4"/>
          <p:cNvSpPr>
            <a:spLocks noGrp="1"/>
          </p:cNvSpPr>
          <p:nvPr>
            <p:ph type="ftr" sz="quarter" idx="3"/>
          </p:nvPr>
        </p:nvSpPr>
        <p:spPr>
          <a:xfrm>
            <a:off x="603504" y="4670298"/>
            <a:ext cx="7941564" cy="240030"/>
          </a:xfrm>
          <a:prstGeom prst="rect">
            <a:avLst/>
          </a:prstGeom>
        </p:spPr>
        <p:txBody>
          <a:bodyPr vert="horz" lIns="91440" tIns="45720" rIns="91440" bIns="45720" rtlCol="0" anchor="ctr"/>
          <a:lstStyle>
            <a:lvl1pPr algn="r">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52410" y="240030"/>
            <a:ext cx="685800" cy="240030"/>
          </a:xfrm>
          <a:prstGeom prst="rect">
            <a:avLst/>
          </a:prstGeom>
        </p:spPr>
        <p:txBody>
          <a:bodyPr vert="horz" lIns="91440" tIns="45720" rIns="91440" bIns="45720" rtlCol="0" anchor="ctr"/>
          <a:lstStyle>
            <a:lvl1pPr algn="r">
              <a:defRPr sz="75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78875413"/>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ransition>
    <p:fade thruBlk="1"/>
  </p:transition>
  <p:hf hdr="0" ftr="0" dt="0"/>
  <p:txStyles>
    <p:titleStyle>
      <a:lvl1pPr algn="ctr" defTabSz="685800" rtl="0" eaLnBrk="1" latinLnBrk="0" hangingPunct="1">
        <a:lnSpc>
          <a:spcPct val="85000"/>
        </a:lnSpc>
        <a:spcBef>
          <a:spcPct val="0"/>
        </a:spcBef>
        <a:buNone/>
        <a:defRPr sz="30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35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05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8/5/2026</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38248018"/>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Lst>
  <p:transition>
    <p:fade thruBlk="1"/>
  </p:transition>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296"/>
            <a:ext cx="6839712" cy="2288671"/>
          </a:xfrm>
        </p:spPr>
        <p:txBody>
          <a:bodyPr>
            <a:normAutofit/>
          </a:bodyPr>
          <a:lstStyle/>
          <a:p>
            <a:pPr algn="r"/>
            <a:r>
              <a:rPr lang="id-ID" sz="4500" b="1" dirty="0">
                <a:solidFill>
                  <a:schemeClr val="tx1"/>
                </a:solidFill>
                <a:latin typeface="AR CARTER" panose="02000000000000000000" pitchFamily="2" charset="0"/>
                <a:cs typeface="Arial" pitchFamily="34" charset="0"/>
              </a:rPr>
              <a:t>UPAYA HUKUM</a:t>
            </a:r>
            <a:r>
              <a:rPr lang="en-US" sz="4500" b="1" dirty="0">
                <a:solidFill>
                  <a:schemeClr val="tx1"/>
                </a:solidFill>
                <a:latin typeface="AR CARTER" panose="02000000000000000000" pitchFamily="2" charset="0"/>
                <a:cs typeface="Arial" pitchFamily="34" charset="0"/>
              </a:rPr>
              <a:t> </a:t>
            </a:r>
            <a:br>
              <a:rPr lang="id-ID" sz="4500" b="1" dirty="0">
                <a:solidFill>
                  <a:schemeClr val="tx1"/>
                </a:solidFill>
                <a:latin typeface="AR CARTER" panose="02000000000000000000" pitchFamily="2" charset="0"/>
                <a:cs typeface="Arial" pitchFamily="34" charset="0"/>
              </a:rPr>
            </a:br>
            <a:r>
              <a:rPr lang="id-ID" sz="4500" b="1" dirty="0">
                <a:solidFill>
                  <a:schemeClr val="tx1"/>
                </a:solidFill>
                <a:latin typeface="AR CARTER" panose="02000000000000000000" pitchFamily="2" charset="0"/>
                <a:cs typeface="Arial" pitchFamily="34" charset="0"/>
              </a:rPr>
              <a:t>TATA USAHA NEGARA</a:t>
            </a:r>
            <a:br>
              <a:rPr lang="id-ID" sz="4500" b="1" dirty="0">
                <a:solidFill>
                  <a:schemeClr val="tx1"/>
                </a:solidFill>
                <a:latin typeface="AR CARTER" panose="02000000000000000000" pitchFamily="2" charset="0"/>
                <a:cs typeface="Arial" pitchFamily="34" charset="0"/>
              </a:rPr>
            </a:br>
            <a:endParaRPr lang="id-ID" sz="4500" b="1" dirty="0">
              <a:solidFill>
                <a:schemeClr val="tx1"/>
              </a:solidFill>
              <a:latin typeface="AR CARTER" panose="02000000000000000000" pitchFamily="2" charset="0"/>
              <a:cs typeface="Arial" pitchFamily="34" charset="0"/>
            </a:endParaRPr>
          </a:p>
        </p:txBody>
      </p:sp>
      <p:sp>
        <p:nvSpPr>
          <p:cNvPr id="6" name="Subtitle 2">
            <a:extLst>
              <a:ext uri="{FF2B5EF4-FFF2-40B4-BE49-F238E27FC236}">
                <a16:creationId xmlns:a16="http://schemas.microsoft.com/office/drawing/2014/main" id="{FA43B9B3-2539-D644-871A-83B8471BFC24}"/>
              </a:ext>
            </a:extLst>
          </p:cNvPr>
          <p:cNvSpPr txBox="1">
            <a:spLocks/>
          </p:cNvSpPr>
          <p:nvPr/>
        </p:nvSpPr>
        <p:spPr>
          <a:xfrm>
            <a:off x="1331640" y="3273828"/>
            <a:ext cx="4785696" cy="918102"/>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800" b="1" dirty="0"/>
              <a:t>DIKLAT PPPJ 2026</a:t>
            </a:r>
          </a:p>
          <a:p>
            <a:pPr algn="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E889-E47C-6A46-B29E-D3A7EDD80B59}"/>
              </a:ext>
            </a:extLst>
          </p:cNvPr>
          <p:cNvSpPr>
            <a:spLocks noGrp="1"/>
          </p:cNvSpPr>
          <p:nvPr>
            <p:ph type="title"/>
          </p:nvPr>
        </p:nvSpPr>
        <p:spPr>
          <a:xfrm>
            <a:off x="457200" y="603504"/>
            <a:ext cx="5511300" cy="1453896"/>
          </a:xfrm>
          <a:pattFill prst="pct5">
            <a:fgClr>
              <a:schemeClr val="accent1"/>
            </a:fgClr>
            <a:bgClr>
              <a:schemeClr val="bg1"/>
            </a:bgClr>
          </a:pattFill>
        </p:spPr>
        <p:txBody>
          <a:bodyPr>
            <a:normAutofit/>
          </a:bodyPr>
          <a:lstStyle/>
          <a:p>
            <a:r>
              <a:rPr lang="en-US" b="1" dirty="0"/>
              <a:t>Upaya Hukum</a:t>
            </a:r>
            <a:br>
              <a:rPr lang="en-US" dirty="0"/>
            </a:br>
            <a:endParaRPr lang="en-US" dirty="0"/>
          </a:p>
        </p:txBody>
      </p:sp>
      <p:sp>
        <p:nvSpPr>
          <p:cNvPr id="8" name="Text Placeholder 7">
            <a:extLst>
              <a:ext uri="{FF2B5EF4-FFF2-40B4-BE49-F238E27FC236}">
                <a16:creationId xmlns:a16="http://schemas.microsoft.com/office/drawing/2014/main" id="{88C6A27E-ACD8-FE42-C1BA-A7E069504F9E}"/>
              </a:ext>
            </a:extLst>
          </p:cNvPr>
          <p:cNvSpPr>
            <a:spLocks noGrp="1"/>
          </p:cNvSpPr>
          <p:nvPr>
            <p:ph type="body" idx="1"/>
          </p:nvPr>
        </p:nvSpPr>
        <p:spPr>
          <a:xfrm>
            <a:off x="489774" y="1779451"/>
            <a:ext cx="5606225" cy="2613300"/>
          </a:xfrm>
        </p:spPr>
        <p:txBody>
          <a:bodyPr/>
          <a:lstStyle/>
          <a:p>
            <a:pPr algn="just"/>
            <a:r>
              <a:rPr lang="en-US" sz="2000" dirty="0"/>
              <a:t>Upaya yang </a:t>
            </a:r>
            <a:r>
              <a:rPr lang="en-US" sz="2000" dirty="0" err="1"/>
              <a:t>diberikan</a:t>
            </a:r>
            <a:r>
              <a:rPr lang="en-US" sz="2000" dirty="0"/>
              <a:t> oleh </a:t>
            </a:r>
            <a:r>
              <a:rPr lang="en-US" sz="2000" dirty="0" err="1"/>
              <a:t>undang-undang</a:t>
            </a:r>
            <a:r>
              <a:rPr lang="en-US" sz="2000" dirty="0"/>
              <a:t> </a:t>
            </a:r>
            <a:r>
              <a:rPr lang="en-US" sz="2000" dirty="0" err="1"/>
              <a:t>kepada</a:t>
            </a:r>
            <a:r>
              <a:rPr lang="en-US" sz="2000" dirty="0"/>
              <a:t> </a:t>
            </a:r>
            <a:r>
              <a:rPr lang="en-US" sz="2000" dirty="0" err="1"/>
              <a:t>seseorang</a:t>
            </a:r>
            <a:r>
              <a:rPr lang="en-US" sz="2000" dirty="0"/>
              <a:t> </a:t>
            </a:r>
            <a:r>
              <a:rPr lang="en-US" sz="2000" dirty="0" err="1"/>
              <a:t>atau</a:t>
            </a:r>
            <a:r>
              <a:rPr lang="en-US" sz="2000" dirty="0"/>
              <a:t> badan </a:t>
            </a:r>
            <a:r>
              <a:rPr lang="en-US" sz="2000" dirty="0" err="1"/>
              <a:t>hukum</a:t>
            </a:r>
            <a:r>
              <a:rPr lang="en-US" sz="2000" dirty="0"/>
              <a:t> </a:t>
            </a:r>
            <a:r>
              <a:rPr lang="en-US" sz="2000" dirty="0" err="1"/>
              <a:t>untuk</a:t>
            </a:r>
            <a:r>
              <a:rPr lang="en-US" sz="2000" dirty="0"/>
              <a:t> </a:t>
            </a:r>
            <a:r>
              <a:rPr lang="en-US" sz="2000" dirty="0" err="1"/>
              <a:t>hal</a:t>
            </a:r>
            <a:r>
              <a:rPr lang="en-US" sz="2000" dirty="0"/>
              <a:t> </a:t>
            </a:r>
            <a:r>
              <a:rPr lang="en-US" sz="2000" dirty="0" err="1"/>
              <a:t>tertentu</a:t>
            </a:r>
            <a:r>
              <a:rPr lang="en-US" sz="2000" dirty="0"/>
              <a:t> </a:t>
            </a:r>
            <a:r>
              <a:rPr lang="en-US" sz="2000" dirty="0" err="1"/>
              <a:t>untuk</a:t>
            </a:r>
            <a:r>
              <a:rPr lang="en-US" sz="2000" dirty="0"/>
              <a:t> </a:t>
            </a:r>
            <a:r>
              <a:rPr lang="en-US" sz="2000" dirty="0" err="1"/>
              <a:t>melawan</a:t>
            </a:r>
            <a:r>
              <a:rPr lang="en-US" sz="2000" dirty="0"/>
              <a:t> </a:t>
            </a:r>
            <a:r>
              <a:rPr lang="en-US" sz="2000" dirty="0" err="1"/>
              <a:t>putusan</a:t>
            </a:r>
            <a:r>
              <a:rPr lang="en-US" sz="2000" dirty="0"/>
              <a:t> hakim </a:t>
            </a:r>
            <a:r>
              <a:rPr lang="en-US" sz="2000" dirty="0" err="1"/>
              <a:t>sebagai</a:t>
            </a:r>
            <a:r>
              <a:rPr lang="en-US" sz="2000" dirty="0"/>
              <a:t> </a:t>
            </a:r>
            <a:r>
              <a:rPr lang="en-US" sz="2000" dirty="0" err="1"/>
              <a:t>tempat</a:t>
            </a:r>
            <a:r>
              <a:rPr lang="en-US" sz="2000" dirty="0"/>
              <a:t> </a:t>
            </a:r>
            <a:r>
              <a:rPr lang="en-US" sz="2000" dirty="0" err="1"/>
              <a:t>bagi</a:t>
            </a:r>
            <a:r>
              <a:rPr lang="en-US" sz="2000" dirty="0"/>
              <a:t> </a:t>
            </a:r>
            <a:r>
              <a:rPr lang="en-US" sz="2000" dirty="0" err="1"/>
              <a:t>pihak-pihak</a:t>
            </a:r>
            <a:r>
              <a:rPr lang="en-US" sz="2000" dirty="0"/>
              <a:t> yang </a:t>
            </a:r>
            <a:r>
              <a:rPr lang="en-US" sz="2000" dirty="0" err="1"/>
              <a:t>tidak</a:t>
            </a:r>
            <a:r>
              <a:rPr lang="en-US" sz="2000" dirty="0"/>
              <a:t> </a:t>
            </a:r>
            <a:r>
              <a:rPr lang="en-US" sz="2000" dirty="0" err="1"/>
              <a:t>puas</a:t>
            </a:r>
            <a:r>
              <a:rPr lang="en-US" sz="2000" dirty="0"/>
              <a:t> </a:t>
            </a:r>
            <a:r>
              <a:rPr lang="en-US" sz="2000" dirty="0" err="1"/>
              <a:t>dengan</a:t>
            </a:r>
            <a:r>
              <a:rPr lang="en-US" sz="2000" dirty="0"/>
              <a:t> </a:t>
            </a:r>
            <a:r>
              <a:rPr lang="en-US" sz="2000" dirty="0" err="1"/>
              <a:t>putusan</a:t>
            </a:r>
            <a:r>
              <a:rPr lang="en-US" sz="2000" dirty="0"/>
              <a:t> hakim yang </a:t>
            </a:r>
            <a:r>
              <a:rPr lang="en-US" sz="2000" dirty="0" err="1"/>
              <a:t>dianggap</a:t>
            </a:r>
            <a:r>
              <a:rPr lang="en-US" sz="2000" dirty="0"/>
              <a:t> </a:t>
            </a:r>
            <a:r>
              <a:rPr lang="en-US" sz="2000" dirty="0" err="1"/>
              <a:t>tidak</a:t>
            </a:r>
            <a:r>
              <a:rPr lang="en-US" sz="2000" dirty="0"/>
              <a:t> </a:t>
            </a:r>
            <a:r>
              <a:rPr lang="en-US" sz="2000" dirty="0" err="1"/>
              <a:t>sesuai</a:t>
            </a:r>
            <a:r>
              <a:rPr lang="en-US" sz="2000" dirty="0"/>
              <a:t> </a:t>
            </a:r>
            <a:r>
              <a:rPr lang="en-US" sz="2000" dirty="0" err="1"/>
              <a:t>dengan</a:t>
            </a:r>
            <a:r>
              <a:rPr lang="en-US" sz="2000" dirty="0"/>
              <a:t> </a:t>
            </a:r>
            <a:r>
              <a:rPr lang="en-US" sz="2000" dirty="0" err="1"/>
              <a:t>apa</a:t>
            </a:r>
            <a:r>
              <a:rPr lang="en-US" sz="2000" dirty="0"/>
              <a:t> yang </a:t>
            </a:r>
            <a:r>
              <a:rPr lang="en-US" sz="2000" dirty="0" err="1"/>
              <a:t>diinginkan</a:t>
            </a:r>
            <a:r>
              <a:rPr lang="en-US" sz="2000" dirty="0"/>
              <a:t>, </a:t>
            </a:r>
            <a:r>
              <a:rPr lang="en-US" sz="2000" dirty="0" err="1"/>
              <a:t>tidak</a:t>
            </a:r>
            <a:r>
              <a:rPr lang="en-US" sz="2000" dirty="0"/>
              <a:t> </a:t>
            </a:r>
            <a:r>
              <a:rPr lang="en-US" sz="2000" dirty="0" err="1"/>
              <a:t>memenuhi</a:t>
            </a:r>
            <a:r>
              <a:rPr lang="en-US" sz="2000" dirty="0"/>
              <a:t> rasa </a:t>
            </a:r>
            <a:r>
              <a:rPr lang="en-US" sz="2000" dirty="0" err="1"/>
              <a:t>keadilan</a:t>
            </a:r>
            <a:endParaRPr lang="en-ID" sz="2000" dirty="0"/>
          </a:p>
        </p:txBody>
      </p:sp>
    </p:spTree>
    <p:extLst>
      <p:ext uri="{BB962C8B-B14F-4D97-AF65-F5344CB8AC3E}">
        <p14:creationId xmlns:p14="http://schemas.microsoft.com/office/powerpoint/2010/main" val="1063990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EB7F6-CECA-359C-24D0-73AEC4C34D66}"/>
              </a:ext>
            </a:extLst>
          </p:cNvPr>
          <p:cNvSpPr>
            <a:spLocks noGrp="1"/>
          </p:cNvSpPr>
          <p:nvPr>
            <p:ph type="title"/>
          </p:nvPr>
        </p:nvSpPr>
        <p:spPr>
          <a:xfrm>
            <a:off x="457201" y="491575"/>
            <a:ext cx="6037510" cy="857400"/>
          </a:xfrm>
        </p:spPr>
        <p:txBody>
          <a:bodyPr/>
          <a:lstStyle/>
          <a:p>
            <a:r>
              <a:rPr lang="en-US" dirty="0"/>
              <a:t>UPAYA HUKUM</a:t>
            </a:r>
            <a:endParaRPr lang="en-ID" dirty="0"/>
          </a:p>
        </p:txBody>
      </p:sp>
      <p:sp>
        <p:nvSpPr>
          <p:cNvPr id="4" name="Text Placeholder 3">
            <a:extLst>
              <a:ext uri="{FF2B5EF4-FFF2-40B4-BE49-F238E27FC236}">
                <a16:creationId xmlns:a16="http://schemas.microsoft.com/office/drawing/2014/main" id="{7DA4FAA1-A934-B9D5-CB86-F2A2290CF26A}"/>
              </a:ext>
            </a:extLst>
          </p:cNvPr>
          <p:cNvSpPr>
            <a:spLocks noGrp="1"/>
          </p:cNvSpPr>
          <p:nvPr>
            <p:ph type="body" idx="2"/>
          </p:nvPr>
        </p:nvSpPr>
        <p:spPr>
          <a:xfrm>
            <a:off x="457201" y="1420483"/>
            <a:ext cx="5909093" cy="3111260"/>
          </a:xfrm>
        </p:spPr>
        <p:txBody>
          <a:bodyPr/>
          <a:lstStyle/>
          <a:p>
            <a:pPr>
              <a:buClr>
                <a:srgbClr val="C00000"/>
              </a:buClr>
              <a:buFont typeface="Wingdings" panose="05000000000000000000" pitchFamily="2" charset="2"/>
              <a:buChar char="q"/>
            </a:pPr>
            <a:r>
              <a:rPr lang="en-US" sz="2000" dirty="0"/>
              <a:t>Upaya Hukum </a:t>
            </a:r>
            <a:r>
              <a:rPr lang="en-US" sz="2000" dirty="0" err="1"/>
              <a:t>terhadap</a:t>
            </a:r>
            <a:r>
              <a:rPr lang="en-US" sz="2000" dirty="0"/>
              <a:t> </a:t>
            </a:r>
            <a:r>
              <a:rPr lang="en-US" sz="2000" dirty="0" err="1"/>
              <a:t>Penetapan</a:t>
            </a:r>
            <a:r>
              <a:rPr lang="en-US" sz="2000" dirty="0"/>
              <a:t> Dismissal</a:t>
            </a:r>
          </a:p>
          <a:p>
            <a:pPr>
              <a:spcBef>
                <a:spcPts val="1200"/>
              </a:spcBef>
              <a:buClr>
                <a:srgbClr val="C00000"/>
              </a:buClr>
              <a:buFont typeface="Wingdings" panose="05000000000000000000" pitchFamily="2" charset="2"/>
              <a:buChar char="q"/>
            </a:pPr>
            <a:r>
              <a:rPr lang="en-US" sz="2000" dirty="0"/>
              <a:t>Upaya Hukum </a:t>
            </a:r>
            <a:r>
              <a:rPr lang="en-US" sz="2000" dirty="0" err="1"/>
              <a:t>terhadap</a:t>
            </a:r>
            <a:r>
              <a:rPr lang="en-US" sz="2000" dirty="0"/>
              <a:t> </a:t>
            </a:r>
            <a:r>
              <a:rPr lang="en-US" sz="2000" dirty="0" err="1"/>
              <a:t>Putusan</a:t>
            </a:r>
            <a:r>
              <a:rPr lang="en-US" sz="2000" dirty="0"/>
              <a:t> </a:t>
            </a:r>
            <a:r>
              <a:rPr lang="en-US" sz="2000" dirty="0" err="1"/>
              <a:t>Pengadilan</a:t>
            </a:r>
            <a:endParaRPr lang="en-US" sz="2000" dirty="0"/>
          </a:p>
          <a:p>
            <a:pPr marL="719138" lvl="1" indent="-269875">
              <a:spcBef>
                <a:spcPts val="1200"/>
              </a:spcBef>
              <a:buClr>
                <a:srgbClr val="C00000"/>
              </a:buClr>
              <a:buFont typeface="Wingdings" panose="05000000000000000000" pitchFamily="2" charset="2"/>
              <a:buChar char="v"/>
              <a:tabLst>
                <a:tab pos="719138" algn="l"/>
              </a:tabLst>
            </a:pPr>
            <a:r>
              <a:rPr lang="en-US" sz="2000" dirty="0"/>
              <a:t>Upaya Hukum </a:t>
            </a:r>
            <a:r>
              <a:rPr lang="en-US" sz="2000" dirty="0" err="1"/>
              <a:t>Biasa</a:t>
            </a:r>
            <a:endParaRPr lang="en-US" sz="2000" dirty="0"/>
          </a:p>
          <a:p>
            <a:pPr marL="890588" indent="-171450">
              <a:buClr>
                <a:srgbClr val="C00000"/>
              </a:buClr>
              <a:buFont typeface="Wingdings" panose="05000000000000000000" pitchFamily="2" charset="2"/>
              <a:buChar char="§"/>
            </a:pPr>
            <a:r>
              <a:rPr lang="en-US" sz="2000" dirty="0"/>
              <a:t>Banding</a:t>
            </a:r>
          </a:p>
          <a:p>
            <a:pPr marL="890588" indent="-171450">
              <a:buClr>
                <a:srgbClr val="C00000"/>
              </a:buClr>
              <a:buFont typeface="Wingdings" panose="05000000000000000000" pitchFamily="2" charset="2"/>
              <a:buChar char="§"/>
            </a:pPr>
            <a:r>
              <a:rPr lang="en-US" sz="2000" dirty="0" err="1"/>
              <a:t>Kasasi</a:t>
            </a:r>
            <a:r>
              <a:rPr lang="en-US" sz="2000" dirty="0"/>
              <a:t> </a:t>
            </a:r>
          </a:p>
          <a:p>
            <a:pPr marL="719138" lvl="1" indent="-269875">
              <a:spcBef>
                <a:spcPts val="1200"/>
              </a:spcBef>
              <a:buClr>
                <a:srgbClr val="C00000"/>
              </a:buClr>
              <a:buFont typeface="Wingdings" panose="05000000000000000000" pitchFamily="2" charset="2"/>
              <a:buChar char="v"/>
              <a:tabLst>
                <a:tab pos="719138" algn="l"/>
              </a:tabLst>
            </a:pPr>
            <a:r>
              <a:rPr lang="en-US" sz="2000" dirty="0"/>
              <a:t>Upaya Hukum </a:t>
            </a:r>
            <a:r>
              <a:rPr lang="en-US" sz="2000" dirty="0" err="1"/>
              <a:t>Luar</a:t>
            </a:r>
            <a:r>
              <a:rPr lang="en-US" sz="2000" dirty="0"/>
              <a:t> </a:t>
            </a:r>
            <a:r>
              <a:rPr lang="en-US" sz="2000" dirty="0" err="1"/>
              <a:t>Biasa</a:t>
            </a:r>
            <a:endParaRPr lang="en-US" sz="2000" dirty="0"/>
          </a:p>
          <a:p>
            <a:pPr marL="896938" lvl="2" indent="-177800">
              <a:spcBef>
                <a:spcPts val="600"/>
              </a:spcBef>
              <a:buClr>
                <a:srgbClr val="C00000"/>
              </a:buClr>
              <a:buFont typeface="Wingdings" panose="05000000000000000000" pitchFamily="2" charset="2"/>
              <a:buChar char="§"/>
              <a:tabLst>
                <a:tab pos="719138" algn="l"/>
                <a:tab pos="896938" algn="l"/>
              </a:tabLst>
            </a:pPr>
            <a:r>
              <a:rPr lang="en-US" sz="2000" dirty="0" err="1"/>
              <a:t>Peninjauan</a:t>
            </a:r>
            <a:r>
              <a:rPr lang="en-US" sz="2000" dirty="0"/>
              <a:t> Kembali	</a:t>
            </a:r>
          </a:p>
          <a:p>
            <a:pPr marL="152400" indent="0">
              <a:buClr>
                <a:srgbClr val="C00000"/>
              </a:buClr>
              <a:buNone/>
            </a:pPr>
            <a:endParaRPr lang="en-US" dirty="0"/>
          </a:p>
          <a:p>
            <a:endParaRPr lang="en-ID" dirty="0"/>
          </a:p>
        </p:txBody>
      </p:sp>
      <p:sp>
        <p:nvSpPr>
          <p:cNvPr id="6" name="Slide Number Placeholder 5">
            <a:extLst>
              <a:ext uri="{FF2B5EF4-FFF2-40B4-BE49-F238E27FC236}">
                <a16:creationId xmlns:a16="http://schemas.microsoft.com/office/drawing/2014/main" id="{40A17E99-A17D-1C13-80D7-6F2109B7601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4232125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171450"/>
            <a:ext cx="6172200" cy="803275"/>
          </a:xfrm>
        </p:spPr>
        <p:txBody>
          <a:bodyPr>
            <a:normAutofit/>
          </a:bodyPr>
          <a:lstStyle/>
          <a:p>
            <a:pPr algn="ctr"/>
            <a:r>
              <a:rPr lang="en-US" b="1" dirty="0"/>
              <a:t>PERLAWANAN</a:t>
            </a:r>
          </a:p>
        </p:txBody>
      </p:sp>
      <p:sp>
        <p:nvSpPr>
          <p:cNvPr id="10243" name="Rectangle 3"/>
          <p:cNvSpPr>
            <a:spLocks noGrp="1" noChangeArrowheads="1"/>
          </p:cNvSpPr>
          <p:nvPr>
            <p:ph idx="4294967295"/>
          </p:nvPr>
        </p:nvSpPr>
        <p:spPr>
          <a:xfrm>
            <a:off x="-1" y="1222375"/>
            <a:ext cx="6670221" cy="3671888"/>
          </a:xfrm>
        </p:spPr>
        <p:txBody>
          <a:bodyPr>
            <a:normAutofit/>
          </a:bodyPr>
          <a:lstStyle/>
          <a:p>
            <a:pPr algn="just">
              <a:spcBef>
                <a:spcPct val="35000"/>
              </a:spcBef>
            </a:pPr>
            <a:r>
              <a:rPr lang="en-US" sz="2000" b="1" dirty="0" err="1">
                <a:solidFill>
                  <a:schemeClr val="tx1"/>
                </a:solidFill>
              </a:rPr>
              <a:t>Perlawanan</a:t>
            </a:r>
            <a:r>
              <a:rPr lang="en-US" sz="2000" b="1" dirty="0">
                <a:solidFill>
                  <a:schemeClr val="tx1"/>
                </a:solidFill>
              </a:rPr>
              <a:t> </a:t>
            </a:r>
            <a:r>
              <a:rPr lang="en-US" sz="2000" b="1" dirty="0" err="1">
                <a:solidFill>
                  <a:schemeClr val="tx1"/>
                </a:solidFill>
              </a:rPr>
              <a:t>Terhadap</a:t>
            </a:r>
            <a:r>
              <a:rPr lang="en-US" sz="2000" b="1" dirty="0">
                <a:solidFill>
                  <a:schemeClr val="tx1"/>
                </a:solidFill>
              </a:rPr>
              <a:t> </a:t>
            </a:r>
            <a:r>
              <a:rPr lang="en-US" sz="2000" b="1" dirty="0" err="1">
                <a:solidFill>
                  <a:schemeClr val="tx1"/>
                </a:solidFill>
              </a:rPr>
              <a:t>Penetapan</a:t>
            </a:r>
            <a:r>
              <a:rPr lang="en-US" sz="2000" b="1" dirty="0">
                <a:solidFill>
                  <a:schemeClr val="tx1"/>
                </a:solidFill>
              </a:rPr>
              <a:t> </a:t>
            </a:r>
            <a:r>
              <a:rPr lang="en-US" sz="2000" b="1" dirty="0" err="1">
                <a:solidFill>
                  <a:schemeClr val="tx1"/>
                </a:solidFill>
              </a:rPr>
              <a:t>Ketua</a:t>
            </a:r>
            <a:r>
              <a:rPr lang="en-US" sz="2000" b="1" dirty="0">
                <a:solidFill>
                  <a:schemeClr val="tx1"/>
                </a:solidFill>
              </a:rPr>
              <a:t> </a:t>
            </a:r>
            <a:r>
              <a:rPr lang="en-US" sz="2000" b="1" dirty="0" err="1">
                <a:solidFill>
                  <a:schemeClr val="tx1"/>
                </a:solidFill>
              </a:rPr>
              <a:t>Pengadilan</a:t>
            </a:r>
            <a:r>
              <a:rPr lang="en-US" sz="2000" b="1" dirty="0">
                <a:solidFill>
                  <a:schemeClr val="tx1"/>
                </a:solidFill>
              </a:rPr>
              <a:t> </a:t>
            </a:r>
            <a:r>
              <a:rPr lang="en-US" sz="2000" b="1" dirty="0" err="1">
                <a:solidFill>
                  <a:schemeClr val="tx1"/>
                </a:solidFill>
              </a:rPr>
              <a:t>Dalam</a:t>
            </a:r>
            <a:r>
              <a:rPr lang="en-US" sz="2000" b="1" dirty="0">
                <a:solidFill>
                  <a:schemeClr val="tx1"/>
                </a:solidFill>
              </a:rPr>
              <a:t> Dismissal Proses (</a:t>
            </a:r>
            <a:r>
              <a:rPr lang="en-US" sz="2000" b="1" dirty="0" err="1">
                <a:solidFill>
                  <a:schemeClr val="tx1"/>
                </a:solidFill>
              </a:rPr>
              <a:t>Pasal</a:t>
            </a:r>
            <a:r>
              <a:rPr lang="en-US" sz="2000" b="1" dirty="0">
                <a:solidFill>
                  <a:schemeClr val="tx1"/>
                </a:solidFill>
              </a:rPr>
              <a:t> 62 UU No. 5 </a:t>
            </a:r>
            <a:r>
              <a:rPr lang="en-US" sz="2000" b="1" dirty="0" err="1">
                <a:solidFill>
                  <a:schemeClr val="tx1"/>
                </a:solidFill>
              </a:rPr>
              <a:t>Tahun</a:t>
            </a:r>
            <a:r>
              <a:rPr lang="en-US" sz="2000" b="1" dirty="0">
                <a:solidFill>
                  <a:schemeClr val="tx1"/>
                </a:solidFill>
              </a:rPr>
              <a:t> 1986);</a:t>
            </a:r>
            <a:endParaRPr lang="en-US" sz="2000" dirty="0">
              <a:solidFill>
                <a:schemeClr val="tx1"/>
              </a:solidFill>
            </a:endParaRPr>
          </a:p>
          <a:p>
            <a:pPr marL="292100" indent="0" algn="just">
              <a:spcBef>
                <a:spcPct val="35000"/>
              </a:spcBef>
              <a:buNone/>
            </a:pPr>
            <a:r>
              <a:rPr lang="en-US" sz="2000" dirty="0" err="1">
                <a:solidFill>
                  <a:schemeClr val="tx1"/>
                </a:solidFill>
              </a:rPr>
              <a:t>Apabila</a:t>
            </a:r>
            <a:r>
              <a:rPr lang="en-US" sz="2000" dirty="0">
                <a:solidFill>
                  <a:schemeClr val="tx1"/>
                </a:solidFill>
              </a:rPr>
              <a:t> </a:t>
            </a:r>
            <a:r>
              <a:rPr lang="en-US" sz="2000" dirty="0" err="1">
                <a:solidFill>
                  <a:schemeClr val="tx1"/>
                </a:solidFill>
              </a:rPr>
              <a:t>gugatan</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layak</a:t>
            </a:r>
            <a:r>
              <a:rPr lang="en-US" sz="2000" dirty="0">
                <a:solidFill>
                  <a:schemeClr val="tx1"/>
                </a:solidFill>
              </a:rPr>
              <a:t> </a:t>
            </a:r>
            <a:r>
              <a:rPr lang="en-US" sz="2000" dirty="0" err="1">
                <a:solidFill>
                  <a:schemeClr val="tx1"/>
                </a:solidFill>
              </a:rPr>
              <a:t>disidangkan</a:t>
            </a:r>
            <a:r>
              <a:rPr lang="en-US" sz="2000" dirty="0">
                <a:solidFill>
                  <a:schemeClr val="tx1"/>
                </a:solidFill>
              </a:rPr>
              <a:t> di </a:t>
            </a:r>
            <a:r>
              <a:rPr lang="en-US" sz="2000" dirty="0" err="1">
                <a:solidFill>
                  <a:schemeClr val="tx1"/>
                </a:solidFill>
              </a:rPr>
              <a:t>Pengadilan</a:t>
            </a:r>
            <a:r>
              <a:rPr lang="en-US" sz="2000" dirty="0">
                <a:solidFill>
                  <a:schemeClr val="tx1"/>
                </a:solidFill>
              </a:rPr>
              <a:t> TUN </a:t>
            </a:r>
            <a:r>
              <a:rPr lang="en-US" sz="2000" dirty="0" err="1">
                <a:solidFill>
                  <a:schemeClr val="tx1"/>
                </a:solidFill>
              </a:rPr>
              <a:t>dengan</a:t>
            </a:r>
            <a:r>
              <a:rPr lang="en-US" sz="2000" dirty="0">
                <a:solidFill>
                  <a:schemeClr val="tx1"/>
                </a:solidFill>
              </a:rPr>
              <a:t> </a:t>
            </a:r>
            <a:r>
              <a:rPr lang="en-US" sz="2000" dirty="0" err="1">
                <a:solidFill>
                  <a:schemeClr val="tx1"/>
                </a:solidFill>
              </a:rPr>
              <a:t>alasan</a:t>
            </a:r>
            <a:r>
              <a:rPr lang="en-US" sz="2000" dirty="0">
                <a:solidFill>
                  <a:schemeClr val="tx1"/>
                </a:solidFill>
              </a:rPr>
              <a:t> </a:t>
            </a:r>
            <a:r>
              <a:rPr lang="en-US" sz="2000" dirty="0" err="1">
                <a:solidFill>
                  <a:schemeClr val="tx1"/>
                </a:solidFill>
              </a:rPr>
              <a:t>memenuhi</a:t>
            </a:r>
            <a:r>
              <a:rPr lang="en-US" sz="2000" dirty="0">
                <a:solidFill>
                  <a:schemeClr val="tx1"/>
                </a:solidFill>
              </a:rPr>
              <a:t> Pasal 62 </a:t>
            </a:r>
            <a:r>
              <a:rPr lang="en-US" sz="2000" dirty="0" err="1">
                <a:solidFill>
                  <a:schemeClr val="tx1"/>
                </a:solidFill>
              </a:rPr>
              <a:t>ayat</a:t>
            </a:r>
            <a:r>
              <a:rPr lang="en-US" sz="2000" dirty="0">
                <a:solidFill>
                  <a:schemeClr val="tx1"/>
                </a:solidFill>
              </a:rPr>
              <a:t> (1) UU </a:t>
            </a:r>
            <a:r>
              <a:rPr lang="en-US" sz="2000" dirty="0" err="1">
                <a:solidFill>
                  <a:schemeClr val="tx1"/>
                </a:solidFill>
              </a:rPr>
              <a:t>Nomor</a:t>
            </a:r>
            <a:r>
              <a:rPr lang="en-US" sz="2000" dirty="0">
                <a:solidFill>
                  <a:schemeClr val="tx1"/>
                </a:solidFill>
              </a:rPr>
              <a:t> 5 </a:t>
            </a:r>
            <a:r>
              <a:rPr lang="en-US" sz="2000" dirty="0" err="1">
                <a:solidFill>
                  <a:schemeClr val="tx1"/>
                </a:solidFill>
              </a:rPr>
              <a:t>Tahun</a:t>
            </a:r>
            <a:r>
              <a:rPr lang="en-US" sz="2000" dirty="0">
                <a:solidFill>
                  <a:schemeClr val="tx1"/>
                </a:solidFill>
              </a:rPr>
              <a:t> 1986, </a:t>
            </a:r>
            <a:r>
              <a:rPr lang="en-US" sz="2000" dirty="0" err="1">
                <a:solidFill>
                  <a:schemeClr val="tx1"/>
                </a:solidFill>
              </a:rPr>
              <a:t>maka</a:t>
            </a:r>
            <a:r>
              <a:rPr lang="en-US" sz="2000" dirty="0">
                <a:solidFill>
                  <a:schemeClr val="tx1"/>
                </a:solidFill>
              </a:rPr>
              <a:t> </a:t>
            </a:r>
            <a:r>
              <a:rPr lang="en-US" sz="2000" dirty="0" err="1">
                <a:solidFill>
                  <a:schemeClr val="tx1"/>
                </a:solidFill>
              </a:rPr>
              <a:t>Ketua</a:t>
            </a:r>
            <a:r>
              <a:rPr lang="en-US" sz="2000" dirty="0">
                <a:solidFill>
                  <a:schemeClr val="tx1"/>
                </a:solidFill>
              </a:rPr>
              <a:t> </a:t>
            </a:r>
            <a:r>
              <a:rPr lang="en-US" sz="2000" dirty="0" err="1">
                <a:solidFill>
                  <a:schemeClr val="tx1"/>
                </a:solidFill>
              </a:rPr>
              <a:t>Pengadilan</a:t>
            </a:r>
            <a:r>
              <a:rPr lang="en-US" sz="2000" dirty="0">
                <a:solidFill>
                  <a:schemeClr val="tx1"/>
                </a:solidFill>
              </a:rPr>
              <a:t> TUN </a:t>
            </a:r>
            <a:r>
              <a:rPr lang="en-US" sz="2000" dirty="0" err="1">
                <a:solidFill>
                  <a:schemeClr val="tx1"/>
                </a:solidFill>
              </a:rPr>
              <a:t>akan</a:t>
            </a:r>
            <a:r>
              <a:rPr lang="en-US" sz="2000" dirty="0">
                <a:solidFill>
                  <a:schemeClr val="tx1"/>
                </a:solidFill>
              </a:rPr>
              <a:t> </a:t>
            </a:r>
            <a:r>
              <a:rPr lang="en-US" sz="2000" dirty="0" err="1">
                <a:solidFill>
                  <a:schemeClr val="tx1"/>
                </a:solidFill>
              </a:rPr>
              <a:t>memutus</a:t>
            </a:r>
            <a:r>
              <a:rPr lang="en-US" sz="2000" dirty="0">
                <a:solidFill>
                  <a:schemeClr val="tx1"/>
                </a:solidFill>
              </a:rPr>
              <a:t> </a:t>
            </a:r>
            <a:r>
              <a:rPr lang="en-US" sz="2000" dirty="0" err="1">
                <a:solidFill>
                  <a:schemeClr val="tx1"/>
                </a:solidFill>
              </a:rPr>
              <a:t>dengan</a:t>
            </a:r>
            <a:r>
              <a:rPr lang="en-US" sz="2000" dirty="0">
                <a:solidFill>
                  <a:schemeClr val="tx1"/>
                </a:solidFill>
              </a:rPr>
              <a:t> </a:t>
            </a:r>
            <a:r>
              <a:rPr lang="en-US" sz="2000" dirty="0" err="1">
                <a:solidFill>
                  <a:schemeClr val="tx1"/>
                </a:solidFill>
              </a:rPr>
              <a:t>suatu</a:t>
            </a:r>
            <a:r>
              <a:rPr lang="en-US" sz="2000" dirty="0">
                <a:solidFill>
                  <a:schemeClr val="tx1"/>
                </a:solidFill>
              </a:rPr>
              <a:t> </a:t>
            </a:r>
            <a:r>
              <a:rPr lang="en-US" sz="2000" dirty="0" err="1">
                <a:solidFill>
                  <a:schemeClr val="tx1"/>
                </a:solidFill>
              </a:rPr>
              <a:t>penetapan</a:t>
            </a:r>
            <a:r>
              <a:rPr lang="en-US" sz="2000" dirty="0">
                <a:solidFill>
                  <a:schemeClr val="tx1"/>
                </a:solidFill>
              </a:rPr>
              <a:t> yang </a:t>
            </a:r>
            <a:r>
              <a:rPr lang="en-US" sz="2000" dirty="0" err="1">
                <a:solidFill>
                  <a:schemeClr val="tx1"/>
                </a:solidFill>
              </a:rPr>
              <a:t>menyatakan</a:t>
            </a:r>
            <a:r>
              <a:rPr lang="en-US" sz="2000" dirty="0">
                <a:solidFill>
                  <a:schemeClr val="tx1"/>
                </a:solidFill>
              </a:rPr>
              <a:t> </a:t>
            </a:r>
            <a:r>
              <a:rPr lang="en-US" sz="2000" dirty="0" err="1">
                <a:solidFill>
                  <a:schemeClr val="tx1"/>
                </a:solidFill>
              </a:rPr>
              <a:t>gugatan</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dapat</a:t>
            </a:r>
            <a:r>
              <a:rPr lang="en-US" sz="2000" dirty="0">
                <a:solidFill>
                  <a:schemeClr val="tx1"/>
                </a:solidFill>
              </a:rPr>
              <a:t> </a:t>
            </a:r>
            <a:r>
              <a:rPr lang="en-US" sz="2000" dirty="0" err="1">
                <a:solidFill>
                  <a:schemeClr val="tx1"/>
                </a:solidFill>
              </a:rPr>
              <a:t>diterima</a:t>
            </a:r>
            <a:r>
              <a:rPr lang="en-US" sz="2000" dirty="0">
                <a:solidFill>
                  <a:schemeClr val="tx1"/>
                </a:solidFill>
              </a:rPr>
              <a:t> </a:t>
            </a:r>
            <a:r>
              <a:rPr lang="en-US" sz="2000" dirty="0" err="1">
                <a:solidFill>
                  <a:schemeClr val="tx1"/>
                </a:solidFill>
              </a:rPr>
              <a:t>atau</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berdasar</a:t>
            </a:r>
            <a:r>
              <a:rPr lang="en-US" sz="2000" dirty="0">
                <a:solidFill>
                  <a:schemeClr val="tx1"/>
                </a:solidFill>
              </a:rPr>
              <a:t>.</a:t>
            </a:r>
            <a:endParaRPr lang="en-US" sz="2000" b="1" dirty="0">
              <a:solidFill>
                <a:schemeClr val="tx1"/>
              </a:solidFill>
            </a:endParaRPr>
          </a:p>
        </p:txBody>
      </p:sp>
    </p:spTree>
    <p:extLst>
      <p:ext uri="{BB962C8B-B14F-4D97-AF65-F5344CB8AC3E}">
        <p14:creationId xmlns:p14="http://schemas.microsoft.com/office/powerpoint/2010/main" val="2757619125"/>
      </p:ext>
    </p:extLst>
  </p:cSld>
  <p:clrMapOvr>
    <a:masterClrMapping/>
  </p:clrMapOvr>
  <p:transition spd="med">
    <p:cover dir="rd"/>
    <p:sndAc>
      <p:stSnd>
        <p:snd r:embed="rId2" name="push.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6045" y="150154"/>
            <a:ext cx="6763109" cy="695235"/>
          </a:xfrm>
        </p:spPr>
        <p:txBody>
          <a:bodyPr>
            <a:noAutofit/>
          </a:bodyPr>
          <a:lstStyle/>
          <a:p>
            <a:r>
              <a:rPr lang="en-US" sz="1800" b="1" dirty="0" err="1"/>
              <a:t>Alasan</a:t>
            </a:r>
            <a:r>
              <a:rPr lang="en-US" sz="1800" b="1" dirty="0"/>
              <a:t> </a:t>
            </a:r>
            <a:r>
              <a:rPr lang="en-US" sz="1800" b="1" dirty="0" err="1"/>
              <a:t>Penetapan</a:t>
            </a:r>
            <a:r>
              <a:rPr lang="en-US" sz="1800" b="1" dirty="0"/>
              <a:t> </a:t>
            </a:r>
            <a:r>
              <a:rPr lang="en-US" sz="1800" b="1" dirty="0" err="1"/>
              <a:t>Ketua</a:t>
            </a:r>
            <a:r>
              <a:rPr lang="en-US" sz="1800" b="1" dirty="0"/>
              <a:t> </a:t>
            </a:r>
            <a:r>
              <a:rPr lang="en-US" sz="1800" b="1" dirty="0" err="1"/>
              <a:t>Pengadilan</a:t>
            </a:r>
            <a:r>
              <a:rPr lang="en-US" sz="1800" b="1" dirty="0"/>
              <a:t> </a:t>
            </a:r>
            <a:r>
              <a:rPr lang="en-US" sz="1800" b="1" dirty="0" err="1"/>
              <a:t>Dalam</a:t>
            </a:r>
            <a:r>
              <a:rPr lang="en-US" sz="1800" b="1" dirty="0"/>
              <a:t> Dismissal Proses</a:t>
            </a:r>
            <a:r>
              <a:rPr lang="id-ID" sz="1800" b="1" dirty="0"/>
              <a:t> </a:t>
            </a:r>
            <a:r>
              <a:rPr lang="en-US" sz="1800" b="1" dirty="0"/>
              <a:t> </a:t>
            </a:r>
            <a:br>
              <a:rPr lang="id-ID" sz="1800" b="1" dirty="0"/>
            </a:br>
            <a:r>
              <a:rPr lang="id-ID" sz="1800" b="1" dirty="0"/>
              <a:t>(</a:t>
            </a:r>
            <a:r>
              <a:rPr lang="en-US" sz="1800" b="1" dirty="0" err="1"/>
              <a:t>Pasal</a:t>
            </a:r>
            <a:r>
              <a:rPr lang="en-US" sz="1800" b="1" dirty="0"/>
              <a:t> 62 </a:t>
            </a:r>
            <a:r>
              <a:rPr lang="en-US" sz="1800" b="1" dirty="0" err="1"/>
              <a:t>ayat</a:t>
            </a:r>
            <a:r>
              <a:rPr lang="en-US" sz="1800" b="1" dirty="0"/>
              <a:t> (1)</a:t>
            </a:r>
            <a:r>
              <a:rPr lang="id-ID" sz="1800" b="1" dirty="0"/>
              <a:t> UU PTUN)</a:t>
            </a:r>
          </a:p>
        </p:txBody>
      </p:sp>
      <p:sp>
        <p:nvSpPr>
          <p:cNvPr id="3" name="Content Placeholder 2"/>
          <p:cNvSpPr>
            <a:spLocks noGrp="1"/>
          </p:cNvSpPr>
          <p:nvPr>
            <p:ph idx="4294967295"/>
          </p:nvPr>
        </p:nvSpPr>
        <p:spPr>
          <a:xfrm>
            <a:off x="276045" y="977660"/>
            <a:ext cx="7050658" cy="4015686"/>
          </a:xfrm>
        </p:spPr>
        <p:txBody>
          <a:bodyPr>
            <a:noAutofit/>
          </a:bodyPr>
          <a:lstStyle/>
          <a:p>
            <a:pPr marL="385763" indent="-385763" algn="just">
              <a:buClr>
                <a:schemeClr val="tx1"/>
              </a:buClr>
              <a:buSzPct val="100000"/>
              <a:buFont typeface="+mj-lt"/>
              <a:buAutoNum type="alphaLcPeriod"/>
            </a:pPr>
            <a:r>
              <a:rPr lang="en-US" sz="1600" dirty="0" err="1">
                <a:solidFill>
                  <a:schemeClr val="tx1"/>
                </a:solidFill>
              </a:rPr>
              <a:t>Pokok</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tersebut</a:t>
            </a:r>
            <a:r>
              <a:rPr lang="en-US" sz="1600" dirty="0">
                <a:solidFill>
                  <a:schemeClr val="tx1"/>
                </a:solidFill>
              </a:rPr>
              <a:t> </a:t>
            </a:r>
            <a:r>
              <a:rPr lang="en-US" sz="1600" dirty="0" err="1">
                <a:solidFill>
                  <a:schemeClr val="tx1"/>
                </a:solidFill>
              </a:rPr>
              <a:t>nyata-nyata</a:t>
            </a:r>
            <a:r>
              <a:rPr lang="en-US" sz="1600" dirty="0">
                <a:solidFill>
                  <a:schemeClr val="tx1"/>
                </a:solidFill>
              </a:rPr>
              <a:t> </a:t>
            </a:r>
            <a:r>
              <a:rPr lang="en-US" sz="1600" dirty="0" err="1">
                <a:solidFill>
                  <a:schemeClr val="tx1"/>
                </a:solidFill>
              </a:rPr>
              <a:t>tidak</a:t>
            </a:r>
            <a:r>
              <a:rPr lang="en-US" sz="1600" dirty="0">
                <a:solidFill>
                  <a:schemeClr val="tx1"/>
                </a:solidFill>
              </a:rPr>
              <a:t> </a:t>
            </a:r>
            <a:r>
              <a:rPr lang="en-US" sz="1600" dirty="0" err="1">
                <a:solidFill>
                  <a:schemeClr val="tx1"/>
                </a:solidFill>
              </a:rPr>
              <a:t>termasuk</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wewenang</a:t>
            </a:r>
            <a:r>
              <a:rPr lang="en-US" sz="1600" dirty="0">
                <a:solidFill>
                  <a:schemeClr val="tx1"/>
                </a:solidFill>
              </a:rPr>
              <a:t> </a:t>
            </a:r>
            <a:r>
              <a:rPr lang="en-US" sz="1600" dirty="0" err="1">
                <a:solidFill>
                  <a:schemeClr val="tx1"/>
                </a:solidFill>
              </a:rPr>
              <a:t>pengadilan</a:t>
            </a:r>
            <a:r>
              <a:rPr lang="en-US" sz="1600" dirty="0">
                <a:solidFill>
                  <a:schemeClr val="tx1"/>
                </a:solidFill>
              </a:rPr>
              <a:t>;</a:t>
            </a:r>
            <a:endParaRPr lang="id-ID" sz="1600" dirty="0">
              <a:solidFill>
                <a:schemeClr val="tx1"/>
              </a:solidFill>
            </a:endParaRPr>
          </a:p>
          <a:p>
            <a:pPr marL="385763" indent="-385763" algn="just">
              <a:buClr>
                <a:schemeClr val="tx1"/>
              </a:buClr>
              <a:buSzPct val="100000"/>
              <a:buFont typeface="+mj-lt"/>
              <a:buAutoNum type="alphaLcPeriod"/>
            </a:pPr>
            <a:r>
              <a:rPr lang="en-US" sz="1600" dirty="0" err="1">
                <a:solidFill>
                  <a:schemeClr val="tx1"/>
                </a:solidFill>
              </a:rPr>
              <a:t>Syarat-syarat</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sebagaimana</a:t>
            </a:r>
            <a:r>
              <a:rPr lang="en-US" sz="1600" dirty="0">
                <a:solidFill>
                  <a:schemeClr val="tx1"/>
                </a:solidFill>
              </a:rPr>
              <a:t> </a:t>
            </a:r>
            <a:r>
              <a:rPr lang="en-US" sz="1600" dirty="0" err="1">
                <a:solidFill>
                  <a:schemeClr val="tx1"/>
                </a:solidFill>
              </a:rPr>
              <a:t>dimaksud</a:t>
            </a:r>
            <a:r>
              <a:rPr lang="en-US" sz="1600" dirty="0">
                <a:solidFill>
                  <a:schemeClr val="tx1"/>
                </a:solidFill>
              </a:rPr>
              <a:t> </a:t>
            </a:r>
            <a:r>
              <a:rPr lang="en-US" sz="1600" dirty="0" err="1">
                <a:solidFill>
                  <a:schemeClr val="tx1"/>
                </a:solidFill>
              </a:rPr>
              <a:t>dalam</a:t>
            </a:r>
            <a:r>
              <a:rPr lang="en-US" sz="1600" dirty="0">
                <a:solidFill>
                  <a:schemeClr val="tx1"/>
                </a:solidFill>
              </a:rPr>
              <a:t> Pasal 56 </a:t>
            </a:r>
            <a:r>
              <a:rPr lang="en-US" sz="1600" dirty="0" err="1">
                <a:solidFill>
                  <a:schemeClr val="tx1"/>
                </a:solidFill>
              </a:rPr>
              <a:t>tidak</a:t>
            </a:r>
            <a:r>
              <a:rPr lang="en-US" sz="1600" dirty="0">
                <a:solidFill>
                  <a:schemeClr val="tx1"/>
                </a:solidFill>
              </a:rPr>
              <a:t> </a:t>
            </a:r>
            <a:r>
              <a:rPr lang="en-US" sz="1600" dirty="0" err="1">
                <a:solidFill>
                  <a:schemeClr val="tx1"/>
                </a:solidFill>
              </a:rPr>
              <a:t>dipenuhi</a:t>
            </a:r>
            <a:r>
              <a:rPr lang="en-US" sz="1600" dirty="0">
                <a:solidFill>
                  <a:schemeClr val="tx1"/>
                </a:solidFill>
              </a:rPr>
              <a:t> oleh </a:t>
            </a:r>
            <a:r>
              <a:rPr lang="en-US" sz="1600" dirty="0" err="1">
                <a:solidFill>
                  <a:schemeClr val="tx1"/>
                </a:solidFill>
              </a:rPr>
              <a:t>Penggugat</a:t>
            </a:r>
            <a:r>
              <a:rPr lang="en-US" sz="1600" dirty="0">
                <a:solidFill>
                  <a:schemeClr val="tx1"/>
                </a:solidFill>
              </a:rPr>
              <a:t> </a:t>
            </a:r>
            <a:r>
              <a:rPr lang="en-US" sz="1600" dirty="0" err="1">
                <a:solidFill>
                  <a:schemeClr val="tx1"/>
                </a:solidFill>
              </a:rPr>
              <a:t>sekalipun</a:t>
            </a:r>
            <a:r>
              <a:rPr lang="en-US" sz="1600" dirty="0">
                <a:solidFill>
                  <a:schemeClr val="tx1"/>
                </a:solidFill>
              </a:rPr>
              <a:t> </a:t>
            </a:r>
            <a:r>
              <a:rPr lang="en-US" sz="1600" dirty="0" err="1">
                <a:solidFill>
                  <a:schemeClr val="tx1"/>
                </a:solidFill>
              </a:rPr>
              <a:t>ia</a:t>
            </a:r>
            <a:r>
              <a:rPr lang="en-US" sz="1600" dirty="0">
                <a:solidFill>
                  <a:schemeClr val="tx1"/>
                </a:solidFill>
              </a:rPr>
              <a:t> </a:t>
            </a:r>
            <a:r>
              <a:rPr lang="en-US" sz="1600" dirty="0" err="1">
                <a:solidFill>
                  <a:schemeClr val="tx1"/>
                </a:solidFill>
              </a:rPr>
              <a:t>telah</a:t>
            </a:r>
            <a:r>
              <a:rPr lang="en-US" sz="1600" dirty="0">
                <a:solidFill>
                  <a:schemeClr val="tx1"/>
                </a:solidFill>
              </a:rPr>
              <a:t> </a:t>
            </a:r>
            <a:r>
              <a:rPr lang="en-US" sz="1600" dirty="0" err="1">
                <a:solidFill>
                  <a:schemeClr val="tx1"/>
                </a:solidFill>
              </a:rPr>
              <a:t>diberi</a:t>
            </a:r>
            <a:r>
              <a:rPr lang="en-US" sz="1600" dirty="0">
                <a:solidFill>
                  <a:schemeClr val="tx1"/>
                </a:solidFill>
              </a:rPr>
              <a:t> </a:t>
            </a:r>
            <a:r>
              <a:rPr lang="en-US" sz="1600" dirty="0" err="1">
                <a:solidFill>
                  <a:schemeClr val="tx1"/>
                </a:solidFill>
              </a:rPr>
              <a:t>tahu</a:t>
            </a:r>
            <a:r>
              <a:rPr lang="en-US" sz="1600" dirty="0">
                <a:solidFill>
                  <a:schemeClr val="tx1"/>
                </a:solidFill>
              </a:rPr>
              <a:t> dan </a:t>
            </a:r>
            <a:r>
              <a:rPr lang="en-US" sz="1600" dirty="0" err="1">
                <a:solidFill>
                  <a:schemeClr val="tx1"/>
                </a:solidFill>
              </a:rPr>
              <a:t>diperingatkan</a:t>
            </a:r>
            <a:r>
              <a:rPr lang="en-US" sz="1600" dirty="0">
                <a:solidFill>
                  <a:schemeClr val="tx1"/>
                </a:solidFill>
              </a:rPr>
              <a:t>.</a:t>
            </a:r>
          </a:p>
          <a:p>
            <a:pPr marL="357188" indent="0" algn="just">
              <a:buClr>
                <a:schemeClr val="tx1"/>
              </a:buClr>
              <a:buSzPct val="100000"/>
              <a:buNone/>
            </a:pPr>
            <a:r>
              <a:rPr lang="en-US" sz="1600" dirty="0">
                <a:solidFill>
                  <a:schemeClr val="tx1"/>
                </a:solidFill>
              </a:rPr>
              <a:t>Ps 56: </a:t>
            </a:r>
            <a:r>
              <a:rPr lang="en-US" sz="1600" dirty="0" err="1">
                <a:solidFill>
                  <a:schemeClr val="tx1"/>
                </a:solidFill>
              </a:rPr>
              <a:t>hal-hal</a:t>
            </a:r>
            <a:r>
              <a:rPr lang="en-US" sz="1600" dirty="0">
                <a:solidFill>
                  <a:schemeClr val="tx1"/>
                </a:solidFill>
              </a:rPr>
              <a:t> </a:t>
            </a:r>
            <a:r>
              <a:rPr lang="en-US" sz="1600" dirty="0" err="1">
                <a:solidFill>
                  <a:schemeClr val="tx1"/>
                </a:solidFill>
              </a:rPr>
              <a:t>yg</a:t>
            </a:r>
            <a:r>
              <a:rPr lang="en-US" sz="1600" dirty="0">
                <a:solidFill>
                  <a:schemeClr val="tx1"/>
                </a:solidFill>
              </a:rPr>
              <a:t> </a:t>
            </a:r>
            <a:r>
              <a:rPr lang="en-US" sz="1600" dirty="0" err="1">
                <a:solidFill>
                  <a:schemeClr val="tx1"/>
                </a:solidFill>
              </a:rPr>
              <a:t>harus</a:t>
            </a:r>
            <a:r>
              <a:rPr lang="en-US" sz="1600" dirty="0">
                <a:solidFill>
                  <a:schemeClr val="tx1"/>
                </a:solidFill>
              </a:rPr>
              <a:t> </a:t>
            </a:r>
            <a:r>
              <a:rPr lang="en-US" sz="1600" dirty="0" err="1">
                <a:solidFill>
                  <a:schemeClr val="tx1"/>
                </a:solidFill>
              </a:rPr>
              <a:t>dimuat</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apabila</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dibuat</a:t>
            </a:r>
            <a:r>
              <a:rPr lang="en-US" sz="1600" dirty="0">
                <a:solidFill>
                  <a:schemeClr val="tx1"/>
                </a:solidFill>
              </a:rPr>
              <a:t> dan </a:t>
            </a:r>
            <a:r>
              <a:rPr lang="en-US" sz="1600" dirty="0" err="1">
                <a:solidFill>
                  <a:schemeClr val="tx1"/>
                </a:solidFill>
              </a:rPr>
              <a:t>ditandatangani</a:t>
            </a:r>
            <a:r>
              <a:rPr lang="en-US" sz="1600" dirty="0">
                <a:solidFill>
                  <a:schemeClr val="tx1"/>
                </a:solidFill>
              </a:rPr>
              <a:t> oleh </a:t>
            </a:r>
            <a:r>
              <a:rPr lang="en-US" sz="1600" dirty="0" err="1">
                <a:solidFill>
                  <a:schemeClr val="tx1"/>
                </a:solidFill>
              </a:rPr>
              <a:t>kuasa</a:t>
            </a:r>
            <a:r>
              <a:rPr lang="en-US" sz="1600" dirty="0">
                <a:solidFill>
                  <a:schemeClr val="tx1"/>
                </a:solidFill>
              </a:rPr>
              <a:t> </a:t>
            </a:r>
            <a:r>
              <a:rPr lang="en-US" sz="1600" dirty="0" err="1">
                <a:solidFill>
                  <a:schemeClr val="tx1"/>
                </a:solidFill>
              </a:rPr>
              <a:t>Penggugat</a:t>
            </a:r>
            <a:r>
              <a:rPr lang="en-US" sz="1600" dirty="0">
                <a:solidFill>
                  <a:schemeClr val="tx1"/>
                </a:solidFill>
              </a:rPr>
              <a:t>, </a:t>
            </a:r>
            <a:r>
              <a:rPr lang="en-US" sz="1600" dirty="0" err="1">
                <a:solidFill>
                  <a:schemeClr val="tx1"/>
                </a:solidFill>
              </a:rPr>
              <a:t>maka</a:t>
            </a:r>
            <a:r>
              <a:rPr lang="en-US" sz="1600" dirty="0">
                <a:solidFill>
                  <a:schemeClr val="tx1"/>
                </a:solidFill>
              </a:rPr>
              <a:t> </a:t>
            </a:r>
            <a:r>
              <a:rPr lang="en-US" sz="1600" dirty="0" err="1">
                <a:solidFill>
                  <a:schemeClr val="tx1"/>
                </a:solidFill>
              </a:rPr>
              <a:t>harus</a:t>
            </a:r>
            <a:r>
              <a:rPr lang="en-US" sz="1600" dirty="0">
                <a:solidFill>
                  <a:schemeClr val="tx1"/>
                </a:solidFill>
              </a:rPr>
              <a:t> </a:t>
            </a:r>
            <a:r>
              <a:rPr lang="en-US" sz="1600" dirty="0" err="1">
                <a:solidFill>
                  <a:schemeClr val="tx1"/>
                </a:solidFill>
              </a:rPr>
              <a:t>disertai</a:t>
            </a:r>
            <a:r>
              <a:rPr lang="en-US" sz="1600" dirty="0">
                <a:solidFill>
                  <a:schemeClr val="tx1"/>
                </a:solidFill>
              </a:rPr>
              <a:t> </a:t>
            </a:r>
            <a:r>
              <a:rPr lang="en-US" sz="1600" dirty="0" err="1">
                <a:solidFill>
                  <a:schemeClr val="tx1"/>
                </a:solidFill>
              </a:rPr>
              <a:t>surat</a:t>
            </a:r>
            <a:r>
              <a:rPr lang="en-US" sz="1600" dirty="0">
                <a:solidFill>
                  <a:schemeClr val="tx1"/>
                </a:solidFill>
              </a:rPr>
              <a:t> </a:t>
            </a:r>
            <a:r>
              <a:rPr lang="en-US" sz="1600" dirty="0" err="1">
                <a:solidFill>
                  <a:schemeClr val="tx1"/>
                </a:solidFill>
              </a:rPr>
              <a:t>kuasa</a:t>
            </a:r>
            <a:r>
              <a:rPr lang="en-US" sz="1600" dirty="0">
                <a:solidFill>
                  <a:schemeClr val="tx1"/>
                </a:solidFill>
              </a:rPr>
              <a:t> </a:t>
            </a:r>
            <a:r>
              <a:rPr lang="en-US" sz="1600" dirty="0" err="1">
                <a:solidFill>
                  <a:schemeClr val="tx1"/>
                </a:solidFill>
              </a:rPr>
              <a:t>yg</a:t>
            </a:r>
            <a:r>
              <a:rPr lang="en-US" sz="1600" dirty="0">
                <a:solidFill>
                  <a:schemeClr val="tx1"/>
                </a:solidFill>
              </a:rPr>
              <a:t> </a:t>
            </a:r>
            <a:r>
              <a:rPr lang="en-US" sz="1600" dirty="0" err="1">
                <a:solidFill>
                  <a:schemeClr val="tx1"/>
                </a:solidFill>
              </a:rPr>
              <a:t>sah</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sedapat</a:t>
            </a:r>
            <a:r>
              <a:rPr lang="en-US" sz="1600" dirty="0">
                <a:solidFill>
                  <a:schemeClr val="tx1"/>
                </a:solidFill>
              </a:rPr>
              <a:t> </a:t>
            </a:r>
            <a:r>
              <a:rPr lang="en-US" sz="1600" dirty="0" err="1">
                <a:solidFill>
                  <a:schemeClr val="tx1"/>
                </a:solidFill>
              </a:rPr>
              <a:t>mungkin</a:t>
            </a:r>
            <a:r>
              <a:rPr lang="en-US" sz="1600" dirty="0">
                <a:solidFill>
                  <a:schemeClr val="tx1"/>
                </a:solidFill>
              </a:rPr>
              <a:t> </a:t>
            </a:r>
            <a:r>
              <a:rPr lang="en-US" sz="1600" dirty="0" err="1">
                <a:solidFill>
                  <a:schemeClr val="tx1"/>
                </a:solidFill>
              </a:rPr>
              <a:t>disertai</a:t>
            </a:r>
            <a:r>
              <a:rPr lang="en-US" sz="1600" dirty="0">
                <a:solidFill>
                  <a:schemeClr val="tx1"/>
                </a:solidFill>
              </a:rPr>
              <a:t> KTUN </a:t>
            </a:r>
            <a:r>
              <a:rPr lang="en-US" sz="1600" dirty="0" err="1">
                <a:solidFill>
                  <a:schemeClr val="tx1"/>
                </a:solidFill>
              </a:rPr>
              <a:t>yg</a:t>
            </a:r>
            <a:r>
              <a:rPr lang="en-US" sz="1600" dirty="0">
                <a:solidFill>
                  <a:schemeClr val="tx1"/>
                </a:solidFill>
              </a:rPr>
              <a:t> </a:t>
            </a:r>
            <a:r>
              <a:rPr lang="en-US" sz="1600" dirty="0" err="1">
                <a:solidFill>
                  <a:schemeClr val="tx1"/>
                </a:solidFill>
              </a:rPr>
              <a:t>disengketakan</a:t>
            </a:r>
            <a:r>
              <a:rPr lang="en-US" sz="1600" dirty="0">
                <a:solidFill>
                  <a:schemeClr val="tx1"/>
                </a:solidFill>
              </a:rPr>
              <a:t>. </a:t>
            </a:r>
            <a:endParaRPr lang="id-ID" sz="1600" dirty="0">
              <a:solidFill>
                <a:schemeClr val="tx1"/>
              </a:solidFill>
            </a:endParaRPr>
          </a:p>
          <a:p>
            <a:pPr marL="0" indent="0" algn="just">
              <a:buClr>
                <a:schemeClr val="tx1"/>
              </a:buClr>
              <a:buSzPct val="100000"/>
              <a:buNone/>
            </a:pPr>
            <a:r>
              <a:rPr lang="en-US" sz="1600" dirty="0">
                <a:solidFill>
                  <a:schemeClr val="tx1"/>
                </a:solidFill>
              </a:rPr>
              <a:t>c. 	</a:t>
            </a:r>
            <a:r>
              <a:rPr lang="en-US" sz="1600" dirty="0" err="1">
                <a:solidFill>
                  <a:schemeClr val="tx1"/>
                </a:solidFill>
              </a:rPr>
              <a:t>Gugatan</a:t>
            </a:r>
            <a:r>
              <a:rPr lang="en-US" sz="1600" dirty="0">
                <a:solidFill>
                  <a:schemeClr val="tx1"/>
                </a:solidFill>
              </a:rPr>
              <a:t> </a:t>
            </a:r>
            <a:r>
              <a:rPr lang="en-US" sz="1600" dirty="0" err="1">
                <a:solidFill>
                  <a:schemeClr val="tx1"/>
                </a:solidFill>
              </a:rPr>
              <a:t>tersebut</a:t>
            </a:r>
            <a:r>
              <a:rPr lang="en-US" sz="1600" dirty="0">
                <a:solidFill>
                  <a:schemeClr val="tx1"/>
                </a:solidFill>
              </a:rPr>
              <a:t> </a:t>
            </a:r>
            <a:r>
              <a:rPr lang="en-US" sz="1600" dirty="0" err="1">
                <a:solidFill>
                  <a:schemeClr val="tx1"/>
                </a:solidFill>
              </a:rPr>
              <a:t>tidak</a:t>
            </a:r>
            <a:r>
              <a:rPr lang="en-US" sz="1600" dirty="0">
                <a:solidFill>
                  <a:schemeClr val="tx1"/>
                </a:solidFill>
              </a:rPr>
              <a:t> </a:t>
            </a:r>
            <a:r>
              <a:rPr lang="en-US" sz="1600" dirty="0" err="1">
                <a:solidFill>
                  <a:schemeClr val="tx1"/>
                </a:solidFill>
              </a:rPr>
              <a:t>didasarkan</a:t>
            </a:r>
            <a:r>
              <a:rPr lang="en-US" sz="1600" dirty="0">
                <a:solidFill>
                  <a:schemeClr val="tx1"/>
                </a:solidFill>
              </a:rPr>
              <a:t> pada </a:t>
            </a:r>
            <a:r>
              <a:rPr lang="en-US" sz="1600" dirty="0" err="1">
                <a:solidFill>
                  <a:schemeClr val="tx1"/>
                </a:solidFill>
              </a:rPr>
              <a:t>alasan-alasan</a:t>
            </a:r>
            <a:r>
              <a:rPr lang="en-US" sz="1600" dirty="0">
                <a:solidFill>
                  <a:schemeClr val="tx1"/>
                </a:solidFill>
              </a:rPr>
              <a:t> yang </a:t>
            </a:r>
            <a:r>
              <a:rPr lang="en-US" sz="1600" dirty="0" err="1">
                <a:solidFill>
                  <a:schemeClr val="tx1"/>
                </a:solidFill>
              </a:rPr>
              <a:t>layak</a:t>
            </a:r>
            <a:r>
              <a:rPr lang="en-US" sz="1600" dirty="0">
                <a:solidFill>
                  <a:schemeClr val="tx1"/>
                </a:solidFill>
              </a:rPr>
              <a:t>.</a:t>
            </a:r>
            <a:endParaRPr lang="id-ID" sz="1600" dirty="0">
              <a:solidFill>
                <a:schemeClr val="tx1"/>
              </a:solidFill>
            </a:endParaRPr>
          </a:p>
          <a:p>
            <a:pPr marL="357188" indent="-357188" algn="just">
              <a:buClr>
                <a:schemeClr val="tx1"/>
              </a:buClr>
              <a:buSzPct val="100000"/>
              <a:buAutoNum type="alphaLcPeriod" startAt="4"/>
            </a:pPr>
            <a:r>
              <a:rPr lang="en-US" sz="1600" dirty="0" err="1">
                <a:solidFill>
                  <a:schemeClr val="tx1"/>
                </a:solidFill>
              </a:rPr>
              <a:t>Apa</a:t>
            </a:r>
            <a:r>
              <a:rPr lang="en-US" sz="1600" dirty="0">
                <a:solidFill>
                  <a:schemeClr val="tx1"/>
                </a:solidFill>
              </a:rPr>
              <a:t> yang </a:t>
            </a:r>
            <a:r>
              <a:rPr lang="en-US" sz="1600" dirty="0" err="1">
                <a:solidFill>
                  <a:schemeClr val="tx1"/>
                </a:solidFill>
              </a:rPr>
              <a:t>dituntut</a:t>
            </a:r>
            <a:r>
              <a:rPr lang="en-US" sz="1600" dirty="0">
                <a:solidFill>
                  <a:schemeClr val="tx1"/>
                </a:solidFill>
              </a:rPr>
              <a:t> </a:t>
            </a:r>
            <a:r>
              <a:rPr lang="en-US" sz="1600" dirty="0" err="1">
                <a:solidFill>
                  <a:schemeClr val="tx1"/>
                </a:solidFill>
              </a:rPr>
              <a:t>dalam</a:t>
            </a:r>
            <a:r>
              <a:rPr lang="en-US" sz="1600" dirty="0">
                <a:solidFill>
                  <a:schemeClr val="tx1"/>
                </a:solidFill>
              </a:rPr>
              <a:t> </a:t>
            </a:r>
            <a:r>
              <a:rPr lang="en-US" sz="1600" dirty="0" err="1">
                <a:solidFill>
                  <a:schemeClr val="tx1"/>
                </a:solidFill>
              </a:rPr>
              <a:t>gugatan</a:t>
            </a:r>
            <a:r>
              <a:rPr lang="en-US" sz="1600" dirty="0">
                <a:solidFill>
                  <a:schemeClr val="tx1"/>
                </a:solidFill>
              </a:rPr>
              <a:t> </a:t>
            </a:r>
            <a:r>
              <a:rPr lang="en-US" sz="1600" dirty="0" err="1">
                <a:solidFill>
                  <a:schemeClr val="tx1"/>
                </a:solidFill>
              </a:rPr>
              <a:t>sebenarnya</a:t>
            </a:r>
            <a:r>
              <a:rPr lang="en-US" sz="1600" dirty="0">
                <a:solidFill>
                  <a:schemeClr val="tx1"/>
                </a:solidFill>
              </a:rPr>
              <a:t> </a:t>
            </a:r>
            <a:r>
              <a:rPr lang="en-US" sz="1600" dirty="0" err="1">
                <a:solidFill>
                  <a:schemeClr val="tx1"/>
                </a:solidFill>
              </a:rPr>
              <a:t>sudah</a:t>
            </a:r>
            <a:r>
              <a:rPr lang="en-US" sz="1600" dirty="0">
                <a:solidFill>
                  <a:schemeClr val="tx1"/>
                </a:solidFill>
              </a:rPr>
              <a:t> </a:t>
            </a:r>
            <a:r>
              <a:rPr lang="en-US" sz="1600" dirty="0" err="1">
                <a:solidFill>
                  <a:schemeClr val="tx1"/>
                </a:solidFill>
              </a:rPr>
              <a:t>terpenuhi</a:t>
            </a:r>
            <a:r>
              <a:rPr lang="en-US" sz="1600" dirty="0">
                <a:solidFill>
                  <a:schemeClr val="tx1"/>
                </a:solidFill>
              </a:rPr>
              <a:t> oleh </a:t>
            </a:r>
            <a:r>
              <a:rPr lang="en-US" sz="1600" dirty="0" err="1">
                <a:solidFill>
                  <a:schemeClr val="tx1"/>
                </a:solidFill>
              </a:rPr>
              <a:t>keputusan</a:t>
            </a:r>
            <a:r>
              <a:rPr lang="en-US" sz="1600" dirty="0">
                <a:solidFill>
                  <a:schemeClr val="tx1"/>
                </a:solidFill>
              </a:rPr>
              <a:t> Tata Usaha Negara yang di </a:t>
            </a:r>
            <a:r>
              <a:rPr lang="en-US" sz="1600" dirty="0" err="1">
                <a:solidFill>
                  <a:schemeClr val="tx1"/>
                </a:solidFill>
              </a:rPr>
              <a:t>gugat</a:t>
            </a:r>
            <a:r>
              <a:rPr lang="en-US" sz="1600" dirty="0">
                <a:solidFill>
                  <a:schemeClr val="tx1"/>
                </a:solidFill>
              </a:rPr>
              <a:t>.</a:t>
            </a:r>
          </a:p>
          <a:p>
            <a:pPr marL="357188" indent="-357188" algn="just">
              <a:buClr>
                <a:schemeClr val="tx1"/>
              </a:buClr>
              <a:buSzPct val="100000"/>
              <a:buAutoNum type="alphaLcPeriod" startAt="4"/>
            </a:pPr>
            <a:r>
              <a:rPr lang="en-US" sz="1600" dirty="0" err="1">
                <a:solidFill>
                  <a:schemeClr val="tx1"/>
                </a:solidFill>
              </a:rPr>
              <a:t>Gugatan</a:t>
            </a:r>
            <a:r>
              <a:rPr lang="en-US" sz="1600" dirty="0">
                <a:solidFill>
                  <a:schemeClr val="tx1"/>
                </a:solidFill>
              </a:rPr>
              <a:t> </a:t>
            </a:r>
            <a:r>
              <a:rPr lang="en-US" sz="1600" dirty="0" err="1">
                <a:solidFill>
                  <a:schemeClr val="tx1"/>
                </a:solidFill>
              </a:rPr>
              <a:t>diajukan</a:t>
            </a:r>
            <a:r>
              <a:rPr lang="en-US" sz="1600" dirty="0">
                <a:solidFill>
                  <a:schemeClr val="tx1"/>
                </a:solidFill>
              </a:rPr>
              <a:t> </a:t>
            </a:r>
            <a:r>
              <a:rPr lang="en-US" sz="1600" dirty="0" err="1">
                <a:solidFill>
                  <a:schemeClr val="tx1"/>
                </a:solidFill>
              </a:rPr>
              <a:t>sebelum</a:t>
            </a:r>
            <a:r>
              <a:rPr lang="en-US" sz="1600" dirty="0">
                <a:solidFill>
                  <a:schemeClr val="tx1"/>
                </a:solidFill>
              </a:rPr>
              <a:t> </a:t>
            </a:r>
            <a:r>
              <a:rPr lang="en-US" sz="1600" dirty="0" err="1">
                <a:solidFill>
                  <a:schemeClr val="tx1"/>
                </a:solidFill>
              </a:rPr>
              <a:t>waktunya</a:t>
            </a:r>
            <a:r>
              <a:rPr lang="en-US" sz="1600" dirty="0">
                <a:solidFill>
                  <a:schemeClr val="tx1"/>
                </a:solidFill>
              </a:rPr>
              <a:t> </a:t>
            </a:r>
            <a:r>
              <a:rPr lang="en-US" sz="1600" dirty="0" err="1">
                <a:solidFill>
                  <a:schemeClr val="tx1"/>
                </a:solidFill>
              </a:rPr>
              <a:t>atau</a:t>
            </a:r>
            <a:r>
              <a:rPr lang="en-US" sz="1600" dirty="0">
                <a:solidFill>
                  <a:schemeClr val="tx1"/>
                </a:solidFill>
              </a:rPr>
              <a:t> </a:t>
            </a:r>
            <a:r>
              <a:rPr lang="en-US" sz="1600" dirty="0" err="1">
                <a:solidFill>
                  <a:schemeClr val="tx1"/>
                </a:solidFill>
              </a:rPr>
              <a:t>telah</a:t>
            </a:r>
            <a:r>
              <a:rPr lang="en-US" sz="1600" dirty="0">
                <a:solidFill>
                  <a:schemeClr val="tx1"/>
                </a:solidFill>
              </a:rPr>
              <a:t> </a:t>
            </a:r>
            <a:r>
              <a:rPr lang="en-US" sz="1600" dirty="0" err="1">
                <a:solidFill>
                  <a:schemeClr val="tx1"/>
                </a:solidFill>
              </a:rPr>
              <a:t>lewat</a:t>
            </a:r>
            <a:r>
              <a:rPr lang="en-US" sz="1600" dirty="0">
                <a:solidFill>
                  <a:schemeClr val="tx1"/>
                </a:solidFill>
              </a:rPr>
              <a:t> </a:t>
            </a:r>
            <a:r>
              <a:rPr lang="en-US" sz="1600" dirty="0" err="1">
                <a:solidFill>
                  <a:schemeClr val="tx1"/>
                </a:solidFill>
              </a:rPr>
              <a:t>waktu</a:t>
            </a:r>
            <a:r>
              <a:rPr lang="en-US" sz="1600" dirty="0"/>
              <a:t>.</a:t>
            </a:r>
            <a:endParaRPr lang="id-ID" sz="1600" dirty="0"/>
          </a:p>
        </p:txBody>
      </p:sp>
    </p:spTree>
    <p:extLst>
      <p:ext uri="{BB962C8B-B14F-4D97-AF65-F5344CB8AC3E}">
        <p14:creationId xmlns:p14="http://schemas.microsoft.com/office/powerpoint/2010/main" val="93022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1758" y="98385"/>
            <a:ext cx="7170845" cy="4786131"/>
          </a:xfrm>
        </p:spPr>
        <p:txBody>
          <a:bodyPr>
            <a:noAutofit/>
          </a:bodyPr>
          <a:lstStyle/>
          <a:p>
            <a:pPr algn="just"/>
            <a:r>
              <a:rPr lang="en-US" sz="1800" dirty="0" err="1">
                <a:solidFill>
                  <a:schemeClr val="tx1"/>
                </a:solidFill>
              </a:rPr>
              <a:t>Penetapan</a:t>
            </a:r>
            <a:r>
              <a:rPr lang="en-US" sz="1800" dirty="0">
                <a:solidFill>
                  <a:schemeClr val="tx1"/>
                </a:solidFill>
              </a:rPr>
              <a:t> </a:t>
            </a:r>
            <a:r>
              <a:rPr lang="en-US" sz="1800" dirty="0" err="1">
                <a:solidFill>
                  <a:schemeClr val="tx1"/>
                </a:solidFill>
              </a:rPr>
              <a:t>tersebut</a:t>
            </a:r>
            <a:r>
              <a:rPr lang="en-US" sz="1800" dirty="0">
                <a:solidFill>
                  <a:schemeClr val="tx1"/>
                </a:solidFill>
              </a:rPr>
              <a:t> </a:t>
            </a:r>
            <a:r>
              <a:rPr lang="en-US" sz="1800" dirty="0" err="1">
                <a:solidFill>
                  <a:schemeClr val="tx1"/>
                </a:solidFill>
              </a:rPr>
              <a:t>diucapkan</a:t>
            </a:r>
            <a:r>
              <a:rPr lang="en-US" sz="1800" dirty="0">
                <a:solidFill>
                  <a:schemeClr val="tx1"/>
                </a:solidFill>
              </a:rPr>
              <a:t> </a:t>
            </a:r>
            <a:r>
              <a:rPr lang="en-US" sz="1800" dirty="0" err="1">
                <a:solidFill>
                  <a:schemeClr val="tx1"/>
                </a:solidFill>
              </a:rPr>
              <a:t>dalam</a:t>
            </a:r>
            <a:r>
              <a:rPr lang="en-US" sz="1800" dirty="0">
                <a:solidFill>
                  <a:schemeClr val="tx1"/>
                </a:solidFill>
              </a:rPr>
              <a:t> dismissal proses </a:t>
            </a:r>
            <a:r>
              <a:rPr lang="en-US" sz="1800" dirty="0" err="1">
                <a:solidFill>
                  <a:schemeClr val="tx1"/>
                </a:solidFill>
              </a:rPr>
              <a:t>dengan</a:t>
            </a:r>
            <a:r>
              <a:rPr lang="en-US" sz="1800" dirty="0">
                <a:solidFill>
                  <a:schemeClr val="tx1"/>
                </a:solidFill>
              </a:rPr>
              <a:t> </a:t>
            </a:r>
            <a:r>
              <a:rPr lang="en-US" sz="1800" dirty="0" err="1">
                <a:solidFill>
                  <a:schemeClr val="tx1"/>
                </a:solidFill>
              </a:rPr>
              <a:t>memanggil</a:t>
            </a:r>
            <a:r>
              <a:rPr lang="en-US" sz="1800" dirty="0">
                <a:solidFill>
                  <a:schemeClr val="tx1"/>
                </a:solidFill>
              </a:rPr>
              <a:t> </a:t>
            </a:r>
            <a:r>
              <a:rPr lang="en-US" sz="1800" dirty="0" err="1">
                <a:solidFill>
                  <a:schemeClr val="tx1"/>
                </a:solidFill>
              </a:rPr>
              <a:t>kedua</a:t>
            </a:r>
            <a:r>
              <a:rPr lang="en-US" sz="1800" dirty="0">
                <a:solidFill>
                  <a:schemeClr val="tx1"/>
                </a:solidFill>
              </a:rPr>
              <a:t> </a:t>
            </a:r>
            <a:r>
              <a:rPr lang="en-US" sz="1800" dirty="0" err="1">
                <a:solidFill>
                  <a:schemeClr val="tx1"/>
                </a:solidFill>
              </a:rPr>
              <a:t>belah</a:t>
            </a:r>
            <a:r>
              <a:rPr lang="en-US" sz="1800" dirty="0">
                <a:solidFill>
                  <a:schemeClr val="tx1"/>
                </a:solidFill>
              </a:rPr>
              <a:t> </a:t>
            </a:r>
            <a:r>
              <a:rPr lang="en-US" sz="1800" dirty="0" err="1">
                <a:solidFill>
                  <a:schemeClr val="tx1"/>
                </a:solidFill>
              </a:rPr>
              <a:t>pihak</a:t>
            </a:r>
            <a:r>
              <a:rPr lang="en-US" sz="1800" dirty="0">
                <a:solidFill>
                  <a:schemeClr val="tx1"/>
                </a:solidFill>
              </a:rPr>
              <a:t> </a:t>
            </a:r>
            <a:r>
              <a:rPr lang="en-US" sz="1800" dirty="0" err="1">
                <a:solidFill>
                  <a:schemeClr val="tx1"/>
                </a:solidFill>
              </a:rPr>
              <a:t>untuk</a:t>
            </a:r>
            <a:r>
              <a:rPr lang="en-US" sz="1800" dirty="0">
                <a:solidFill>
                  <a:schemeClr val="tx1"/>
                </a:solidFill>
              </a:rPr>
              <a:t> </a:t>
            </a:r>
            <a:r>
              <a:rPr lang="en-US" sz="1800" dirty="0" err="1">
                <a:solidFill>
                  <a:schemeClr val="tx1"/>
                </a:solidFill>
              </a:rPr>
              <a:t>mendengarkannya</a:t>
            </a:r>
            <a:r>
              <a:rPr lang="en-US" sz="1800" dirty="0">
                <a:solidFill>
                  <a:schemeClr val="tx1"/>
                </a:solidFill>
              </a:rPr>
              <a:t>.</a:t>
            </a:r>
            <a:endParaRPr lang="id-ID" sz="1800" dirty="0">
              <a:solidFill>
                <a:schemeClr val="tx1"/>
              </a:solidFill>
            </a:endParaRPr>
          </a:p>
          <a:p>
            <a:pPr algn="just"/>
            <a:r>
              <a:rPr lang="en-US" sz="1800" dirty="0" err="1">
                <a:solidFill>
                  <a:schemeClr val="tx1"/>
                </a:solidFill>
              </a:rPr>
              <a:t>Berdasarkan</a:t>
            </a:r>
            <a:r>
              <a:rPr lang="en-US" sz="1800" dirty="0">
                <a:solidFill>
                  <a:schemeClr val="tx1"/>
                </a:solidFill>
              </a:rPr>
              <a:t> </a:t>
            </a:r>
            <a:r>
              <a:rPr lang="en-US" sz="1800" b="1" dirty="0">
                <a:solidFill>
                  <a:schemeClr val="tx1"/>
                </a:solidFill>
              </a:rPr>
              <a:t>Pasal 62 </a:t>
            </a:r>
            <a:r>
              <a:rPr lang="en-US" sz="1800" b="1" dirty="0" err="1">
                <a:solidFill>
                  <a:schemeClr val="tx1"/>
                </a:solidFill>
              </a:rPr>
              <a:t>ayat</a:t>
            </a:r>
            <a:r>
              <a:rPr lang="en-US" sz="1800" b="1" dirty="0">
                <a:solidFill>
                  <a:schemeClr val="tx1"/>
                </a:solidFill>
              </a:rPr>
              <a:t> (3) </a:t>
            </a:r>
            <a:r>
              <a:rPr lang="en-US" sz="1800" b="1" dirty="0" err="1">
                <a:solidFill>
                  <a:schemeClr val="tx1"/>
                </a:solidFill>
              </a:rPr>
              <a:t>huruf</a:t>
            </a:r>
            <a:r>
              <a:rPr lang="en-US" sz="1800" b="1" dirty="0">
                <a:solidFill>
                  <a:schemeClr val="tx1"/>
                </a:solidFill>
              </a:rPr>
              <a:t> a</a:t>
            </a:r>
            <a:r>
              <a:rPr lang="en-US" sz="1800" dirty="0">
                <a:solidFill>
                  <a:schemeClr val="tx1"/>
                </a:solidFill>
              </a:rPr>
              <a:t>: </a:t>
            </a:r>
          </a:p>
          <a:p>
            <a:pPr marL="269875" indent="0" algn="just">
              <a:buNone/>
            </a:pPr>
            <a:r>
              <a:rPr lang="en-US" sz="1800" dirty="0" err="1">
                <a:solidFill>
                  <a:schemeClr val="tx1"/>
                </a:solidFill>
              </a:rPr>
              <a:t>Terhadap</a:t>
            </a:r>
            <a:r>
              <a:rPr lang="en-US" sz="1800" dirty="0">
                <a:solidFill>
                  <a:schemeClr val="tx1"/>
                </a:solidFill>
              </a:rPr>
              <a:t> </a:t>
            </a:r>
            <a:r>
              <a:rPr lang="en-US" sz="1800" dirty="0" err="1">
                <a:solidFill>
                  <a:schemeClr val="tx1"/>
                </a:solidFill>
              </a:rPr>
              <a:t>penetapan</a:t>
            </a:r>
            <a:r>
              <a:rPr lang="en-US" sz="1800" dirty="0">
                <a:solidFill>
                  <a:schemeClr val="tx1"/>
                </a:solidFill>
              </a:rPr>
              <a:t> tersebut, </a:t>
            </a:r>
            <a:r>
              <a:rPr lang="en-US" sz="1800" dirty="0" err="1">
                <a:solidFill>
                  <a:schemeClr val="tx1"/>
                </a:solidFill>
              </a:rPr>
              <a:t>Penggugat</a:t>
            </a:r>
            <a:r>
              <a:rPr lang="en-US" sz="1800" dirty="0">
                <a:solidFill>
                  <a:schemeClr val="tx1"/>
                </a:solidFill>
              </a:rPr>
              <a:t> </a:t>
            </a:r>
            <a:r>
              <a:rPr lang="en-US" sz="1800" dirty="0" err="1">
                <a:solidFill>
                  <a:schemeClr val="tx1"/>
                </a:solidFill>
              </a:rPr>
              <a:t>dapat</a:t>
            </a:r>
            <a:r>
              <a:rPr lang="en-US" sz="1800" dirty="0">
                <a:solidFill>
                  <a:schemeClr val="tx1"/>
                </a:solidFill>
              </a:rPr>
              <a:t> </a:t>
            </a:r>
            <a:r>
              <a:rPr lang="en-US" sz="1800" dirty="0" err="1">
                <a:solidFill>
                  <a:schemeClr val="tx1"/>
                </a:solidFill>
              </a:rPr>
              <a:t>mengajukan</a:t>
            </a:r>
            <a:r>
              <a:rPr lang="en-US" sz="1800" dirty="0">
                <a:solidFill>
                  <a:schemeClr val="tx1"/>
                </a:solidFill>
              </a:rPr>
              <a:t> </a:t>
            </a:r>
            <a:r>
              <a:rPr lang="en-US" sz="1800" dirty="0" err="1">
                <a:solidFill>
                  <a:schemeClr val="tx1"/>
                </a:solidFill>
              </a:rPr>
              <a:t>upaya</a:t>
            </a:r>
            <a:r>
              <a:rPr lang="en-US" sz="1800" dirty="0">
                <a:solidFill>
                  <a:schemeClr val="tx1"/>
                </a:solidFill>
              </a:rPr>
              <a:t> </a:t>
            </a:r>
            <a:r>
              <a:rPr lang="en-US" sz="1800" dirty="0" err="1">
                <a:solidFill>
                  <a:schemeClr val="tx1"/>
                </a:solidFill>
              </a:rPr>
              <a:t>hukum</a:t>
            </a:r>
            <a:r>
              <a:rPr lang="en-US" sz="1800" dirty="0">
                <a:solidFill>
                  <a:schemeClr val="tx1"/>
                </a:solidFill>
              </a:rPr>
              <a:t> </a:t>
            </a:r>
            <a:r>
              <a:rPr lang="en-US" sz="1800" b="1" dirty="0" err="1">
                <a:solidFill>
                  <a:schemeClr val="tx1"/>
                </a:solidFill>
              </a:rPr>
              <a:t>Perlawanan</a:t>
            </a:r>
            <a:r>
              <a:rPr lang="en-US" sz="1800" dirty="0">
                <a:solidFill>
                  <a:schemeClr val="tx1"/>
                </a:solidFill>
              </a:rPr>
              <a:t> </a:t>
            </a:r>
            <a:r>
              <a:rPr lang="en-US" sz="1800" b="1" dirty="0" err="1">
                <a:solidFill>
                  <a:schemeClr val="accent2"/>
                </a:solidFill>
              </a:rPr>
              <a:t>ke</a:t>
            </a:r>
            <a:r>
              <a:rPr lang="en-US" sz="1800" b="1" dirty="0">
                <a:solidFill>
                  <a:schemeClr val="accent2"/>
                </a:solidFill>
              </a:rPr>
              <a:t> </a:t>
            </a:r>
            <a:r>
              <a:rPr lang="en-US" sz="1800" b="1" dirty="0" err="1">
                <a:solidFill>
                  <a:schemeClr val="accent2"/>
                </a:solidFill>
              </a:rPr>
              <a:t>Pengadilan</a:t>
            </a:r>
            <a:r>
              <a:rPr lang="en-US" sz="1800" b="1" dirty="0">
                <a:solidFill>
                  <a:schemeClr val="accent2"/>
                </a:solidFill>
              </a:rPr>
              <a:t> </a:t>
            </a:r>
            <a:r>
              <a:rPr lang="en-US" sz="1800" dirty="0" err="1">
                <a:solidFill>
                  <a:schemeClr val="tx1"/>
                </a:solidFill>
              </a:rPr>
              <a:t>dalam</a:t>
            </a:r>
            <a:r>
              <a:rPr lang="en-US" sz="1800" dirty="0">
                <a:solidFill>
                  <a:schemeClr val="tx1"/>
                </a:solidFill>
              </a:rPr>
              <a:t> </a:t>
            </a:r>
            <a:r>
              <a:rPr lang="en-US" sz="1800" dirty="0" err="1">
                <a:solidFill>
                  <a:schemeClr val="tx1"/>
                </a:solidFill>
              </a:rPr>
              <a:t>tenggang</a:t>
            </a:r>
            <a:r>
              <a:rPr lang="en-US" sz="1800" dirty="0">
                <a:solidFill>
                  <a:schemeClr val="tx1"/>
                </a:solidFill>
              </a:rPr>
              <a:t> </a:t>
            </a:r>
            <a:r>
              <a:rPr lang="en-US" sz="1800" dirty="0" err="1">
                <a:solidFill>
                  <a:schemeClr val="tx1"/>
                </a:solidFill>
              </a:rPr>
              <a:t>waktu</a:t>
            </a:r>
            <a:r>
              <a:rPr lang="en-US" sz="1800" dirty="0">
                <a:solidFill>
                  <a:schemeClr val="tx1"/>
                </a:solidFill>
              </a:rPr>
              <a:t> </a:t>
            </a:r>
            <a:r>
              <a:rPr lang="en-US" sz="1800" b="1" dirty="0">
                <a:solidFill>
                  <a:schemeClr val="accent5"/>
                </a:solidFill>
              </a:rPr>
              <a:t>14 (</a:t>
            </a:r>
            <a:r>
              <a:rPr lang="en-US" sz="1800" b="1" dirty="0" err="1">
                <a:solidFill>
                  <a:schemeClr val="accent5"/>
                </a:solidFill>
              </a:rPr>
              <a:t>empat</a:t>
            </a:r>
            <a:r>
              <a:rPr lang="en-US" sz="1800" b="1" dirty="0">
                <a:solidFill>
                  <a:schemeClr val="accent5"/>
                </a:solidFill>
              </a:rPr>
              <a:t> </a:t>
            </a:r>
            <a:r>
              <a:rPr lang="en-US" sz="1800" b="1" dirty="0" err="1">
                <a:solidFill>
                  <a:schemeClr val="accent5"/>
                </a:solidFill>
              </a:rPr>
              <a:t>belas</a:t>
            </a:r>
            <a:r>
              <a:rPr lang="en-US" sz="1800" b="1" dirty="0">
                <a:solidFill>
                  <a:schemeClr val="accent5"/>
                </a:solidFill>
              </a:rPr>
              <a:t>) </a:t>
            </a:r>
            <a:r>
              <a:rPr lang="en-US" sz="1800" b="1" dirty="0" err="1">
                <a:solidFill>
                  <a:schemeClr val="accent5"/>
                </a:solidFill>
              </a:rPr>
              <a:t>hari</a:t>
            </a:r>
            <a:r>
              <a:rPr lang="en-US" sz="1800" b="1" dirty="0">
                <a:solidFill>
                  <a:schemeClr val="accent5"/>
                </a:solidFill>
              </a:rPr>
              <a:t> </a:t>
            </a:r>
            <a:r>
              <a:rPr lang="en-US" sz="1800" b="1" dirty="0" err="1">
                <a:solidFill>
                  <a:schemeClr val="accent5"/>
                </a:solidFill>
              </a:rPr>
              <a:t>setelah</a:t>
            </a:r>
            <a:r>
              <a:rPr lang="en-US" sz="1800" b="1" dirty="0">
                <a:solidFill>
                  <a:schemeClr val="accent5"/>
                </a:solidFill>
              </a:rPr>
              <a:t> </a:t>
            </a:r>
            <a:r>
              <a:rPr lang="en-US" sz="1800" b="1" dirty="0" err="1">
                <a:solidFill>
                  <a:schemeClr val="accent5"/>
                </a:solidFill>
              </a:rPr>
              <a:t>penetapan</a:t>
            </a:r>
            <a:r>
              <a:rPr lang="en-US" sz="1800" b="1" dirty="0">
                <a:solidFill>
                  <a:schemeClr val="accent5"/>
                </a:solidFill>
              </a:rPr>
              <a:t> dismissal proses </a:t>
            </a:r>
            <a:r>
              <a:rPr lang="en-US" sz="1800" b="1" dirty="0" err="1">
                <a:solidFill>
                  <a:schemeClr val="accent5"/>
                </a:solidFill>
              </a:rPr>
              <a:t>diucapkan</a:t>
            </a:r>
            <a:r>
              <a:rPr lang="en-US" sz="1800" dirty="0">
                <a:solidFill>
                  <a:schemeClr val="tx1"/>
                </a:solidFill>
              </a:rPr>
              <a:t>.</a:t>
            </a:r>
            <a:endParaRPr lang="id-ID" sz="1800" dirty="0">
              <a:solidFill>
                <a:schemeClr val="tx1"/>
              </a:solidFill>
            </a:endParaRPr>
          </a:p>
          <a:p>
            <a:pPr algn="just"/>
            <a:r>
              <a:rPr lang="en-US" sz="1800" dirty="0" err="1">
                <a:solidFill>
                  <a:schemeClr val="tx1"/>
                </a:solidFill>
              </a:rPr>
              <a:t>Pengajuan</a:t>
            </a:r>
            <a:r>
              <a:rPr lang="en-US" sz="1800" dirty="0">
                <a:solidFill>
                  <a:schemeClr val="tx1"/>
                </a:solidFill>
              </a:rPr>
              <a:t> </a:t>
            </a:r>
            <a:r>
              <a:rPr lang="en-US" sz="1800" dirty="0" err="1">
                <a:solidFill>
                  <a:schemeClr val="tx1"/>
                </a:solidFill>
              </a:rPr>
              <a:t>perlawanan</a:t>
            </a:r>
            <a:r>
              <a:rPr lang="en-US" sz="1800" dirty="0">
                <a:solidFill>
                  <a:schemeClr val="tx1"/>
                </a:solidFill>
              </a:rPr>
              <a:t> </a:t>
            </a:r>
            <a:r>
              <a:rPr lang="en-US" sz="1800" dirty="0" err="1">
                <a:solidFill>
                  <a:schemeClr val="tx1"/>
                </a:solidFill>
              </a:rPr>
              <a:t>mengikuti</a:t>
            </a:r>
            <a:r>
              <a:rPr lang="en-US" sz="1800" dirty="0">
                <a:solidFill>
                  <a:schemeClr val="tx1"/>
                </a:solidFill>
              </a:rPr>
              <a:t> </a:t>
            </a:r>
            <a:r>
              <a:rPr lang="en-US" sz="1800" dirty="0" err="1">
                <a:solidFill>
                  <a:schemeClr val="tx1"/>
                </a:solidFill>
              </a:rPr>
              <a:t>ketentuan</a:t>
            </a:r>
            <a:r>
              <a:rPr lang="en-US" sz="1800" dirty="0">
                <a:solidFill>
                  <a:schemeClr val="tx1"/>
                </a:solidFill>
              </a:rPr>
              <a:t> </a:t>
            </a:r>
            <a:r>
              <a:rPr lang="en-US" sz="1800" dirty="0" err="1">
                <a:solidFill>
                  <a:schemeClr val="tx1"/>
                </a:solidFill>
              </a:rPr>
              <a:t>sebagaimana</a:t>
            </a:r>
            <a:r>
              <a:rPr lang="en-US" sz="1800" dirty="0">
                <a:solidFill>
                  <a:schemeClr val="tx1"/>
                </a:solidFill>
              </a:rPr>
              <a:t> </a:t>
            </a:r>
            <a:r>
              <a:rPr lang="en-US" sz="1800" dirty="0" err="1">
                <a:solidFill>
                  <a:schemeClr val="tx1"/>
                </a:solidFill>
              </a:rPr>
              <a:t>dimaksud</a:t>
            </a:r>
            <a:r>
              <a:rPr lang="en-US" sz="1800" dirty="0">
                <a:solidFill>
                  <a:schemeClr val="tx1"/>
                </a:solidFill>
              </a:rPr>
              <a:t> </a:t>
            </a:r>
            <a:r>
              <a:rPr lang="en-US" sz="1800" dirty="0" err="1">
                <a:solidFill>
                  <a:schemeClr val="tx1"/>
                </a:solidFill>
              </a:rPr>
              <a:t>dalam</a:t>
            </a:r>
            <a:r>
              <a:rPr lang="en-US" sz="1800" dirty="0">
                <a:solidFill>
                  <a:schemeClr val="tx1"/>
                </a:solidFill>
              </a:rPr>
              <a:t> Pasal 56 (Pasal 62 </a:t>
            </a:r>
            <a:r>
              <a:rPr lang="en-US" sz="1800" dirty="0" err="1">
                <a:solidFill>
                  <a:schemeClr val="tx1"/>
                </a:solidFill>
              </a:rPr>
              <a:t>ayat</a:t>
            </a:r>
            <a:r>
              <a:rPr lang="en-US" sz="1800" dirty="0">
                <a:solidFill>
                  <a:schemeClr val="tx1"/>
                </a:solidFill>
              </a:rPr>
              <a:t> (3) </a:t>
            </a:r>
            <a:r>
              <a:rPr lang="en-US" sz="1800" dirty="0" err="1">
                <a:solidFill>
                  <a:schemeClr val="tx1"/>
                </a:solidFill>
              </a:rPr>
              <a:t>huruf</a:t>
            </a:r>
            <a:r>
              <a:rPr lang="en-US" sz="1800" dirty="0">
                <a:solidFill>
                  <a:schemeClr val="tx1"/>
                </a:solidFill>
              </a:rPr>
              <a:t> b). </a:t>
            </a:r>
          </a:p>
          <a:p>
            <a:pPr marL="266700" indent="0" algn="just">
              <a:buNone/>
            </a:pPr>
            <a:r>
              <a:rPr lang="en-US" sz="1800" dirty="0" err="1">
                <a:solidFill>
                  <a:schemeClr val="tx1"/>
                </a:solidFill>
              </a:rPr>
              <a:t>Perlawanan</a:t>
            </a:r>
            <a:r>
              <a:rPr lang="en-US" sz="1800" dirty="0">
                <a:solidFill>
                  <a:schemeClr val="tx1"/>
                </a:solidFill>
              </a:rPr>
              <a:t> </a:t>
            </a:r>
            <a:r>
              <a:rPr lang="en-US" sz="1800" dirty="0" err="1">
                <a:solidFill>
                  <a:schemeClr val="tx1"/>
                </a:solidFill>
              </a:rPr>
              <a:t>terhadap</a:t>
            </a:r>
            <a:r>
              <a:rPr lang="en-US" sz="1800" dirty="0">
                <a:solidFill>
                  <a:schemeClr val="tx1"/>
                </a:solidFill>
              </a:rPr>
              <a:t> </a:t>
            </a:r>
            <a:r>
              <a:rPr lang="en-US" sz="1800" dirty="0" err="1">
                <a:solidFill>
                  <a:schemeClr val="tx1"/>
                </a:solidFill>
              </a:rPr>
              <a:t>penetapan</a:t>
            </a:r>
            <a:r>
              <a:rPr lang="en-US" sz="1800" dirty="0">
                <a:solidFill>
                  <a:schemeClr val="tx1"/>
                </a:solidFill>
              </a:rPr>
              <a:t> dismissal </a:t>
            </a:r>
            <a:r>
              <a:rPr lang="en-US" sz="1800" dirty="0" err="1">
                <a:solidFill>
                  <a:schemeClr val="tx1"/>
                </a:solidFill>
              </a:rPr>
              <a:t>dilakukan</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cara</a:t>
            </a:r>
            <a:r>
              <a:rPr lang="en-US" sz="1800" dirty="0">
                <a:solidFill>
                  <a:schemeClr val="tx1"/>
                </a:solidFill>
              </a:rPr>
              <a:t> </a:t>
            </a:r>
            <a:r>
              <a:rPr lang="en-US" sz="1800" dirty="0" err="1">
                <a:solidFill>
                  <a:schemeClr val="tx1"/>
                </a:solidFill>
              </a:rPr>
              <a:t>mengajukan</a:t>
            </a:r>
            <a:r>
              <a:rPr lang="en-US" sz="1800" dirty="0">
                <a:solidFill>
                  <a:schemeClr val="tx1"/>
                </a:solidFill>
              </a:rPr>
              <a:t> </a:t>
            </a:r>
            <a:r>
              <a:rPr lang="en-US" sz="1800" dirty="0" err="1">
                <a:solidFill>
                  <a:schemeClr val="tx1"/>
                </a:solidFill>
              </a:rPr>
              <a:t>gugatan</a:t>
            </a:r>
            <a:r>
              <a:rPr lang="en-US" sz="1800" dirty="0">
                <a:solidFill>
                  <a:schemeClr val="tx1"/>
                </a:solidFill>
              </a:rPr>
              <a:t> </a:t>
            </a:r>
            <a:r>
              <a:rPr lang="en-US" sz="1800" dirty="0" err="1">
                <a:solidFill>
                  <a:schemeClr val="tx1"/>
                </a:solidFill>
              </a:rPr>
              <a:t>biasa</a:t>
            </a:r>
            <a:r>
              <a:rPr lang="en-US" sz="1800" dirty="0">
                <a:solidFill>
                  <a:schemeClr val="tx1"/>
                </a:solidFill>
              </a:rPr>
              <a:t>.</a:t>
            </a:r>
          </a:p>
          <a:p>
            <a:pPr marL="269875" indent="-3175" algn="just">
              <a:spcBef>
                <a:spcPts val="600"/>
              </a:spcBef>
              <a:buNone/>
            </a:pPr>
            <a:r>
              <a:rPr lang="en-US" sz="1800" dirty="0" err="1">
                <a:solidFill>
                  <a:schemeClr val="tx1"/>
                </a:solidFill>
              </a:rPr>
              <a:t>Untuk</a:t>
            </a:r>
            <a:r>
              <a:rPr lang="en-US" sz="1800" dirty="0">
                <a:solidFill>
                  <a:schemeClr val="tx1"/>
                </a:solidFill>
              </a:rPr>
              <a:t> </a:t>
            </a:r>
            <a:r>
              <a:rPr lang="en-US" sz="1800" dirty="0" err="1">
                <a:solidFill>
                  <a:schemeClr val="tx1"/>
                </a:solidFill>
              </a:rPr>
              <a:t>melengkapi</a:t>
            </a:r>
            <a:r>
              <a:rPr lang="en-US" sz="1800" dirty="0">
                <a:solidFill>
                  <a:schemeClr val="tx1"/>
                </a:solidFill>
              </a:rPr>
              <a:t> </a:t>
            </a:r>
            <a:r>
              <a:rPr lang="en-US" sz="1800" dirty="0" err="1">
                <a:solidFill>
                  <a:schemeClr val="tx1"/>
                </a:solidFill>
              </a:rPr>
              <a:t>gugatan</a:t>
            </a:r>
            <a:r>
              <a:rPr lang="en-US" sz="1800" dirty="0">
                <a:solidFill>
                  <a:schemeClr val="tx1"/>
                </a:solidFill>
              </a:rPr>
              <a:t> </a:t>
            </a:r>
            <a:r>
              <a:rPr lang="en-US" sz="1800" dirty="0" err="1">
                <a:solidFill>
                  <a:schemeClr val="tx1"/>
                </a:solidFill>
              </a:rPr>
              <a:t>perlawanan</a:t>
            </a:r>
            <a:r>
              <a:rPr lang="en-US" sz="1800" dirty="0">
                <a:solidFill>
                  <a:schemeClr val="tx1"/>
                </a:solidFill>
              </a:rPr>
              <a:t> </a:t>
            </a:r>
            <a:r>
              <a:rPr lang="en-US" sz="1800" dirty="0" err="1">
                <a:solidFill>
                  <a:schemeClr val="tx1"/>
                </a:solidFill>
              </a:rPr>
              <a:t>dilampirkan</a:t>
            </a:r>
            <a:r>
              <a:rPr lang="en-US" sz="1800" dirty="0">
                <a:solidFill>
                  <a:schemeClr val="tx1"/>
                </a:solidFill>
              </a:rPr>
              <a:t> Salinan </a:t>
            </a:r>
            <a:r>
              <a:rPr lang="en-US" sz="1800" dirty="0" err="1">
                <a:solidFill>
                  <a:schemeClr val="tx1"/>
                </a:solidFill>
              </a:rPr>
              <a:t>Penetapan</a:t>
            </a:r>
            <a:r>
              <a:rPr lang="en-US" sz="1800" dirty="0">
                <a:solidFill>
                  <a:schemeClr val="tx1"/>
                </a:solidFill>
              </a:rPr>
              <a:t> Dismissal </a:t>
            </a:r>
            <a:r>
              <a:rPr lang="en-US" sz="1800" dirty="0" err="1">
                <a:solidFill>
                  <a:schemeClr val="tx1"/>
                </a:solidFill>
              </a:rPr>
              <a:t>Ketua</a:t>
            </a:r>
            <a:r>
              <a:rPr lang="en-US" sz="1800" dirty="0">
                <a:solidFill>
                  <a:schemeClr val="tx1"/>
                </a:solidFill>
              </a:rPr>
              <a:t> PTUN </a:t>
            </a:r>
            <a:r>
              <a:rPr lang="en-US" sz="1800" dirty="0" err="1">
                <a:solidFill>
                  <a:schemeClr val="tx1"/>
                </a:solidFill>
              </a:rPr>
              <a:t>ybs</a:t>
            </a:r>
            <a:r>
              <a:rPr lang="en-US" sz="1800" dirty="0">
                <a:solidFill>
                  <a:schemeClr val="tx1"/>
                </a:solidFill>
              </a:rPr>
              <a:t>.</a:t>
            </a:r>
          </a:p>
          <a:p>
            <a:pPr algn="just"/>
            <a:r>
              <a:rPr lang="en-US" sz="1800" dirty="0" err="1">
                <a:solidFill>
                  <a:schemeClr val="tx1"/>
                </a:solidFill>
              </a:rPr>
              <a:t>Perlawanan</a:t>
            </a:r>
            <a:r>
              <a:rPr lang="en-US" sz="1800" dirty="0">
                <a:solidFill>
                  <a:schemeClr val="tx1"/>
                </a:solidFill>
              </a:rPr>
              <a:t> </a:t>
            </a:r>
            <a:r>
              <a:rPr lang="en-US" sz="1800" dirty="0" err="1">
                <a:solidFill>
                  <a:schemeClr val="tx1"/>
                </a:solidFill>
              </a:rPr>
              <a:t>tersebut</a:t>
            </a:r>
            <a:r>
              <a:rPr lang="en-US" sz="1800" dirty="0">
                <a:solidFill>
                  <a:schemeClr val="tx1"/>
                </a:solidFill>
              </a:rPr>
              <a:t> </a:t>
            </a:r>
            <a:r>
              <a:rPr lang="en-US" sz="1800" dirty="0" err="1">
                <a:solidFill>
                  <a:schemeClr val="tx1"/>
                </a:solidFill>
              </a:rPr>
              <a:t>akan</a:t>
            </a:r>
            <a:r>
              <a:rPr lang="en-US" sz="1800" dirty="0">
                <a:solidFill>
                  <a:schemeClr val="tx1"/>
                </a:solidFill>
              </a:rPr>
              <a:t> </a:t>
            </a:r>
            <a:r>
              <a:rPr lang="en-US" sz="1800" dirty="0" err="1">
                <a:solidFill>
                  <a:schemeClr val="tx1"/>
                </a:solidFill>
              </a:rPr>
              <a:t>diperiksa</a:t>
            </a:r>
            <a:r>
              <a:rPr lang="en-US" sz="1800" dirty="0">
                <a:solidFill>
                  <a:schemeClr val="tx1"/>
                </a:solidFill>
              </a:rPr>
              <a:t> </a:t>
            </a:r>
            <a:r>
              <a:rPr lang="en-US" sz="1800" dirty="0" err="1">
                <a:solidFill>
                  <a:schemeClr val="tx1"/>
                </a:solidFill>
              </a:rPr>
              <a:t>dengan</a:t>
            </a:r>
            <a:r>
              <a:rPr lang="en-US" sz="1800" dirty="0">
                <a:solidFill>
                  <a:schemeClr val="tx1"/>
                </a:solidFill>
              </a:rPr>
              <a:t> Acara </a:t>
            </a:r>
            <a:r>
              <a:rPr lang="en-US" sz="1800" dirty="0" err="1">
                <a:solidFill>
                  <a:schemeClr val="tx1"/>
                </a:solidFill>
              </a:rPr>
              <a:t>Pemeriksaan</a:t>
            </a:r>
            <a:r>
              <a:rPr lang="en-US" sz="1800" dirty="0">
                <a:solidFill>
                  <a:schemeClr val="tx1"/>
                </a:solidFill>
              </a:rPr>
              <a:t> </a:t>
            </a:r>
            <a:r>
              <a:rPr lang="en-US" sz="1800" dirty="0" err="1">
                <a:solidFill>
                  <a:schemeClr val="tx1"/>
                </a:solidFill>
              </a:rPr>
              <a:t>Singkat</a:t>
            </a:r>
            <a:r>
              <a:rPr lang="en-US" sz="1800" dirty="0">
                <a:solidFill>
                  <a:schemeClr val="tx1"/>
                </a:solidFill>
              </a:rPr>
              <a:t> (Pasal 62 </a:t>
            </a:r>
            <a:r>
              <a:rPr lang="en-US" sz="1800" dirty="0" err="1">
                <a:solidFill>
                  <a:schemeClr val="tx1"/>
                </a:solidFill>
              </a:rPr>
              <a:t>ayat</a:t>
            </a:r>
            <a:r>
              <a:rPr lang="en-US" sz="1800" dirty="0">
                <a:solidFill>
                  <a:schemeClr val="tx1"/>
                </a:solidFill>
              </a:rPr>
              <a:t> (4)).</a:t>
            </a:r>
          </a:p>
          <a:p>
            <a:pPr algn="just"/>
            <a:endParaRPr lang="en-US" sz="1800" dirty="0">
              <a:solidFill>
                <a:schemeClr val="tx1"/>
              </a:solidFill>
            </a:endParaRPr>
          </a:p>
          <a:p>
            <a:pPr marL="0" indent="0" algn="just">
              <a:buNone/>
            </a:pPr>
            <a:r>
              <a:rPr lang="en-US" sz="2000" dirty="0" err="1">
                <a:solidFill>
                  <a:schemeClr val="tx1"/>
                </a:solidFill>
              </a:rPr>
              <a:t>Perlawanan</a:t>
            </a:r>
            <a:r>
              <a:rPr lang="en-US" sz="2000" dirty="0">
                <a:solidFill>
                  <a:schemeClr val="tx1"/>
                </a:solidFill>
              </a:rPr>
              <a:t> </a:t>
            </a:r>
            <a:r>
              <a:rPr lang="en-US" sz="2000" dirty="0" err="1">
                <a:solidFill>
                  <a:schemeClr val="tx1"/>
                </a:solidFill>
              </a:rPr>
              <a:t>tersebut</a:t>
            </a:r>
            <a:r>
              <a:rPr lang="en-US" sz="2000" dirty="0">
                <a:solidFill>
                  <a:schemeClr val="tx1"/>
                </a:solidFill>
              </a:rPr>
              <a:t> </a:t>
            </a:r>
            <a:r>
              <a:rPr lang="en-US" sz="2000" dirty="0" err="1">
                <a:solidFill>
                  <a:schemeClr val="tx1"/>
                </a:solidFill>
              </a:rPr>
              <a:t>akan</a:t>
            </a:r>
            <a:r>
              <a:rPr lang="en-US" sz="2000" dirty="0">
                <a:solidFill>
                  <a:schemeClr val="tx1"/>
                </a:solidFill>
              </a:rPr>
              <a:t> </a:t>
            </a:r>
            <a:r>
              <a:rPr lang="en-US" sz="2000" dirty="0" err="1">
                <a:solidFill>
                  <a:schemeClr val="tx1"/>
                </a:solidFill>
              </a:rPr>
              <a:t>diperiksa</a:t>
            </a:r>
            <a:r>
              <a:rPr lang="en-US" sz="2000" dirty="0">
                <a:solidFill>
                  <a:schemeClr val="tx1"/>
                </a:solidFill>
              </a:rPr>
              <a:t> </a:t>
            </a:r>
            <a:r>
              <a:rPr lang="en-US" sz="2000" dirty="0" err="1">
                <a:solidFill>
                  <a:schemeClr val="tx1"/>
                </a:solidFill>
              </a:rPr>
              <a:t>dengan</a:t>
            </a:r>
            <a:r>
              <a:rPr lang="en-US" sz="2000" dirty="0">
                <a:solidFill>
                  <a:schemeClr val="tx1"/>
                </a:solidFill>
              </a:rPr>
              <a:t> Acara </a:t>
            </a:r>
            <a:r>
              <a:rPr lang="en-US" sz="2000" dirty="0" err="1">
                <a:solidFill>
                  <a:schemeClr val="tx1"/>
                </a:solidFill>
              </a:rPr>
              <a:t>Pemeriksaan</a:t>
            </a:r>
            <a:r>
              <a:rPr lang="en-US" sz="2000" dirty="0">
                <a:solidFill>
                  <a:schemeClr val="tx1"/>
                </a:solidFill>
              </a:rPr>
              <a:t> </a:t>
            </a:r>
            <a:r>
              <a:rPr lang="en-US" sz="2000" dirty="0" err="1">
                <a:solidFill>
                  <a:schemeClr val="tx1"/>
                </a:solidFill>
              </a:rPr>
              <a:t>Singkat</a:t>
            </a:r>
            <a:r>
              <a:rPr lang="en-US" sz="2000" dirty="0">
                <a:solidFill>
                  <a:schemeClr val="tx1"/>
                </a:solidFill>
              </a:rPr>
              <a:t> (Pasal 62 </a:t>
            </a:r>
            <a:r>
              <a:rPr lang="en-US" sz="2000" dirty="0" err="1">
                <a:solidFill>
                  <a:schemeClr val="tx1"/>
                </a:solidFill>
              </a:rPr>
              <a:t>ayat</a:t>
            </a:r>
            <a:r>
              <a:rPr lang="en-US" sz="2000" dirty="0">
                <a:solidFill>
                  <a:schemeClr val="tx1"/>
                </a:solidFill>
              </a:rPr>
              <a:t> (4).</a:t>
            </a:r>
          </a:p>
          <a:p>
            <a:pPr marL="0" indent="0" algn="just">
              <a:buNone/>
            </a:pPr>
            <a:endParaRPr lang="id-ID" sz="2000" dirty="0">
              <a:solidFill>
                <a:schemeClr val="tx1"/>
              </a:solidFill>
            </a:endParaRPr>
          </a:p>
        </p:txBody>
      </p:sp>
    </p:spTree>
    <p:extLst>
      <p:ext uri="{BB962C8B-B14F-4D97-AF65-F5344CB8AC3E}">
        <p14:creationId xmlns:p14="http://schemas.microsoft.com/office/powerpoint/2010/main" val="398882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789" y="246063"/>
            <a:ext cx="3166224" cy="704850"/>
          </a:xfrm>
        </p:spPr>
        <p:txBody>
          <a:bodyPr>
            <a:normAutofit fontScale="90000"/>
          </a:bodyPr>
          <a:lstStyle/>
          <a:p>
            <a:r>
              <a:rPr lang="id-ID" b="1" dirty="0"/>
              <a:t>Tujuan Perlawanan</a:t>
            </a:r>
            <a:br>
              <a:rPr lang="id-ID" dirty="0"/>
            </a:br>
            <a:endParaRPr lang="id-ID" dirty="0"/>
          </a:p>
        </p:txBody>
      </p:sp>
      <p:sp>
        <p:nvSpPr>
          <p:cNvPr id="3" name="Content Placeholder 2"/>
          <p:cNvSpPr>
            <a:spLocks noGrp="1"/>
          </p:cNvSpPr>
          <p:nvPr>
            <p:ph idx="4294967295"/>
          </p:nvPr>
        </p:nvSpPr>
        <p:spPr>
          <a:xfrm>
            <a:off x="179407" y="1200150"/>
            <a:ext cx="7188679" cy="3620706"/>
          </a:xfrm>
        </p:spPr>
        <p:txBody>
          <a:bodyPr>
            <a:normAutofit fontScale="92500" lnSpcReduction="10000"/>
          </a:bodyPr>
          <a:lstStyle/>
          <a:p>
            <a:pPr algn="just"/>
            <a:r>
              <a:rPr lang="en-US" sz="1725" dirty="0" err="1">
                <a:solidFill>
                  <a:schemeClr val="tx1"/>
                </a:solidFill>
              </a:rPr>
              <a:t>Pemeriksaan</a:t>
            </a:r>
            <a:r>
              <a:rPr lang="en-US" sz="1725" dirty="0">
                <a:solidFill>
                  <a:schemeClr val="tx1"/>
                </a:solidFill>
              </a:rPr>
              <a:t> </a:t>
            </a:r>
            <a:r>
              <a:rPr lang="id-ID" sz="1725" dirty="0">
                <a:solidFill>
                  <a:schemeClr val="tx1"/>
                </a:solidFill>
              </a:rPr>
              <a:t>“PERLAWANAN”</a:t>
            </a:r>
            <a:r>
              <a:rPr lang="en-US" sz="1725" dirty="0">
                <a:solidFill>
                  <a:schemeClr val="tx1"/>
                </a:solidFill>
              </a:rPr>
              <a:t> </a:t>
            </a:r>
            <a:r>
              <a:rPr lang="en-US" sz="1725" dirty="0" err="1">
                <a:solidFill>
                  <a:schemeClr val="tx1"/>
                </a:solidFill>
              </a:rPr>
              <a:t>adalah</a:t>
            </a:r>
            <a:r>
              <a:rPr lang="en-US" sz="1725" dirty="0">
                <a:solidFill>
                  <a:schemeClr val="tx1"/>
                </a:solidFill>
              </a:rPr>
              <a:t>  </a:t>
            </a:r>
            <a:r>
              <a:rPr lang="id-ID" sz="1725" b="1" dirty="0">
                <a:solidFill>
                  <a:schemeClr val="tx1"/>
                </a:solidFill>
              </a:rPr>
              <a:t>untuk menilai </a:t>
            </a:r>
            <a:r>
              <a:rPr lang="en-US" sz="1725" b="1" dirty="0" err="1">
                <a:solidFill>
                  <a:schemeClr val="tx1"/>
                </a:solidFill>
              </a:rPr>
              <a:t>tepat</a:t>
            </a:r>
            <a:r>
              <a:rPr lang="en-US" sz="1725" b="1" dirty="0">
                <a:solidFill>
                  <a:schemeClr val="tx1"/>
                </a:solidFill>
              </a:rPr>
              <a:t> </a:t>
            </a:r>
            <a:r>
              <a:rPr lang="en-US" sz="1725" b="1" dirty="0" err="1">
                <a:solidFill>
                  <a:schemeClr val="tx1"/>
                </a:solidFill>
              </a:rPr>
              <a:t>atau</a:t>
            </a:r>
            <a:r>
              <a:rPr lang="en-US" sz="1725" b="1" dirty="0">
                <a:solidFill>
                  <a:schemeClr val="tx1"/>
                </a:solidFill>
              </a:rPr>
              <a:t> </a:t>
            </a:r>
            <a:r>
              <a:rPr lang="en-US" sz="1725" b="1" dirty="0" err="1">
                <a:solidFill>
                  <a:schemeClr val="tx1"/>
                </a:solidFill>
              </a:rPr>
              <a:t>tidaknya</a:t>
            </a:r>
            <a:r>
              <a:rPr lang="en-US" sz="1725" b="1" dirty="0">
                <a:solidFill>
                  <a:schemeClr val="tx1"/>
                </a:solidFill>
              </a:rPr>
              <a:t> </a:t>
            </a:r>
            <a:r>
              <a:rPr lang="en-US" sz="1725" b="1" dirty="0" err="1">
                <a:solidFill>
                  <a:schemeClr val="tx1"/>
                </a:solidFill>
              </a:rPr>
              <a:t>penggunaan</a:t>
            </a:r>
            <a:r>
              <a:rPr lang="en-US" sz="1725" b="1" dirty="0">
                <a:solidFill>
                  <a:schemeClr val="tx1"/>
                </a:solidFill>
              </a:rPr>
              <a:t> salah </a:t>
            </a:r>
            <a:r>
              <a:rPr lang="en-US" sz="1725" b="1" dirty="0" err="1">
                <a:solidFill>
                  <a:schemeClr val="tx1"/>
                </a:solidFill>
              </a:rPr>
              <a:t>satu</a:t>
            </a:r>
            <a:r>
              <a:rPr lang="en-US" sz="1725" b="1" dirty="0">
                <a:solidFill>
                  <a:schemeClr val="tx1"/>
                </a:solidFill>
              </a:rPr>
              <a:t> </a:t>
            </a:r>
            <a:r>
              <a:rPr lang="en-US" sz="1725" b="1" dirty="0" err="1">
                <a:solidFill>
                  <a:schemeClr val="tx1"/>
                </a:solidFill>
              </a:rPr>
              <a:t>atau</a:t>
            </a:r>
            <a:r>
              <a:rPr lang="en-US" sz="1725" b="1" dirty="0">
                <a:solidFill>
                  <a:schemeClr val="tx1"/>
                </a:solidFill>
              </a:rPr>
              <a:t> </a:t>
            </a:r>
            <a:r>
              <a:rPr lang="en-US" sz="1725" b="1" dirty="0" err="1">
                <a:solidFill>
                  <a:schemeClr val="tx1"/>
                </a:solidFill>
              </a:rPr>
              <a:t>lebih</a:t>
            </a:r>
            <a:r>
              <a:rPr lang="en-US" sz="1725" b="1" dirty="0">
                <a:solidFill>
                  <a:schemeClr val="tx1"/>
                </a:solidFill>
              </a:rPr>
              <a:t> </a:t>
            </a:r>
            <a:r>
              <a:rPr lang="en-US" sz="1725" b="1" dirty="0" err="1">
                <a:solidFill>
                  <a:schemeClr val="tx1"/>
                </a:solidFill>
              </a:rPr>
              <a:t>alasan</a:t>
            </a:r>
            <a:r>
              <a:rPr lang="en-US" sz="1725" b="1" dirty="0">
                <a:solidFill>
                  <a:schemeClr val="tx1"/>
                </a:solidFill>
              </a:rPr>
              <a:t> </a:t>
            </a:r>
            <a:r>
              <a:rPr lang="en-US" sz="1725" b="1" dirty="0" err="1">
                <a:solidFill>
                  <a:schemeClr val="tx1"/>
                </a:solidFill>
              </a:rPr>
              <a:t>dalam</a:t>
            </a:r>
            <a:r>
              <a:rPr lang="en-US" sz="1725" b="1" dirty="0">
                <a:solidFill>
                  <a:schemeClr val="tx1"/>
                </a:solidFill>
              </a:rPr>
              <a:t> Pasal 62 (1) UU </a:t>
            </a:r>
            <a:r>
              <a:rPr lang="en-US" sz="1725" b="1" dirty="0" err="1">
                <a:solidFill>
                  <a:schemeClr val="tx1"/>
                </a:solidFill>
              </a:rPr>
              <a:t>Peratun</a:t>
            </a:r>
            <a:r>
              <a:rPr lang="en-US" sz="1725" b="1" dirty="0">
                <a:solidFill>
                  <a:schemeClr val="tx1"/>
                </a:solidFill>
              </a:rPr>
              <a:t> yang </a:t>
            </a:r>
            <a:r>
              <a:rPr lang="en-US" sz="1725" b="1" dirty="0" err="1">
                <a:solidFill>
                  <a:schemeClr val="tx1"/>
                </a:solidFill>
              </a:rPr>
              <a:t>digunakan</a:t>
            </a:r>
            <a:r>
              <a:rPr lang="en-US" sz="1725" b="1" dirty="0">
                <a:solidFill>
                  <a:schemeClr val="tx1"/>
                </a:solidFill>
              </a:rPr>
              <a:t> oleh </a:t>
            </a:r>
            <a:r>
              <a:rPr lang="en-US" sz="1725" b="1" dirty="0" err="1">
                <a:solidFill>
                  <a:schemeClr val="tx1"/>
                </a:solidFill>
              </a:rPr>
              <a:t>Ketua</a:t>
            </a:r>
            <a:r>
              <a:rPr lang="en-US" sz="1725" b="1" dirty="0">
                <a:solidFill>
                  <a:schemeClr val="tx1"/>
                </a:solidFill>
              </a:rPr>
              <a:t> </a:t>
            </a:r>
            <a:r>
              <a:rPr lang="en-US" sz="1725" b="1" dirty="0" err="1">
                <a:solidFill>
                  <a:schemeClr val="tx1"/>
                </a:solidFill>
              </a:rPr>
              <a:t>Pengadilan</a:t>
            </a:r>
            <a:r>
              <a:rPr lang="en-US" sz="1725" b="1" dirty="0">
                <a:solidFill>
                  <a:schemeClr val="tx1"/>
                </a:solidFill>
              </a:rPr>
              <a:t> </a:t>
            </a:r>
            <a:r>
              <a:rPr lang="en-US" sz="1725" b="1" dirty="0" err="1">
                <a:solidFill>
                  <a:schemeClr val="tx1"/>
                </a:solidFill>
              </a:rPr>
              <a:t>dalam</a:t>
            </a:r>
            <a:r>
              <a:rPr lang="en-US" sz="1725" b="1" dirty="0">
                <a:solidFill>
                  <a:schemeClr val="tx1"/>
                </a:solidFill>
              </a:rPr>
              <a:t> </a:t>
            </a:r>
            <a:r>
              <a:rPr lang="en-US" sz="1725" b="1" dirty="0" err="1">
                <a:solidFill>
                  <a:schemeClr val="tx1"/>
                </a:solidFill>
              </a:rPr>
              <a:t>mengeluarkan</a:t>
            </a:r>
            <a:r>
              <a:rPr lang="en-US" sz="1725" b="1" dirty="0">
                <a:solidFill>
                  <a:schemeClr val="tx1"/>
                </a:solidFill>
              </a:rPr>
              <a:t> </a:t>
            </a:r>
            <a:r>
              <a:rPr lang="en-US" sz="1725" b="1" dirty="0" err="1">
                <a:solidFill>
                  <a:schemeClr val="tx1"/>
                </a:solidFill>
              </a:rPr>
              <a:t>Penetapan</a:t>
            </a:r>
            <a:r>
              <a:rPr lang="en-US" sz="1725" b="1" dirty="0">
                <a:solidFill>
                  <a:schemeClr val="tx1"/>
                </a:solidFill>
              </a:rPr>
              <a:t> Dismissal</a:t>
            </a:r>
            <a:r>
              <a:rPr lang="en-US" sz="1725" dirty="0">
                <a:solidFill>
                  <a:schemeClr val="tx1"/>
                </a:solidFill>
              </a:rPr>
              <a:t>. </a:t>
            </a:r>
            <a:endParaRPr lang="id-ID" sz="1725" dirty="0">
              <a:solidFill>
                <a:schemeClr val="tx1"/>
              </a:solidFill>
            </a:endParaRPr>
          </a:p>
          <a:p>
            <a:pPr marL="266700" indent="0" algn="just">
              <a:buNone/>
            </a:pPr>
            <a:r>
              <a:rPr lang="en-US" sz="1725" dirty="0">
                <a:solidFill>
                  <a:schemeClr val="tx1"/>
                </a:solidFill>
              </a:rPr>
              <a:t>Dasar </a:t>
            </a:r>
            <a:r>
              <a:rPr lang="en-US" sz="1725" dirty="0" err="1">
                <a:solidFill>
                  <a:schemeClr val="tx1"/>
                </a:solidFill>
              </a:rPr>
              <a:t>gugatan</a:t>
            </a:r>
            <a:r>
              <a:rPr lang="en-US" sz="1725" dirty="0">
                <a:solidFill>
                  <a:schemeClr val="tx1"/>
                </a:solidFill>
              </a:rPr>
              <a:t> </a:t>
            </a:r>
            <a:r>
              <a:rPr lang="en-US" sz="1725" dirty="0" err="1">
                <a:solidFill>
                  <a:schemeClr val="tx1"/>
                </a:solidFill>
              </a:rPr>
              <a:t>atau</a:t>
            </a:r>
            <a:r>
              <a:rPr lang="en-US" sz="1725" dirty="0">
                <a:solidFill>
                  <a:schemeClr val="tx1"/>
                </a:solidFill>
              </a:rPr>
              <a:t> </a:t>
            </a:r>
            <a:r>
              <a:rPr lang="en-US" sz="1725" dirty="0" err="1">
                <a:solidFill>
                  <a:schemeClr val="tx1"/>
                </a:solidFill>
              </a:rPr>
              <a:t>hal</a:t>
            </a:r>
            <a:r>
              <a:rPr lang="en-US" sz="1725" dirty="0">
                <a:solidFill>
                  <a:schemeClr val="tx1"/>
                </a:solidFill>
              </a:rPr>
              <a:t> </a:t>
            </a:r>
            <a:r>
              <a:rPr lang="en-US" sz="1725" dirty="0" err="1">
                <a:solidFill>
                  <a:schemeClr val="tx1"/>
                </a:solidFill>
              </a:rPr>
              <a:t>yg</a:t>
            </a:r>
            <a:r>
              <a:rPr lang="en-US" sz="1725" dirty="0">
                <a:solidFill>
                  <a:schemeClr val="tx1"/>
                </a:solidFill>
              </a:rPr>
              <a:t> </a:t>
            </a:r>
            <a:r>
              <a:rPr lang="en-US" sz="1725" dirty="0" err="1">
                <a:solidFill>
                  <a:schemeClr val="tx1"/>
                </a:solidFill>
              </a:rPr>
              <a:t>diminta</a:t>
            </a:r>
            <a:r>
              <a:rPr lang="en-US" sz="1725" dirty="0">
                <a:solidFill>
                  <a:schemeClr val="tx1"/>
                </a:solidFill>
              </a:rPr>
              <a:t> </a:t>
            </a:r>
            <a:r>
              <a:rPr lang="en-US" sz="1725" dirty="0" err="1">
                <a:solidFill>
                  <a:schemeClr val="tx1"/>
                </a:solidFill>
              </a:rPr>
              <a:t>untuk</a:t>
            </a:r>
            <a:r>
              <a:rPr lang="en-US" sz="1725" dirty="0">
                <a:solidFill>
                  <a:schemeClr val="tx1"/>
                </a:solidFill>
              </a:rPr>
              <a:t> </a:t>
            </a:r>
            <a:r>
              <a:rPr lang="en-US" sz="1725" dirty="0" err="1">
                <a:solidFill>
                  <a:schemeClr val="tx1"/>
                </a:solidFill>
              </a:rPr>
              <a:t>diputus</a:t>
            </a:r>
            <a:r>
              <a:rPr lang="en-US" sz="1725" dirty="0">
                <a:solidFill>
                  <a:schemeClr val="tx1"/>
                </a:solidFill>
              </a:rPr>
              <a:t> </a:t>
            </a:r>
            <a:r>
              <a:rPr lang="en-US" sz="1725" dirty="0" err="1">
                <a:solidFill>
                  <a:schemeClr val="tx1"/>
                </a:solidFill>
              </a:rPr>
              <a:t>dalam</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adalah</a:t>
            </a:r>
            <a:r>
              <a:rPr lang="en-US" sz="1725" dirty="0">
                <a:solidFill>
                  <a:schemeClr val="tx1"/>
                </a:solidFill>
              </a:rPr>
              <a:t> </a:t>
            </a:r>
            <a:r>
              <a:rPr lang="en-US" sz="1725" dirty="0" err="1">
                <a:solidFill>
                  <a:schemeClr val="tx1"/>
                </a:solidFill>
              </a:rPr>
              <a:t>menjelaskan</a:t>
            </a:r>
            <a:r>
              <a:rPr lang="en-US" sz="1725" dirty="0">
                <a:solidFill>
                  <a:schemeClr val="tx1"/>
                </a:solidFill>
              </a:rPr>
              <a:t> </a:t>
            </a:r>
            <a:r>
              <a:rPr lang="en-US" sz="1725" dirty="0" err="1">
                <a:solidFill>
                  <a:schemeClr val="tx1"/>
                </a:solidFill>
              </a:rPr>
              <a:t>mengenai</a:t>
            </a:r>
            <a:r>
              <a:rPr lang="en-US" sz="1725" dirty="0">
                <a:solidFill>
                  <a:schemeClr val="tx1"/>
                </a:solidFill>
              </a:rPr>
              <a:t> </a:t>
            </a:r>
            <a:r>
              <a:rPr lang="en-US" sz="1725" dirty="0" err="1">
                <a:solidFill>
                  <a:schemeClr val="tx1"/>
                </a:solidFill>
              </a:rPr>
              <a:t>mengapa</a:t>
            </a:r>
            <a:r>
              <a:rPr lang="en-US" sz="1725" dirty="0">
                <a:solidFill>
                  <a:schemeClr val="tx1"/>
                </a:solidFill>
              </a:rPr>
              <a:t> </a:t>
            </a:r>
            <a:r>
              <a:rPr lang="en-US" sz="1725" dirty="0" err="1">
                <a:solidFill>
                  <a:schemeClr val="tx1"/>
                </a:solidFill>
              </a:rPr>
              <a:t>Penetapan</a:t>
            </a:r>
            <a:r>
              <a:rPr lang="en-US" sz="1725" dirty="0">
                <a:solidFill>
                  <a:schemeClr val="tx1"/>
                </a:solidFill>
              </a:rPr>
              <a:t> Dismissal </a:t>
            </a:r>
            <a:r>
              <a:rPr lang="en-US" sz="1725" dirty="0" err="1">
                <a:solidFill>
                  <a:schemeClr val="tx1"/>
                </a:solidFill>
              </a:rPr>
              <a:t>Ketua</a:t>
            </a:r>
            <a:r>
              <a:rPr lang="en-US" sz="1725" dirty="0">
                <a:solidFill>
                  <a:schemeClr val="tx1"/>
                </a:solidFill>
              </a:rPr>
              <a:t> PTUN </a:t>
            </a:r>
            <a:r>
              <a:rPr lang="en-US" sz="1725" dirty="0" err="1">
                <a:solidFill>
                  <a:schemeClr val="tx1"/>
                </a:solidFill>
              </a:rPr>
              <a:t>dianggap</a:t>
            </a:r>
            <a:r>
              <a:rPr lang="en-US" sz="1725" dirty="0">
                <a:solidFill>
                  <a:schemeClr val="tx1"/>
                </a:solidFill>
              </a:rPr>
              <a:t> </a:t>
            </a:r>
            <a:r>
              <a:rPr lang="en-US" sz="1725" dirty="0" err="1">
                <a:solidFill>
                  <a:schemeClr val="tx1"/>
                </a:solidFill>
              </a:rPr>
              <a:t>tidak</a:t>
            </a:r>
            <a:r>
              <a:rPr lang="en-US" sz="1725" dirty="0">
                <a:solidFill>
                  <a:schemeClr val="tx1"/>
                </a:solidFill>
              </a:rPr>
              <a:t> </a:t>
            </a:r>
            <a:r>
              <a:rPr lang="en-US" sz="1725" dirty="0" err="1">
                <a:solidFill>
                  <a:schemeClr val="tx1"/>
                </a:solidFill>
              </a:rPr>
              <a:t>tepat</a:t>
            </a:r>
            <a:r>
              <a:rPr lang="en-US" sz="1725" dirty="0">
                <a:solidFill>
                  <a:schemeClr val="tx1"/>
                </a:solidFill>
              </a:rPr>
              <a:t> </a:t>
            </a:r>
            <a:r>
              <a:rPr lang="en-US" sz="1725" dirty="0" err="1">
                <a:solidFill>
                  <a:schemeClr val="tx1"/>
                </a:solidFill>
              </a:rPr>
              <a:t>menurut</a:t>
            </a:r>
            <a:r>
              <a:rPr lang="en-US" sz="1725" dirty="0">
                <a:solidFill>
                  <a:schemeClr val="tx1"/>
                </a:solidFill>
              </a:rPr>
              <a:t> </a:t>
            </a:r>
            <a:r>
              <a:rPr lang="en-US" sz="1725" dirty="0" err="1">
                <a:solidFill>
                  <a:schemeClr val="tx1"/>
                </a:solidFill>
              </a:rPr>
              <a:t>Pelawan</a:t>
            </a:r>
            <a:r>
              <a:rPr lang="en-US" sz="1725" dirty="0">
                <a:solidFill>
                  <a:schemeClr val="tx1"/>
                </a:solidFill>
              </a:rPr>
              <a:t>, </a:t>
            </a:r>
            <a:r>
              <a:rPr lang="en-US" sz="1725" dirty="0" err="1">
                <a:solidFill>
                  <a:schemeClr val="tx1"/>
                </a:solidFill>
              </a:rPr>
              <a:t>disertai</a:t>
            </a:r>
            <a:r>
              <a:rPr lang="en-US" sz="1725" dirty="0">
                <a:solidFill>
                  <a:schemeClr val="tx1"/>
                </a:solidFill>
              </a:rPr>
              <a:t> </a:t>
            </a:r>
            <a:r>
              <a:rPr lang="en-US" sz="1725" dirty="0" err="1">
                <a:solidFill>
                  <a:schemeClr val="tx1"/>
                </a:solidFill>
              </a:rPr>
              <a:t>tuntutan</a:t>
            </a:r>
            <a:r>
              <a:rPr lang="en-US" sz="1725" dirty="0">
                <a:solidFill>
                  <a:schemeClr val="tx1"/>
                </a:solidFill>
              </a:rPr>
              <a:t> agar </a:t>
            </a:r>
            <a:r>
              <a:rPr lang="en-US" sz="1725" dirty="0" err="1">
                <a:solidFill>
                  <a:schemeClr val="tx1"/>
                </a:solidFill>
              </a:rPr>
              <a:t>Penetapan</a:t>
            </a:r>
            <a:r>
              <a:rPr lang="en-US" sz="1725" dirty="0">
                <a:solidFill>
                  <a:schemeClr val="tx1"/>
                </a:solidFill>
              </a:rPr>
              <a:t> Dismissal </a:t>
            </a:r>
            <a:r>
              <a:rPr lang="en-US" sz="1725" dirty="0" err="1">
                <a:solidFill>
                  <a:schemeClr val="tx1"/>
                </a:solidFill>
              </a:rPr>
              <a:t>dinyatakan</a:t>
            </a:r>
            <a:r>
              <a:rPr lang="en-US" sz="1725" dirty="0">
                <a:solidFill>
                  <a:schemeClr val="tx1"/>
                </a:solidFill>
              </a:rPr>
              <a:t> </a:t>
            </a:r>
            <a:r>
              <a:rPr lang="en-US" sz="1725" dirty="0" err="1">
                <a:solidFill>
                  <a:schemeClr val="tx1"/>
                </a:solidFill>
              </a:rPr>
              <a:t>tidak</a:t>
            </a:r>
            <a:r>
              <a:rPr lang="en-US" sz="1725" dirty="0">
                <a:solidFill>
                  <a:schemeClr val="tx1"/>
                </a:solidFill>
              </a:rPr>
              <a:t> </a:t>
            </a:r>
            <a:r>
              <a:rPr lang="en-US" sz="1725" dirty="0" err="1">
                <a:solidFill>
                  <a:schemeClr val="tx1"/>
                </a:solidFill>
              </a:rPr>
              <a:t>tepat</a:t>
            </a:r>
            <a:r>
              <a:rPr lang="en-US" sz="1725" dirty="0">
                <a:solidFill>
                  <a:schemeClr val="tx1"/>
                </a:solidFill>
              </a:rPr>
              <a:t>.</a:t>
            </a:r>
          </a:p>
          <a:p>
            <a:pPr algn="just"/>
            <a:r>
              <a:rPr lang="en-US" sz="1725" dirty="0" err="1">
                <a:solidFill>
                  <a:schemeClr val="tx1"/>
                </a:solidFill>
              </a:rPr>
              <a:t>Pemeriksaan</a:t>
            </a:r>
            <a:r>
              <a:rPr lang="en-US" sz="1725" dirty="0">
                <a:solidFill>
                  <a:schemeClr val="tx1"/>
                </a:solidFill>
              </a:rPr>
              <a:t> </a:t>
            </a:r>
            <a:r>
              <a:rPr lang="en-US" sz="1725" dirty="0" err="1">
                <a:solidFill>
                  <a:schemeClr val="tx1"/>
                </a:solidFill>
              </a:rPr>
              <a:t>dilakukan</a:t>
            </a:r>
            <a:r>
              <a:rPr lang="en-US" sz="1725" dirty="0">
                <a:solidFill>
                  <a:schemeClr val="tx1"/>
                </a:solidFill>
              </a:rPr>
              <a:t> oleh </a:t>
            </a:r>
            <a:r>
              <a:rPr lang="en-US" sz="1725" dirty="0" err="1">
                <a:solidFill>
                  <a:schemeClr val="tx1"/>
                </a:solidFill>
              </a:rPr>
              <a:t>Majelis</a:t>
            </a:r>
            <a:r>
              <a:rPr lang="en-US" sz="1725" dirty="0">
                <a:solidFill>
                  <a:schemeClr val="tx1"/>
                </a:solidFill>
              </a:rPr>
              <a:t> Hakim </a:t>
            </a:r>
            <a:r>
              <a:rPr lang="en-US" sz="1725" dirty="0" err="1">
                <a:solidFill>
                  <a:schemeClr val="tx1"/>
                </a:solidFill>
              </a:rPr>
              <a:t>dalam</a:t>
            </a:r>
            <a:r>
              <a:rPr lang="en-US" sz="1725" dirty="0">
                <a:solidFill>
                  <a:schemeClr val="tx1"/>
                </a:solidFill>
              </a:rPr>
              <a:t> </a:t>
            </a:r>
            <a:r>
              <a:rPr lang="en-US" sz="1725" dirty="0" err="1">
                <a:solidFill>
                  <a:schemeClr val="tx1"/>
                </a:solidFill>
              </a:rPr>
              <a:t>sid</a:t>
            </a:r>
            <a:r>
              <a:rPr lang="id-ID" sz="1725" dirty="0">
                <a:solidFill>
                  <a:schemeClr val="tx1"/>
                </a:solidFill>
              </a:rPr>
              <a:t>a</a:t>
            </a:r>
            <a:r>
              <a:rPr lang="en-US" sz="1725" dirty="0">
                <a:solidFill>
                  <a:schemeClr val="tx1"/>
                </a:solidFill>
              </a:rPr>
              <a:t>ng yang </a:t>
            </a:r>
            <a:r>
              <a:rPr lang="en-US" sz="1725" dirty="0" err="1">
                <a:solidFill>
                  <a:schemeClr val="tx1"/>
                </a:solidFill>
              </a:rPr>
              <a:t>dilakukan</a:t>
            </a:r>
            <a:r>
              <a:rPr lang="en-US" sz="1725" dirty="0">
                <a:solidFill>
                  <a:schemeClr val="tx1"/>
                </a:solidFill>
              </a:rPr>
              <a:t> </a:t>
            </a:r>
            <a:r>
              <a:rPr lang="en-US" sz="1725" dirty="0" err="1">
                <a:solidFill>
                  <a:schemeClr val="tx1"/>
                </a:solidFill>
              </a:rPr>
              <a:t>secara</a:t>
            </a:r>
            <a:r>
              <a:rPr lang="en-US" sz="1725" dirty="0">
                <a:solidFill>
                  <a:schemeClr val="tx1"/>
                </a:solidFill>
              </a:rPr>
              <a:t> </a:t>
            </a:r>
            <a:r>
              <a:rPr lang="en-US" sz="1725" dirty="0" err="1">
                <a:solidFill>
                  <a:schemeClr val="tx1"/>
                </a:solidFill>
              </a:rPr>
              <a:t>tertutup</a:t>
            </a:r>
            <a:r>
              <a:rPr lang="en-US" sz="1725" dirty="0">
                <a:solidFill>
                  <a:schemeClr val="tx1"/>
                </a:solidFill>
              </a:rPr>
              <a:t> </a:t>
            </a:r>
            <a:r>
              <a:rPr lang="en-US" sz="1725" dirty="0" err="1">
                <a:solidFill>
                  <a:schemeClr val="tx1"/>
                </a:solidFill>
              </a:rPr>
              <a:t>dengan</a:t>
            </a:r>
            <a:r>
              <a:rPr lang="en-US" sz="1725" dirty="0">
                <a:solidFill>
                  <a:schemeClr val="tx1"/>
                </a:solidFill>
              </a:rPr>
              <a:t> </a:t>
            </a:r>
            <a:r>
              <a:rPr lang="en-US" sz="1725" dirty="0" err="1">
                <a:solidFill>
                  <a:schemeClr val="tx1"/>
                </a:solidFill>
              </a:rPr>
              <a:t>mendengarkan</a:t>
            </a:r>
            <a:r>
              <a:rPr lang="en-US" sz="1725" dirty="0">
                <a:solidFill>
                  <a:schemeClr val="tx1"/>
                </a:solidFill>
              </a:rPr>
              <a:t> Para </a:t>
            </a:r>
            <a:r>
              <a:rPr lang="en-US" sz="1725" dirty="0" err="1">
                <a:solidFill>
                  <a:schemeClr val="tx1"/>
                </a:solidFill>
              </a:rPr>
              <a:t>Pihak</a:t>
            </a:r>
            <a:r>
              <a:rPr lang="en-US" sz="1725" dirty="0">
                <a:solidFill>
                  <a:schemeClr val="tx1"/>
                </a:solidFill>
              </a:rPr>
              <a:t>, </a:t>
            </a:r>
            <a:r>
              <a:rPr lang="en-US" sz="1725" dirty="0" err="1">
                <a:solidFill>
                  <a:schemeClr val="tx1"/>
                </a:solidFill>
              </a:rPr>
              <a:t>baik</a:t>
            </a:r>
            <a:r>
              <a:rPr lang="en-US" sz="1725" dirty="0">
                <a:solidFill>
                  <a:schemeClr val="tx1"/>
                </a:solidFill>
              </a:rPr>
              <a:t> </a:t>
            </a:r>
            <a:r>
              <a:rPr lang="en-US" sz="1725" dirty="0" err="1">
                <a:solidFill>
                  <a:schemeClr val="tx1"/>
                </a:solidFill>
              </a:rPr>
              <a:t>Pelawan</a:t>
            </a:r>
            <a:r>
              <a:rPr lang="en-US" sz="1725" dirty="0">
                <a:solidFill>
                  <a:schemeClr val="tx1"/>
                </a:solidFill>
              </a:rPr>
              <a:t>/</a:t>
            </a:r>
            <a:r>
              <a:rPr lang="en-US" sz="1725" dirty="0" err="1">
                <a:solidFill>
                  <a:schemeClr val="tx1"/>
                </a:solidFill>
              </a:rPr>
              <a:t>Penggugat</a:t>
            </a:r>
            <a:r>
              <a:rPr lang="en-US" sz="1725" dirty="0">
                <a:solidFill>
                  <a:schemeClr val="tx1"/>
                </a:solidFill>
              </a:rPr>
              <a:t> </a:t>
            </a:r>
            <a:r>
              <a:rPr lang="en-US" sz="1725" dirty="0" err="1">
                <a:solidFill>
                  <a:schemeClr val="tx1"/>
                </a:solidFill>
              </a:rPr>
              <a:t>maupun</a:t>
            </a:r>
            <a:r>
              <a:rPr lang="en-US" sz="1725" dirty="0">
                <a:solidFill>
                  <a:schemeClr val="tx1"/>
                </a:solidFill>
              </a:rPr>
              <a:t> </a:t>
            </a:r>
            <a:r>
              <a:rPr lang="en-US" sz="1725" dirty="0" err="1">
                <a:solidFill>
                  <a:schemeClr val="tx1"/>
                </a:solidFill>
              </a:rPr>
              <a:t>Terlawan</a:t>
            </a:r>
            <a:r>
              <a:rPr lang="en-US" sz="1725" dirty="0">
                <a:solidFill>
                  <a:schemeClr val="tx1"/>
                </a:solidFill>
              </a:rPr>
              <a:t>/</a:t>
            </a:r>
            <a:r>
              <a:rPr lang="en-US" sz="1725" dirty="0" err="1">
                <a:solidFill>
                  <a:schemeClr val="tx1"/>
                </a:solidFill>
              </a:rPr>
              <a:t>Tergugat</a:t>
            </a:r>
            <a:r>
              <a:rPr lang="en-US" sz="1725" dirty="0">
                <a:solidFill>
                  <a:schemeClr val="tx1"/>
                </a:solidFill>
              </a:rPr>
              <a:t> </a:t>
            </a:r>
            <a:r>
              <a:rPr lang="en-US" sz="1725" dirty="0" err="1">
                <a:solidFill>
                  <a:schemeClr val="tx1"/>
                </a:solidFill>
              </a:rPr>
              <a:t>tanpa</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pokok</a:t>
            </a:r>
            <a:r>
              <a:rPr lang="en-US" sz="1725" dirty="0">
                <a:solidFill>
                  <a:schemeClr val="tx1"/>
                </a:solidFill>
              </a:rPr>
              <a:t> </a:t>
            </a:r>
            <a:r>
              <a:rPr lang="en-US" sz="1725" dirty="0" err="1">
                <a:solidFill>
                  <a:schemeClr val="tx1"/>
                </a:solidFill>
              </a:rPr>
              <a:t>gugatan</a:t>
            </a:r>
            <a:r>
              <a:rPr lang="en-US" sz="1725" dirty="0">
                <a:solidFill>
                  <a:schemeClr val="tx1"/>
                </a:solidFill>
              </a:rPr>
              <a:t>.</a:t>
            </a:r>
            <a:endParaRPr lang="id-ID" sz="1725" dirty="0">
              <a:solidFill>
                <a:schemeClr val="tx1"/>
              </a:solidFill>
            </a:endParaRPr>
          </a:p>
          <a:p>
            <a:pPr algn="just"/>
            <a:r>
              <a:rPr lang="en-US" sz="1725" dirty="0" err="1">
                <a:solidFill>
                  <a:schemeClr val="tx1"/>
                </a:solidFill>
              </a:rPr>
              <a:t>Putusan</a:t>
            </a:r>
            <a:r>
              <a:rPr lang="en-US" sz="1725" dirty="0">
                <a:solidFill>
                  <a:schemeClr val="tx1"/>
                </a:solidFill>
              </a:rPr>
              <a:t> </a:t>
            </a:r>
            <a:r>
              <a:rPr lang="en-US" sz="1725" dirty="0" err="1">
                <a:solidFill>
                  <a:schemeClr val="tx1"/>
                </a:solidFill>
              </a:rPr>
              <a:t>terhadap</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dibacakan</a:t>
            </a:r>
            <a:r>
              <a:rPr lang="en-US" sz="1725" dirty="0">
                <a:solidFill>
                  <a:schemeClr val="tx1"/>
                </a:solidFill>
              </a:rPr>
              <a:t> </a:t>
            </a:r>
            <a:r>
              <a:rPr lang="en-US" sz="1725" dirty="0" err="1">
                <a:solidFill>
                  <a:schemeClr val="tx1"/>
                </a:solidFill>
              </a:rPr>
              <a:t>dalam</a:t>
            </a:r>
            <a:r>
              <a:rPr lang="en-US" sz="1725" dirty="0">
                <a:solidFill>
                  <a:schemeClr val="tx1"/>
                </a:solidFill>
              </a:rPr>
              <a:t> </a:t>
            </a:r>
            <a:r>
              <a:rPr lang="en-US" sz="1725" dirty="0" err="1">
                <a:solidFill>
                  <a:schemeClr val="tx1"/>
                </a:solidFill>
              </a:rPr>
              <a:t>sid</a:t>
            </a:r>
            <a:r>
              <a:rPr lang="id-ID" sz="1725" dirty="0">
                <a:solidFill>
                  <a:schemeClr val="tx1"/>
                </a:solidFill>
              </a:rPr>
              <a:t>a</a:t>
            </a:r>
            <a:r>
              <a:rPr lang="en-US" sz="1725" dirty="0">
                <a:solidFill>
                  <a:schemeClr val="tx1"/>
                </a:solidFill>
              </a:rPr>
              <a:t>ng </a:t>
            </a:r>
            <a:r>
              <a:rPr lang="en-US" sz="1725" dirty="0" err="1">
                <a:solidFill>
                  <a:schemeClr val="tx1"/>
                </a:solidFill>
              </a:rPr>
              <a:t>terbuka</a:t>
            </a:r>
            <a:r>
              <a:rPr lang="en-US" sz="1725" dirty="0">
                <a:solidFill>
                  <a:schemeClr val="tx1"/>
                </a:solidFill>
              </a:rPr>
              <a:t> </a:t>
            </a:r>
            <a:r>
              <a:rPr lang="en-US" sz="1725" dirty="0" err="1">
                <a:solidFill>
                  <a:schemeClr val="tx1"/>
                </a:solidFill>
              </a:rPr>
              <a:t>untuk</a:t>
            </a:r>
            <a:r>
              <a:rPr lang="en-US" sz="1725" dirty="0">
                <a:solidFill>
                  <a:schemeClr val="tx1"/>
                </a:solidFill>
              </a:rPr>
              <a:t> </a:t>
            </a:r>
            <a:r>
              <a:rPr lang="en-US" sz="1725" dirty="0" err="1">
                <a:solidFill>
                  <a:schemeClr val="tx1"/>
                </a:solidFill>
              </a:rPr>
              <a:t>umum</a:t>
            </a:r>
            <a:r>
              <a:rPr lang="en-US" sz="1725" dirty="0">
                <a:solidFill>
                  <a:schemeClr val="tx1"/>
                </a:solidFill>
              </a:rPr>
              <a:t>. </a:t>
            </a:r>
            <a:endParaRPr lang="id-ID" sz="1725" dirty="0">
              <a:solidFill>
                <a:schemeClr val="tx1"/>
              </a:solidFill>
            </a:endParaRPr>
          </a:p>
        </p:txBody>
      </p:sp>
    </p:spTree>
    <p:extLst>
      <p:ext uri="{BB962C8B-B14F-4D97-AF65-F5344CB8AC3E}">
        <p14:creationId xmlns:p14="http://schemas.microsoft.com/office/powerpoint/2010/main" val="3351675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23031"/>
            <a:ext cx="7258050" cy="4054756"/>
          </a:xfrm>
        </p:spPr>
        <p:txBody>
          <a:bodyPr>
            <a:normAutofit/>
          </a:bodyPr>
          <a:lstStyle/>
          <a:p>
            <a:pPr algn="just"/>
            <a:r>
              <a:rPr lang="en-US" sz="1800" dirty="0">
                <a:solidFill>
                  <a:schemeClr val="tx1"/>
                </a:solidFill>
              </a:rPr>
              <a:t>Pasal 62 </a:t>
            </a:r>
            <a:r>
              <a:rPr lang="en-US" sz="1800" dirty="0" err="1">
                <a:solidFill>
                  <a:schemeClr val="tx1"/>
                </a:solidFill>
              </a:rPr>
              <a:t>ayat</a:t>
            </a:r>
            <a:r>
              <a:rPr lang="en-US" sz="1800" dirty="0">
                <a:solidFill>
                  <a:schemeClr val="tx1"/>
                </a:solidFill>
              </a:rPr>
              <a:t> (5): </a:t>
            </a:r>
            <a:r>
              <a:rPr lang="en-US" sz="1800" b="1" dirty="0" err="1">
                <a:solidFill>
                  <a:schemeClr val="tx1"/>
                </a:solidFill>
              </a:rPr>
              <a:t>Apabila</a:t>
            </a:r>
            <a:r>
              <a:rPr lang="en-US" sz="1800" b="1" dirty="0">
                <a:solidFill>
                  <a:schemeClr val="tx1"/>
                </a:solidFill>
              </a:rPr>
              <a:t> </a:t>
            </a:r>
            <a:r>
              <a:rPr lang="en-US" sz="1800" b="1" dirty="0" err="1">
                <a:solidFill>
                  <a:schemeClr val="tx1"/>
                </a:solidFill>
              </a:rPr>
              <a:t>Majelis</a:t>
            </a:r>
            <a:r>
              <a:rPr lang="en-US" sz="1800" b="1" dirty="0">
                <a:solidFill>
                  <a:schemeClr val="tx1"/>
                </a:solidFill>
              </a:rPr>
              <a:t> Hakim </a:t>
            </a:r>
            <a:r>
              <a:rPr lang="en-US" sz="1800" b="1" dirty="0" err="1">
                <a:solidFill>
                  <a:schemeClr val="tx1"/>
                </a:solidFill>
              </a:rPr>
              <a:t>berpendapat</a:t>
            </a:r>
            <a:r>
              <a:rPr lang="en-US" sz="1800" b="1" dirty="0">
                <a:solidFill>
                  <a:schemeClr val="tx1"/>
                </a:solidFill>
              </a:rPr>
              <a:t> </a:t>
            </a:r>
            <a:r>
              <a:rPr lang="en-US" sz="1800" b="1" dirty="0" err="1">
                <a:solidFill>
                  <a:schemeClr val="tx1"/>
                </a:solidFill>
              </a:rPr>
              <a:t>bahwa</a:t>
            </a:r>
            <a:r>
              <a:rPr lang="en-US" sz="1800" b="1" dirty="0">
                <a:solidFill>
                  <a:schemeClr val="tx1"/>
                </a:solidFill>
              </a:rPr>
              <a:t> </a:t>
            </a:r>
            <a:r>
              <a:rPr lang="en-US" sz="1800" b="1" dirty="0" err="1">
                <a:solidFill>
                  <a:schemeClr val="tx1"/>
                </a:solidFill>
              </a:rPr>
              <a:t>Perlawanan</a:t>
            </a:r>
            <a:r>
              <a:rPr lang="en-US" sz="1800" b="1" dirty="0">
                <a:solidFill>
                  <a:schemeClr val="tx1"/>
                </a:solidFill>
              </a:rPr>
              <a:t> </a:t>
            </a:r>
            <a:r>
              <a:rPr lang="en-US" sz="1800" b="1" dirty="0" err="1">
                <a:solidFill>
                  <a:schemeClr val="tx1"/>
                </a:solidFill>
              </a:rPr>
              <a:t>dapat</a:t>
            </a:r>
            <a:r>
              <a:rPr lang="en-US" sz="1800" b="1" dirty="0">
                <a:solidFill>
                  <a:schemeClr val="tx1"/>
                </a:solidFill>
              </a:rPr>
              <a:t> </a:t>
            </a:r>
            <a:r>
              <a:rPr lang="en-US" sz="1800" b="1" dirty="0" err="1">
                <a:solidFill>
                  <a:schemeClr val="tx1"/>
                </a:solidFill>
              </a:rPr>
              <a:t>diterima</a:t>
            </a:r>
            <a:r>
              <a:rPr lang="en-US" sz="1800" dirty="0">
                <a:solidFill>
                  <a:schemeClr val="tx1"/>
                </a:solidFill>
              </a:rPr>
              <a:t>, </a:t>
            </a:r>
            <a:r>
              <a:rPr lang="en-US" sz="1800" dirty="0" err="1">
                <a:solidFill>
                  <a:schemeClr val="tx1"/>
                </a:solidFill>
              </a:rPr>
              <a:t>maka</a:t>
            </a:r>
            <a:r>
              <a:rPr lang="en-US" sz="1800" dirty="0">
                <a:solidFill>
                  <a:schemeClr val="tx1"/>
                </a:solidFill>
              </a:rPr>
              <a:t> </a:t>
            </a:r>
            <a:r>
              <a:rPr lang="en-US" sz="1800" dirty="0" err="1">
                <a:solidFill>
                  <a:schemeClr val="tx1"/>
                </a:solidFill>
              </a:rPr>
              <a:t>Majelis</a:t>
            </a:r>
            <a:r>
              <a:rPr lang="en-US" sz="1800" dirty="0">
                <a:solidFill>
                  <a:schemeClr val="tx1"/>
                </a:solidFill>
              </a:rPr>
              <a:t> Hakim </a:t>
            </a:r>
            <a:r>
              <a:rPr lang="en-US" sz="1800" dirty="0" err="1">
                <a:solidFill>
                  <a:schemeClr val="tx1"/>
                </a:solidFill>
              </a:rPr>
              <a:t>mengeluarkan</a:t>
            </a:r>
            <a:r>
              <a:rPr lang="en-US" sz="1800" dirty="0">
                <a:solidFill>
                  <a:schemeClr val="tx1"/>
                </a:solidFill>
              </a:rPr>
              <a:t> </a:t>
            </a:r>
            <a:r>
              <a:rPr lang="en-US" sz="1800" dirty="0" err="1">
                <a:solidFill>
                  <a:schemeClr val="tx1"/>
                </a:solidFill>
              </a:rPr>
              <a:t>Penetapan</a:t>
            </a:r>
            <a:r>
              <a:rPr lang="en-US" sz="1800" dirty="0">
                <a:solidFill>
                  <a:schemeClr val="tx1"/>
                </a:solidFill>
              </a:rPr>
              <a:t> yang </a:t>
            </a:r>
            <a:r>
              <a:rPr lang="en-US" sz="1800" dirty="0" err="1">
                <a:solidFill>
                  <a:schemeClr val="tx1"/>
                </a:solidFill>
              </a:rPr>
              <a:t>menyatakan</a:t>
            </a:r>
            <a:r>
              <a:rPr lang="en-US" sz="1800" dirty="0">
                <a:solidFill>
                  <a:schemeClr val="tx1"/>
                </a:solidFill>
              </a:rPr>
              <a:t> </a:t>
            </a:r>
            <a:r>
              <a:rPr lang="en-US" sz="1800" dirty="0" err="1">
                <a:solidFill>
                  <a:schemeClr val="tx1"/>
                </a:solidFill>
              </a:rPr>
              <a:t>perlawanan</a:t>
            </a:r>
            <a:r>
              <a:rPr lang="en-US" sz="1800" dirty="0">
                <a:solidFill>
                  <a:schemeClr val="tx1"/>
                </a:solidFill>
              </a:rPr>
              <a:t> </a:t>
            </a:r>
            <a:r>
              <a:rPr lang="en-US" sz="1800" dirty="0" err="1">
                <a:solidFill>
                  <a:schemeClr val="tx1"/>
                </a:solidFill>
              </a:rPr>
              <a:t>diterima</a:t>
            </a:r>
            <a:r>
              <a:rPr lang="en-US" sz="1800" dirty="0">
                <a:solidFill>
                  <a:schemeClr val="tx1"/>
                </a:solidFill>
              </a:rPr>
              <a:t> dan </a:t>
            </a:r>
            <a:r>
              <a:rPr lang="en-US" sz="1800" dirty="0" err="1">
                <a:solidFill>
                  <a:schemeClr val="tx1"/>
                </a:solidFill>
              </a:rPr>
              <a:t>pokok</a:t>
            </a:r>
            <a:r>
              <a:rPr lang="en-US" sz="1800" dirty="0">
                <a:solidFill>
                  <a:schemeClr val="tx1"/>
                </a:solidFill>
              </a:rPr>
              <a:t> </a:t>
            </a:r>
            <a:r>
              <a:rPr lang="en-US" sz="1800" dirty="0" err="1">
                <a:solidFill>
                  <a:schemeClr val="tx1"/>
                </a:solidFill>
              </a:rPr>
              <a:t>gugatan</a:t>
            </a:r>
            <a:r>
              <a:rPr lang="en-US" sz="1800" dirty="0">
                <a:solidFill>
                  <a:schemeClr val="tx1"/>
                </a:solidFill>
              </a:rPr>
              <a:t> </a:t>
            </a:r>
            <a:r>
              <a:rPr lang="en-US" sz="1800" dirty="0" err="1">
                <a:solidFill>
                  <a:schemeClr val="tx1"/>
                </a:solidFill>
              </a:rPr>
              <a:t>akan</a:t>
            </a:r>
            <a:r>
              <a:rPr lang="en-US" sz="1800" dirty="0">
                <a:solidFill>
                  <a:schemeClr val="tx1"/>
                </a:solidFill>
              </a:rPr>
              <a:t> </a:t>
            </a:r>
            <a:r>
              <a:rPr lang="en-US" sz="1800" dirty="0" err="1">
                <a:solidFill>
                  <a:schemeClr val="tx1"/>
                </a:solidFill>
              </a:rPr>
              <a:t>diperiksa</a:t>
            </a:r>
            <a:r>
              <a:rPr lang="en-US" sz="1800" dirty="0">
                <a:solidFill>
                  <a:schemeClr val="tx1"/>
                </a:solidFill>
              </a:rPr>
              <a:t>, </a:t>
            </a:r>
            <a:r>
              <a:rPr lang="en-US" sz="1800" dirty="0" err="1">
                <a:solidFill>
                  <a:schemeClr val="tx1"/>
                </a:solidFill>
              </a:rPr>
              <a:t>diputus</a:t>
            </a:r>
            <a:r>
              <a:rPr lang="en-US" sz="1800" dirty="0">
                <a:solidFill>
                  <a:schemeClr val="tx1"/>
                </a:solidFill>
              </a:rPr>
              <a:t> dan </a:t>
            </a:r>
            <a:r>
              <a:rPr lang="en-US" sz="1800" dirty="0" err="1">
                <a:solidFill>
                  <a:schemeClr val="tx1"/>
                </a:solidFill>
              </a:rPr>
              <a:t>diselesaikan</a:t>
            </a:r>
            <a:r>
              <a:rPr lang="en-US" sz="1800" dirty="0">
                <a:solidFill>
                  <a:schemeClr val="tx1"/>
                </a:solidFill>
              </a:rPr>
              <a:t> </a:t>
            </a:r>
            <a:r>
              <a:rPr lang="en-US" sz="1800" dirty="0" err="1">
                <a:solidFill>
                  <a:schemeClr val="tx1"/>
                </a:solidFill>
              </a:rPr>
              <a:t>menurut</a:t>
            </a:r>
            <a:r>
              <a:rPr lang="en-US" sz="1800" dirty="0">
                <a:solidFill>
                  <a:schemeClr val="tx1"/>
                </a:solidFill>
              </a:rPr>
              <a:t> acara </a:t>
            </a:r>
            <a:r>
              <a:rPr lang="en-US" sz="1800" dirty="0" err="1">
                <a:solidFill>
                  <a:schemeClr val="tx1"/>
                </a:solidFill>
              </a:rPr>
              <a:t>biasa</a:t>
            </a:r>
            <a:r>
              <a:rPr lang="en-US" sz="1800" dirty="0">
                <a:solidFill>
                  <a:schemeClr val="tx1"/>
                </a:solidFill>
              </a:rPr>
              <a:t>. </a:t>
            </a:r>
            <a:endParaRPr lang="id-ID" sz="1800" dirty="0">
              <a:solidFill>
                <a:schemeClr val="tx1"/>
              </a:solidFill>
            </a:endParaRPr>
          </a:p>
          <a:p>
            <a:pPr marL="266700" indent="0" algn="just">
              <a:buNone/>
            </a:pPr>
            <a:r>
              <a:rPr lang="en-US" sz="1800" b="1" dirty="0" err="1">
                <a:solidFill>
                  <a:schemeClr val="tx1"/>
                </a:solidFill>
              </a:rPr>
              <a:t>Apabila</a:t>
            </a:r>
            <a:r>
              <a:rPr lang="en-US" sz="1800" b="1" dirty="0">
                <a:solidFill>
                  <a:schemeClr val="tx1"/>
                </a:solidFill>
              </a:rPr>
              <a:t> </a:t>
            </a:r>
            <a:r>
              <a:rPr lang="en-US" sz="1800" b="1" dirty="0" err="1">
                <a:solidFill>
                  <a:schemeClr val="tx1"/>
                </a:solidFill>
              </a:rPr>
              <a:t>Majelis</a:t>
            </a:r>
            <a:r>
              <a:rPr lang="en-US" sz="1800" b="1" dirty="0">
                <a:solidFill>
                  <a:schemeClr val="tx1"/>
                </a:solidFill>
              </a:rPr>
              <a:t> Hakim </a:t>
            </a:r>
            <a:r>
              <a:rPr lang="en-US" sz="1800" b="1" dirty="0" err="1">
                <a:solidFill>
                  <a:schemeClr val="tx1"/>
                </a:solidFill>
              </a:rPr>
              <a:t>berpendapat</a:t>
            </a:r>
            <a:r>
              <a:rPr lang="en-US" sz="1800" b="1" dirty="0">
                <a:solidFill>
                  <a:schemeClr val="tx1"/>
                </a:solidFill>
              </a:rPr>
              <a:t> </a:t>
            </a:r>
            <a:r>
              <a:rPr lang="en-US" sz="1800" b="1" dirty="0" err="1">
                <a:solidFill>
                  <a:schemeClr val="tx1"/>
                </a:solidFill>
              </a:rPr>
              <a:t>bahwa</a:t>
            </a:r>
            <a:r>
              <a:rPr lang="en-US" sz="1800" b="1" dirty="0">
                <a:solidFill>
                  <a:schemeClr val="tx1"/>
                </a:solidFill>
              </a:rPr>
              <a:t>  </a:t>
            </a:r>
            <a:r>
              <a:rPr lang="en-US" sz="1800" b="1" dirty="0" err="1">
                <a:solidFill>
                  <a:schemeClr val="tx1"/>
                </a:solidFill>
              </a:rPr>
              <a:t>perlawanan</a:t>
            </a:r>
            <a:r>
              <a:rPr lang="en-US" sz="1800" b="1" dirty="0">
                <a:solidFill>
                  <a:schemeClr val="tx1"/>
                </a:solidFill>
              </a:rPr>
              <a:t> yang </a:t>
            </a:r>
            <a:r>
              <a:rPr lang="en-US" sz="1800" b="1" dirty="0" err="1">
                <a:solidFill>
                  <a:schemeClr val="tx1"/>
                </a:solidFill>
              </a:rPr>
              <a:t>diajukan</a:t>
            </a:r>
            <a:r>
              <a:rPr lang="en-US" sz="1800" b="1" dirty="0">
                <a:solidFill>
                  <a:schemeClr val="tx1"/>
                </a:solidFill>
              </a:rPr>
              <a:t> </a:t>
            </a:r>
            <a:r>
              <a:rPr lang="en-US" sz="1800" b="1" dirty="0" err="1">
                <a:solidFill>
                  <a:schemeClr val="tx1"/>
                </a:solidFill>
              </a:rPr>
              <a:t>Pelawan</a:t>
            </a:r>
            <a:r>
              <a:rPr lang="en-US" sz="1800" b="1" dirty="0">
                <a:solidFill>
                  <a:schemeClr val="tx1"/>
                </a:solidFill>
              </a:rPr>
              <a:t>/</a:t>
            </a:r>
            <a:r>
              <a:rPr lang="en-US" sz="1800" b="1" dirty="0" err="1">
                <a:solidFill>
                  <a:schemeClr val="tx1"/>
                </a:solidFill>
              </a:rPr>
              <a:t>Penggugat</a:t>
            </a:r>
            <a:r>
              <a:rPr lang="en-US" sz="1800" b="1" dirty="0">
                <a:solidFill>
                  <a:schemeClr val="tx1"/>
                </a:solidFill>
              </a:rPr>
              <a:t> </a:t>
            </a:r>
            <a:r>
              <a:rPr lang="en-US" sz="1800" b="1" dirty="0" err="1">
                <a:solidFill>
                  <a:schemeClr val="tx1"/>
                </a:solidFill>
              </a:rPr>
              <a:t>tidak</a:t>
            </a:r>
            <a:r>
              <a:rPr lang="en-US" sz="1800" b="1" dirty="0">
                <a:solidFill>
                  <a:schemeClr val="tx1"/>
                </a:solidFill>
              </a:rPr>
              <a:t> </a:t>
            </a:r>
            <a:r>
              <a:rPr lang="en-US" sz="1800" b="1" dirty="0" err="1">
                <a:solidFill>
                  <a:schemeClr val="tx1"/>
                </a:solidFill>
              </a:rPr>
              <a:t>dapat</a:t>
            </a:r>
            <a:r>
              <a:rPr lang="en-US" sz="1800" b="1" dirty="0">
                <a:solidFill>
                  <a:schemeClr val="tx1"/>
                </a:solidFill>
              </a:rPr>
              <a:t> </a:t>
            </a:r>
            <a:r>
              <a:rPr lang="en-US" sz="1800" b="1" dirty="0" err="1">
                <a:solidFill>
                  <a:schemeClr val="tx1"/>
                </a:solidFill>
              </a:rPr>
              <a:t>diterima</a:t>
            </a:r>
            <a:r>
              <a:rPr lang="en-US" sz="1800" dirty="0">
                <a:solidFill>
                  <a:schemeClr val="tx1"/>
                </a:solidFill>
              </a:rPr>
              <a:t>, </a:t>
            </a:r>
            <a:r>
              <a:rPr lang="en-US" sz="1800" dirty="0" err="1">
                <a:solidFill>
                  <a:schemeClr val="tx1"/>
                </a:solidFill>
              </a:rPr>
              <a:t>maka</a:t>
            </a:r>
            <a:r>
              <a:rPr lang="en-US" sz="1800" dirty="0">
                <a:solidFill>
                  <a:schemeClr val="tx1"/>
                </a:solidFill>
              </a:rPr>
              <a:t> </a:t>
            </a:r>
            <a:r>
              <a:rPr lang="en-US" sz="1800" dirty="0" err="1">
                <a:solidFill>
                  <a:schemeClr val="tx1"/>
                </a:solidFill>
              </a:rPr>
              <a:t>Majelis</a:t>
            </a:r>
            <a:r>
              <a:rPr lang="en-US" sz="1800" dirty="0">
                <a:solidFill>
                  <a:schemeClr val="tx1"/>
                </a:solidFill>
              </a:rPr>
              <a:t> Hakim </a:t>
            </a:r>
            <a:r>
              <a:rPr lang="en-US" sz="1800" dirty="0" err="1">
                <a:solidFill>
                  <a:schemeClr val="tx1"/>
                </a:solidFill>
              </a:rPr>
              <a:t>mengeluarkan</a:t>
            </a:r>
            <a:r>
              <a:rPr lang="en-US" sz="1800" dirty="0">
                <a:solidFill>
                  <a:schemeClr val="tx1"/>
                </a:solidFill>
              </a:rPr>
              <a:t> </a:t>
            </a:r>
            <a:r>
              <a:rPr lang="en-US" sz="1800" dirty="0" err="1">
                <a:solidFill>
                  <a:schemeClr val="tx1"/>
                </a:solidFill>
              </a:rPr>
              <a:t>putusan</a:t>
            </a:r>
            <a:r>
              <a:rPr lang="en-US" sz="1800" dirty="0">
                <a:solidFill>
                  <a:schemeClr val="tx1"/>
                </a:solidFill>
              </a:rPr>
              <a:t> </a:t>
            </a:r>
            <a:r>
              <a:rPr lang="en-US" sz="1800" dirty="0" err="1">
                <a:solidFill>
                  <a:schemeClr val="tx1"/>
                </a:solidFill>
              </a:rPr>
              <a:t>bahwa</a:t>
            </a:r>
            <a:r>
              <a:rPr lang="en-US" sz="1800" dirty="0">
                <a:solidFill>
                  <a:schemeClr val="tx1"/>
                </a:solidFill>
              </a:rPr>
              <a:t> </a:t>
            </a:r>
            <a:r>
              <a:rPr lang="en-US" sz="1800" dirty="0" err="1">
                <a:solidFill>
                  <a:schemeClr val="tx1"/>
                </a:solidFill>
              </a:rPr>
              <a:t>perlawanan</a:t>
            </a:r>
            <a:r>
              <a:rPr lang="en-US" sz="1800" dirty="0">
                <a:solidFill>
                  <a:schemeClr val="tx1"/>
                </a:solidFill>
              </a:rPr>
              <a:t> </a:t>
            </a:r>
            <a:r>
              <a:rPr lang="en-US" sz="1800" dirty="0" err="1">
                <a:solidFill>
                  <a:schemeClr val="tx1"/>
                </a:solidFill>
              </a:rPr>
              <a:t>tidak</a:t>
            </a:r>
            <a:r>
              <a:rPr lang="en-US" sz="1800" dirty="0">
                <a:solidFill>
                  <a:schemeClr val="tx1"/>
                </a:solidFill>
              </a:rPr>
              <a:t> </a:t>
            </a:r>
            <a:r>
              <a:rPr lang="en-US" sz="1800" dirty="0" err="1">
                <a:solidFill>
                  <a:schemeClr val="tx1"/>
                </a:solidFill>
              </a:rPr>
              <a:t>diterima</a:t>
            </a:r>
            <a:r>
              <a:rPr lang="en-US" sz="1800" dirty="0">
                <a:solidFill>
                  <a:schemeClr val="tx1"/>
                </a:solidFill>
              </a:rPr>
              <a:t>. </a:t>
            </a:r>
            <a:endParaRPr lang="id-ID" sz="1800" dirty="0">
              <a:solidFill>
                <a:schemeClr val="tx1"/>
              </a:solidFill>
            </a:endParaRPr>
          </a:p>
          <a:p>
            <a:pPr algn="just"/>
            <a:r>
              <a:rPr lang="en-US" sz="1800" dirty="0">
                <a:solidFill>
                  <a:schemeClr val="tx1"/>
                </a:solidFill>
              </a:rPr>
              <a:t>Pasal 62 </a:t>
            </a:r>
            <a:r>
              <a:rPr lang="en-US" sz="1800" dirty="0" err="1">
                <a:solidFill>
                  <a:schemeClr val="tx1"/>
                </a:solidFill>
              </a:rPr>
              <a:t>ayat</a:t>
            </a:r>
            <a:r>
              <a:rPr lang="en-US" sz="1800" dirty="0">
                <a:solidFill>
                  <a:schemeClr val="tx1"/>
                </a:solidFill>
              </a:rPr>
              <a:t> (6): </a:t>
            </a:r>
            <a:r>
              <a:rPr lang="en-US" sz="1800" dirty="0" err="1">
                <a:solidFill>
                  <a:schemeClr val="tx1"/>
                </a:solidFill>
              </a:rPr>
              <a:t>Terhadap</a:t>
            </a:r>
            <a:r>
              <a:rPr lang="en-US" sz="1800" dirty="0">
                <a:solidFill>
                  <a:schemeClr val="tx1"/>
                </a:solidFill>
              </a:rPr>
              <a:t> </a:t>
            </a:r>
            <a:r>
              <a:rPr lang="en-US" sz="1800" dirty="0" err="1">
                <a:solidFill>
                  <a:schemeClr val="tx1"/>
                </a:solidFill>
              </a:rPr>
              <a:t>putusan</a:t>
            </a:r>
            <a:r>
              <a:rPr lang="en-US" sz="1800" dirty="0">
                <a:solidFill>
                  <a:schemeClr val="tx1"/>
                </a:solidFill>
              </a:rPr>
              <a:t> </a:t>
            </a:r>
            <a:r>
              <a:rPr lang="en-US" sz="1800" dirty="0" err="1">
                <a:solidFill>
                  <a:schemeClr val="tx1"/>
                </a:solidFill>
              </a:rPr>
              <a:t>mengenai</a:t>
            </a:r>
            <a:r>
              <a:rPr lang="en-US" sz="1800" dirty="0">
                <a:solidFill>
                  <a:schemeClr val="tx1"/>
                </a:solidFill>
              </a:rPr>
              <a:t> </a:t>
            </a:r>
            <a:r>
              <a:rPr lang="en-US" sz="1800" dirty="0" err="1">
                <a:solidFill>
                  <a:schemeClr val="tx1"/>
                </a:solidFill>
              </a:rPr>
              <a:t>perlawanan</a:t>
            </a:r>
            <a:r>
              <a:rPr lang="en-US" sz="1800" dirty="0">
                <a:solidFill>
                  <a:schemeClr val="tx1"/>
                </a:solidFill>
              </a:rPr>
              <a:t> </a:t>
            </a:r>
            <a:r>
              <a:rPr lang="en-US" sz="1800" dirty="0" err="1">
                <a:solidFill>
                  <a:schemeClr val="tx1"/>
                </a:solidFill>
              </a:rPr>
              <a:t>itu</a:t>
            </a:r>
            <a:r>
              <a:rPr lang="en-US" sz="1800" dirty="0">
                <a:solidFill>
                  <a:schemeClr val="tx1"/>
                </a:solidFill>
              </a:rPr>
              <a:t> </a:t>
            </a:r>
            <a:r>
              <a:rPr lang="en-US" sz="1800" dirty="0" err="1">
                <a:solidFill>
                  <a:schemeClr val="tx1"/>
                </a:solidFill>
              </a:rPr>
              <a:t>tidak</a:t>
            </a:r>
            <a:r>
              <a:rPr lang="en-US" sz="1800" dirty="0">
                <a:solidFill>
                  <a:schemeClr val="tx1"/>
                </a:solidFill>
              </a:rPr>
              <a:t> </a:t>
            </a:r>
            <a:r>
              <a:rPr lang="en-US" sz="1800" dirty="0" err="1">
                <a:solidFill>
                  <a:schemeClr val="tx1"/>
                </a:solidFill>
              </a:rPr>
              <a:t>dapat</a:t>
            </a:r>
            <a:r>
              <a:rPr lang="en-US" sz="1800" dirty="0">
                <a:solidFill>
                  <a:schemeClr val="tx1"/>
                </a:solidFill>
              </a:rPr>
              <a:t> </a:t>
            </a:r>
            <a:r>
              <a:rPr lang="en-US" sz="1800" dirty="0" err="1">
                <a:solidFill>
                  <a:schemeClr val="tx1"/>
                </a:solidFill>
              </a:rPr>
              <a:t>digunakan</a:t>
            </a:r>
            <a:r>
              <a:rPr lang="en-US" sz="1800" dirty="0">
                <a:solidFill>
                  <a:schemeClr val="tx1"/>
                </a:solidFill>
              </a:rPr>
              <a:t> </a:t>
            </a:r>
            <a:r>
              <a:rPr lang="en-US" sz="1800" dirty="0" err="1">
                <a:solidFill>
                  <a:schemeClr val="tx1"/>
                </a:solidFill>
              </a:rPr>
              <a:t>upaya</a:t>
            </a:r>
            <a:r>
              <a:rPr lang="en-US" sz="1800" dirty="0">
                <a:solidFill>
                  <a:schemeClr val="tx1"/>
                </a:solidFill>
              </a:rPr>
              <a:t> </a:t>
            </a:r>
            <a:r>
              <a:rPr lang="en-US" sz="1800" dirty="0" err="1">
                <a:solidFill>
                  <a:schemeClr val="tx1"/>
                </a:solidFill>
              </a:rPr>
              <a:t>hukum</a:t>
            </a:r>
            <a:r>
              <a:rPr lang="en-US" sz="1800" dirty="0">
                <a:solidFill>
                  <a:schemeClr val="tx1"/>
                </a:solidFill>
              </a:rPr>
              <a:t>. </a:t>
            </a:r>
          </a:p>
          <a:p>
            <a:pPr marL="266700" indent="0" algn="just">
              <a:buNone/>
            </a:pPr>
            <a:r>
              <a:rPr lang="en-US" sz="1800" dirty="0" err="1">
                <a:solidFill>
                  <a:schemeClr val="tx1"/>
                </a:solidFill>
              </a:rPr>
              <a:t>Penggugat</a:t>
            </a:r>
            <a:r>
              <a:rPr lang="en-US" sz="1800" dirty="0">
                <a:solidFill>
                  <a:schemeClr val="tx1"/>
                </a:solidFill>
              </a:rPr>
              <a:t> </a:t>
            </a:r>
            <a:r>
              <a:rPr lang="en-US" sz="1800" dirty="0" err="1">
                <a:solidFill>
                  <a:schemeClr val="tx1"/>
                </a:solidFill>
              </a:rPr>
              <a:t>masih</a:t>
            </a:r>
            <a:r>
              <a:rPr lang="en-US" sz="1800" dirty="0">
                <a:solidFill>
                  <a:schemeClr val="tx1"/>
                </a:solidFill>
              </a:rPr>
              <a:t> </a:t>
            </a:r>
            <a:r>
              <a:rPr lang="en-US" sz="1800" dirty="0" err="1">
                <a:solidFill>
                  <a:schemeClr val="tx1"/>
                </a:solidFill>
              </a:rPr>
              <a:t>dapat</a:t>
            </a:r>
            <a:r>
              <a:rPr lang="en-US" sz="1800" dirty="0">
                <a:solidFill>
                  <a:schemeClr val="tx1"/>
                </a:solidFill>
              </a:rPr>
              <a:t> </a:t>
            </a:r>
            <a:r>
              <a:rPr lang="en-US" sz="1800" dirty="0" err="1">
                <a:solidFill>
                  <a:schemeClr val="tx1"/>
                </a:solidFill>
              </a:rPr>
              <a:t>mengajukan</a:t>
            </a:r>
            <a:r>
              <a:rPr lang="en-US" sz="1800" dirty="0">
                <a:solidFill>
                  <a:schemeClr val="tx1"/>
                </a:solidFill>
              </a:rPr>
              <a:t> </a:t>
            </a:r>
            <a:r>
              <a:rPr lang="en-US" sz="1800" dirty="0" err="1">
                <a:solidFill>
                  <a:schemeClr val="tx1"/>
                </a:solidFill>
              </a:rPr>
              <a:t>gugatan</a:t>
            </a:r>
            <a:r>
              <a:rPr lang="en-US" sz="1800" dirty="0">
                <a:solidFill>
                  <a:schemeClr val="tx1"/>
                </a:solidFill>
              </a:rPr>
              <a:t> </a:t>
            </a:r>
            <a:r>
              <a:rPr lang="en-US" sz="1800" dirty="0" err="1">
                <a:solidFill>
                  <a:schemeClr val="tx1"/>
                </a:solidFill>
              </a:rPr>
              <a:t>lagi</a:t>
            </a:r>
            <a:r>
              <a:rPr lang="en-US" sz="1800" dirty="0">
                <a:solidFill>
                  <a:schemeClr val="tx1"/>
                </a:solidFill>
              </a:rPr>
              <a:t>, </a:t>
            </a:r>
            <a:r>
              <a:rPr lang="en-US" sz="1800" dirty="0" err="1">
                <a:solidFill>
                  <a:schemeClr val="tx1"/>
                </a:solidFill>
              </a:rPr>
              <a:t>tetapi</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dasar</a:t>
            </a:r>
            <a:r>
              <a:rPr lang="en-US" sz="1800" dirty="0">
                <a:solidFill>
                  <a:schemeClr val="tx1"/>
                </a:solidFill>
              </a:rPr>
              <a:t> </a:t>
            </a:r>
            <a:r>
              <a:rPr lang="en-US" sz="1800" dirty="0" err="1">
                <a:solidFill>
                  <a:schemeClr val="tx1"/>
                </a:solidFill>
              </a:rPr>
              <a:t>gugatan</a:t>
            </a:r>
            <a:r>
              <a:rPr lang="en-US" sz="1800" dirty="0">
                <a:solidFill>
                  <a:schemeClr val="tx1"/>
                </a:solidFill>
              </a:rPr>
              <a:t> </a:t>
            </a:r>
            <a:r>
              <a:rPr lang="en-US" sz="1800" dirty="0" err="1">
                <a:solidFill>
                  <a:schemeClr val="tx1"/>
                </a:solidFill>
              </a:rPr>
              <a:t>baru</a:t>
            </a:r>
            <a:r>
              <a:rPr lang="en-US" sz="1800" dirty="0">
                <a:solidFill>
                  <a:schemeClr val="tx1"/>
                </a:solidFill>
              </a:rPr>
              <a:t> yang </a:t>
            </a:r>
            <a:r>
              <a:rPr lang="en-US" sz="1800" dirty="0" err="1">
                <a:solidFill>
                  <a:schemeClr val="tx1"/>
                </a:solidFill>
              </a:rPr>
              <a:t>berbeda</a:t>
            </a:r>
            <a:r>
              <a:rPr lang="en-US" sz="1800" dirty="0">
                <a:solidFill>
                  <a:schemeClr val="tx1"/>
                </a:solidFill>
              </a:rPr>
              <a:t> </a:t>
            </a:r>
            <a:r>
              <a:rPr lang="en-US" sz="1800" dirty="0" err="1">
                <a:solidFill>
                  <a:schemeClr val="tx1"/>
                </a:solidFill>
              </a:rPr>
              <a:t>dengan</a:t>
            </a:r>
            <a:r>
              <a:rPr lang="en-US" sz="1800" dirty="0">
                <a:solidFill>
                  <a:schemeClr val="tx1"/>
                </a:solidFill>
              </a:rPr>
              <a:t> </a:t>
            </a:r>
            <a:r>
              <a:rPr lang="en-US" sz="1800" dirty="0" err="1">
                <a:solidFill>
                  <a:schemeClr val="tx1"/>
                </a:solidFill>
              </a:rPr>
              <a:t>dasar</a:t>
            </a:r>
            <a:r>
              <a:rPr lang="en-US" sz="1800" dirty="0">
                <a:solidFill>
                  <a:schemeClr val="tx1"/>
                </a:solidFill>
              </a:rPr>
              <a:t> </a:t>
            </a:r>
            <a:r>
              <a:rPr lang="en-US" sz="1800" dirty="0" err="1">
                <a:solidFill>
                  <a:schemeClr val="tx1"/>
                </a:solidFill>
              </a:rPr>
              <a:t>gugatan</a:t>
            </a:r>
            <a:r>
              <a:rPr lang="en-US" sz="1800" dirty="0">
                <a:solidFill>
                  <a:schemeClr val="tx1"/>
                </a:solidFill>
              </a:rPr>
              <a:t> yang </a:t>
            </a:r>
            <a:r>
              <a:rPr lang="en-US" sz="1800" dirty="0" err="1">
                <a:solidFill>
                  <a:schemeClr val="tx1"/>
                </a:solidFill>
              </a:rPr>
              <a:t>telah</a:t>
            </a:r>
            <a:r>
              <a:rPr lang="en-US" sz="1800" dirty="0">
                <a:solidFill>
                  <a:schemeClr val="tx1"/>
                </a:solidFill>
              </a:rPr>
              <a:t> </a:t>
            </a:r>
            <a:r>
              <a:rPr lang="en-US" sz="1800" dirty="0" err="1">
                <a:solidFill>
                  <a:schemeClr val="tx1"/>
                </a:solidFill>
              </a:rPr>
              <a:t>mendapat</a:t>
            </a:r>
            <a:r>
              <a:rPr lang="en-US" sz="1800" dirty="0">
                <a:solidFill>
                  <a:schemeClr val="tx1"/>
                </a:solidFill>
              </a:rPr>
              <a:t> </a:t>
            </a:r>
            <a:r>
              <a:rPr lang="en-US" sz="1800" dirty="0" err="1">
                <a:solidFill>
                  <a:schemeClr val="tx1"/>
                </a:solidFill>
              </a:rPr>
              <a:t>penetapan</a:t>
            </a:r>
            <a:r>
              <a:rPr lang="en-US" sz="1800" dirty="0">
                <a:solidFill>
                  <a:schemeClr val="tx1"/>
                </a:solidFill>
              </a:rPr>
              <a:t> dismissal </a:t>
            </a:r>
            <a:r>
              <a:rPr lang="en-US" sz="1800" dirty="0" err="1">
                <a:solidFill>
                  <a:schemeClr val="tx1"/>
                </a:solidFill>
              </a:rPr>
              <a:t>tersebut</a:t>
            </a:r>
            <a:r>
              <a:rPr lang="en-US" sz="1800" dirty="0">
                <a:solidFill>
                  <a:schemeClr val="tx1"/>
                </a:solidFill>
              </a:rPr>
              <a:t>.</a:t>
            </a:r>
            <a:endParaRPr lang="id-ID" sz="1800" dirty="0">
              <a:solidFill>
                <a:schemeClr val="tx1"/>
              </a:solidFill>
            </a:endParaRPr>
          </a:p>
        </p:txBody>
      </p:sp>
    </p:spTree>
    <p:extLst>
      <p:ext uri="{BB962C8B-B14F-4D97-AF65-F5344CB8AC3E}">
        <p14:creationId xmlns:p14="http://schemas.microsoft.com/office/powerpoint/2010/main" val="135994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18D7D3F-B5DD-2640-9628-ABF0DDBA3691}"/>
              </a:ext>
            </a:extLst>
          </p:cNvPr>
          <p:cNvSpPr>
            <a:spLocks noGrp="1"/>
          </p:cNvSpPr>
          <p:nvPr>
            <p:ph type="title" idx="4294967295"/>
          </p:nvPr>
        </p:nvSpPr>
        <p:spPr>
          <a:xfrm>
            <a:off x="554237" y="359037"/>
            <a:ext cx="6461096" cy="514350"/>
          </a:xfrm>
        </p:spPr>
        <p:txBody>
          <a:bodyPr>
            <a:normAutofit/>
          </a:bodyPr>
          <a:lstStyle/>
          <a:p>
            <a:r>
              <a:rPr lang="en-US" dirty="0"/>
              <a:t>Acara </a:t>
            </a:r>
            <a:r>
              <a:rPr lang="en-US" dirty="0" err="1"/>
              <a:t>Pemeriksaan</a:t>
            </a:r>
            <a:r>
              <a:rPr lang="en-US" dirty="0"/>
              <a:t> </a:t>
            </a:r>
            <a:r>
              <a:rPr lang="en-US" dirty="0" err="1"/>
              <a:t>Singkat</a:t>
            </a:r>
            <a:r>
              <a:rPr lang="en-US" dirty="0"/>
              <a:t>/</a:t>
            </a:r>
            <a:r>
              <a:rPr lang="en-US" i="1" dirty="0" err="1"/>
              <a:t>Kortgeding</a:t>
            </a:r>
            <a:r>
              <a:rPr lang="en-US" i="1" dirty="0"/>
              <a:t> </a:t>
            </a:r>
          </a:p>
        </p:txBody>
      </p:sp>
      <p:sp>
        <p:nvSpPr>
          <p:cNvPr id="9" name="Content Placeholder 8">
            <a:extLst>
              <a:ext uri="{FF2B5EF4-FFF2-40B4-BE49-F238E27FC236}">
                <a16:creationId xmlns:a16="http://schemas.microsoft.com/office/drawing/2014/main" id="{6D8CFAAA-D1D7-8C4F-B773-00ABD9298570}"/>
              </a:ext>
            </a:extLst>
          </p:cNvPr>
          <p:cNvSpPr>
            <a:spLocks noGrp="1"/>
          </p:cNvSpPr>
          <p:nvPr>
            <p:ph idx="4294967295"/>
          </p:nvPr>
        </p:nvSpPr>
        <p:spPr>
          <a:xfrm>
            <a:off x="554237" y="920188"/>
            <a:ext cx="6395838" cy="3981690"/>
          </a:xfrm>
        </p:spPr>
        <p:txBody>
          <a:bodyPr>
            <a:normAutofit lnSpcReduction="10000"/>
          </a:bodyPr>
          <a:lstStyle/>
          <a:p>
            <a:r>
              <a:rPr lang="en-US" sz="1400" dirty="0">
                <a:solidFill>
                  <a:schemeClr val="tx1"/>
                </a:solidFill>
              </a:rPr>
              <a:t>Acara </a:t>
            </a:r>
            <a:r>
              <a:rPr lang="en-US" sz="1400" dirty="0" err="1">
                <a:solidFill>
                  <a:schemeClr val="tx1"/>
                </a:solidFill>
              </a:rPr>
              <a:t>Singkat</a:t>
            </a:r>
            <a:r>
              <a:rPr lang="en-US" sz="1400" dirty="0">
                <a:solidFill>
                  <a:schemeClr val="tx1"/>
                </a:solidFill>
              </a:rPr>
              <a:t> </a:t>
            </a:r>
            <a:r>
              <a:rPr lang="en-US" sz="1400" dirty="0" err="1">
                <a:solidFill>
                  <a:schemeClr val="tx1"/>
                </a:solidFill>
              </a:rPr>
              <a:t>dilakukan</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perlawanan</a:t>
            </a:r>
            <a:r>
              <a:rPr lang="en-US" sz="1400" dirty="0">
                <a:solidFill>
                  <a:schemeClr val="tx1"/>
                </a:solidFill>
              </a:rPr>
              <a:t> </a:t>
            </a:r>
            <a:r>
              <a:rPr lang="en-US" sz="1400" dirty="0" err="1">
                <a:solidFill>
                  <a:schemeClr val="tx1"/>
                </a:solidFill>
              </a:rPr>
              <a:t>atas</a:t>
            </a:r>
            <a:r>
              <a:rPr lang="en-US" sz="1400" dirty="0">
                <a:solidFill>
                  <a:schemeClr val="tx1"/>
                </a:solidFill>
              </a:rPr>
              <a:t> </a:t>
            </a:r>
            <a:r>
              <a:rPr lang="en-US" sz="1400" dirty="0" err="1">
                <a:solidFill>
                  <a:schemeClr val="tx1"/>
                </a:solidFill>
              </a:rPr>
              <a:t>penetapan</a:t>
            </a:r>
            <a:r>
              <a:rPr lang="en-US" sz="1400" dirty="0">
                <a:solidFill>
                  <a:schemeClr val="tx1"/>
                </a:solidFill>
              </a:rPr>
              <a:t> dismissal.</a:t>
            </a:r>
          </a:p>
          <a:p>
            <a:r>
              <a:rPr lang="en-US" sz="1400" dirty="0" err="1">
                <a:solidFill>
                  <a:schemeClr val="tx1"/>
                </a:solidFill>
              </a:rPr>
              <a:t>Dilakukan</a:t>
            </a:r>
            <a:r>
              <a:rPr lang="en-US" sz="1400" dirty="0">
                <a:solidFill>
                  <a:schemeClr val="tx1"/>
                </a:solidFill>
              </a:rPr>
              <a:t> </a:t>
            </a:r>
            <a:r>
              <a:rPr lang="en-US" sz="1400" dirty="0" err="1">
                <a:solidFill>
                  <a:schemeClr val="tx1"/>
                </a:solidFill>
              </a:rPr>
              <a:t>secara</a:t>
            </a:r>
            <a:r>
              <a:rPr lang="en-US" sz="1400" dirty="0">
                <a:solidFill>
                  <a:schemeClr val="tx1"/>
                </a:solidFill>
              </a:rPr>
              <a:t> </a:t>
            </a:r>
            <a:r>
              <a:rPr lang="en-US" sz="1400" dirty="0" err="1">
                <a:solidFill>
                  <a:schemeClr val="tx1"/>
                </a:solidFill>
              </a:rPr>
              <a:t>tertutup</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umum</a:t>
            </a:r>
            <a:r>
              <a:rPr lang="en-US" sz="1400" dirty="0">
                <a:solidFill>
                  <a:schemeClr val="tx1"/>
                </a:solidFill>
              </a:rPr>
              <a:t>, </a:t>
            </a:r>
            <a:r>
              <a:rPr lang="en-US" sz="1400" dirty="0" err="1">
                <a:solidFill>
                  <a:schemeClr val="tx1"/>
                </a:solidFill>
              </a:rPr>
              <a:t>kecuali</a:t>
            </a:r>
            <a:r>
              <a:rPr lang="en-US" sz="1400" dirty="0">
                <a:solidFill>
                  <a:schemeClr val="tx1"/>
                </a:solidFill>
              </a:rPr>
              <a:t> </a:t>
            </a:r>
            <a:r>
              <a:rPr lang="en-US" sz="1400" dirty="0" err="1">
                <a:solidFill>
                  <a:schemeClr val="tx1"/>
                </a:solidFill>
              </a:rPr>
              <a:t>pembacaan</a:t>
            </a:r>
            <a:r>
              <a:rPr lang="en-US" sz="1400" dirty="0">
                <a:solidFill>
                  <a:schemeClr val="tx1"/>
                </a:solidFill>
              </a:rPr>
              <a:t> </a:t>
            </a:r>
            <a:r>
              <a:rPr lang="en-US" sz="1400" dirty="0" err="1">
                <a:solidFill>
                  <a:schemeClr val="tx1"/>
                </a:solidFill>
              </a:rPr>
              <a:t>putusannya</a:t>
            </a:r>
            <a:r>
              <a:rPr lang="en-US" sz="1400" dirty="0">
                <a:solidFill>
                  <a:schemeClr val="tx1"/>
                </a:solidFill>
              </a:rPr>
              <a:t>.</a:t>
            </a:r>
          </a:p>
          <a:p>
            <a:pPr algn="just"/>
            <a:r>
              <a:rPr lang="en-US" sz="1400" dirty="0">
                <a:solidFill>
                  <a:schemeClr val="tx1"/>
                </a:solidFill>
              </a:rPr>
              <a:t>Pada </a:t>
            </a:r>
            <a:r>
              <a:rPr lang="en-US" sz="1400" dirty="0" err="1">
                <a:solidFill>
                  <a:schemeClr val="tx1"/>
                </a:solidFill>
              </a:rPr>
              <a:t>prinsipnya</a:t>
            </a:r>
            <a:r>
              <a:rPr lang="en-US" sz="1400" dirty="0">
                <a:solidFill>
                  <a:schemeClr val="tx1"/>
                </a:solidFill>
              </a:rPr>
              <a:t> </a:t>
            </a:r>
            <a:r>
              <a:rPr lang="en-US" sz="1400" dirty="0" err="1">
                <a:solidFill>
                  <a:schemeClr val="tx1"/>
                </a:solidFill>
              </a:rPr>
              <a:t>membantah</a:t>
            </a:r>
            <a:r>
              <a:rPr lang="en-US" sz="1400" dirty="0">
                <a:solidFill>
                  <a:schemeClr val="tx1"/>
                </a:solidFill>
              </a:rPr>
              <a:t> </a:t>
            </a:r>
            <a:r>
              <a:rPr lang="en-US" sz="1400" dirty="0" err="1">
                <a:solidFill>
                  <a:schemeClr val="tx1"/>
                </a:solidFill>
              </a:rPr>
              <a:t>alasan-alasan</a:t>
            </a:r>
            <a:r>
              <a:rPr lang="en-US" sz="1400" dirty="0">
                <a:solidFill>
                  <a:schemeClr val="tx1"/>
                </a:solidFill>
              </a:rPr>
              <a:t> yang </a:t>
            </a:r>
            <a:r>
              <a:rPr lang="en-US" sz="1400" dirty="0" err="1">
                <a:solidFill>
                  <a:schemeClr val="tx1"/>
                </a:solidFill>
              </a:rPr>
              <a:t>digunakan</a:t>
            </a:r>
            <a:r>
              <a:rPr lang="en-US" sz="1400" dirty="0">
                <a:solidFill>
                  <a:schemeClr val="tx1"/>
                </a:solidFill>
              </a:rPr>
              <a:t> </a:t>
            </a:r>
            <a:r>
              <a:rPr lang="en-US" sz="1400" dirty="0" err="1">
                <a:solidFill>
                  <a:schemeClr val="tx1"/>
                </a:solidFill>
              </a:rPr>
              <a:t>Ketua</a:t>
            </a:r>
            <a:r>
              <a:rPr lang="en-US" sz="1400" dirty="0">
                <a:solidFill>
                  <a:schemeClr val="tx1"/>
                </a:solidFill>
              </a:rPr>
              <a:t> </a:t>
            </a:r>
            <a:r>
              <a:rPr lang="en-US" sz="1400" dirty="0" err="1">
                <a:solidFill>
                  <a:schemeClr val="tx1"/>
                </a:solidFill>
              </a:rPr>
              <a:t>Pengadilan</a:t>
            </a:r>
            <a:r>
              <a:rPr lang="en-US" sz="1400" dirty="0">
                <a:solidFill>
                  <a:schemeClr val="tx1"/>
                </a:solidFill>
              </a:rPr>
              <a:t> </a:t>
            </a:r>
            <a:r>
              <a:rPr lang="en-US" sz="1400" dirty="0">
                <a:solidFill>
                  <a:schemeClr val="tx1"/>
                </a:solidFill>
                <a:sym typeface="Wingdings" pitchFamily="2" charset="2"/>
              </a:rPr>
              <a:t> </a:t>
            </a:r>
            <a:r>
              <a:rPr lang="en-US" sz="1400" dirty="0" err="1">
                <a:solidFill>
                  <a:schemeClr val="tx1"/>
                </a:solidFill>
                <a:sym typeface="Wingdings" pitchFamily="2" charset="2"/>
              </a:rPr>
              <a:t>membuktikan</a:t>
            </a:r>
            <a:r>
              <a:rPr lang="en-US" sz="1400" dirty="0">
                <a:solidFill>
                  <a:schemeClr val="tx1"/>
                </a:solidFill>
                <a:sym typeface="Wingdings" pitchFamily="2" charset="2"/>
              </a:rPr>
              <a:t> </a:t>
            </a:r>
            <a:r>
              <a:rPr lang="en-US" sz="1400" dirty="0" err="1">
                <a:solidFill>
                  <a:schemeClr val="tx1"/>
                </a:solidFill>
                <a:sym typeface="Wingdings" pitchFamily="2" charset="2"/>
              </a:rPr>
              <a:t>bahwa</a:t>
            </a:r>
            <a:r>
              <a:rPr lang="en-US" sz="1400" dirty="0">
                <a:solidFill>
                  <a:schemeClr val="tx1"/>
                </a:solidFill>
                <a:sym typeface="Wingdings" pitchFamily="2" charset="2"/>
              </a:rPr>
              <a:t> </a:t>
            </a:r>
            <a:r>
              <a:rPr lang="en-US" sz="1400" dirty="0" err="1">
                <a:solidFill>
                  <a:schemeClr val="tx1"/>
                </a:solidFill>
                <a:sym typeface="Wingdings" pitchFamily="2" charset="2"/>
              </a:rPr>
              <a:t>pertimbangan-pertimbangan</a:t>
            </a:r>
            <a:r>
              <a:rPr lang="en-US" sz="1400" dirty="0">
                <a:solidFill>
                  <a:schemeClr val="tx1"/>
                </a:solidFill>
                <a:sym typeface="Wingdings" pitchFamily="2" charset="2"/>
              </a:rPr>
              <a:t> </a:t>
            </a:r>
            <a:r>
              <a:rPr lang="en-US" sz="1400" dirty="0" err="1">
                <a:solidFill>
                  <a:schemeClr val="tx1"/>
                </a:solidFill>
                <a:sym typeface="Wingdings" pitchFamily="2" charset="2"/>
              </a:rPr>
              <a:t>tidak</a:t>
            </a:r>
            <a:r>
              <a:rPr lang="en-US" sz="1400" dirty="0">
                <a:solidFill>
                  <a:schemeClr val="tx1"/>
                </a:solidFill>
                <a:sym typeface="Wingdings" pitchFamily="2" charset="2"/>
              </a:rPr>
              <a:t> </a:t>
            </a:r>
            <a:r>
              <a:rPr lang="en-US" sz="1400" dirty="0" err="1">
                <a:solidFill>
                  <a:schemeClr val="tx1"/>
                </a:solidFill>
                <a:sym typeface="Wingdings" pitchFamily="2" charset="2"/>
              </a:rPr>
              <a:t>tepat</a:t>
            </a:r>
            <a:r>
              <a:rPr lang="en-US" sz="1400" dirty="0">
                <a:solidFill>
                  <a:schemeClr val="tx1"/>
                </a:solidFill>
                <a:sym typeface="Wingdings" pitchFamily="2" charset="2"/>
              </a:rPr>
              <a:t> </a:t>
            </a:r>
            <a:r>
              <a:rPr lang="en-US" sz="1400" dirty="0" err="1">
                <a:solidFill>
                  <a:schemeClr val="tx1"/>
                </a:solidFill>
                <a:sym typeface="Wingdings" pitchFamily="2" charset="2"/>
              </a:rPr>
              <a:t>secara</a:t>
            </a:r>
            <a:r>
              <a:rPr lang="en-US" sz="1400" dirty="0">
                <a:solidFill>
                  <a:schemeClr val="tx1"/>
                </a:solidFill>
                <a:sym typeface="Wingdings" pitchFamily="2" charset="2"/>
              </a:rPr>
              <a:t> </a:t>
            </a:r>
            <a:r>
              <a:rPr lang="en-US" sz="1400" dirty="0" err="1">
                <a:solidFill>
                  <a:schemeClr val="tx1"/>
                </a:solidFill>
                <a:sym typeface="Wingdings" pitchFamily="2" charset="2"/>
              </a:rPr>
              <a:t>hukum</a:t>
            </a:r>
            <a:r>
              <a:rPr lang="en-US" sz="1400" dirty="0">
                <a:solidFill>
                  <a:schemeClr val="tx1"/>
                </a:solidFill>
                <a:sym typeface="Wingdings" pitchFamily="2" charset="2"/>
              </a:rPr>
              <a:t>.</a:t>
            </a:r>
          </a:p>
          <a:p>
            <a:pPr algn="just"/>
            <a:r>
              <a:rPr lang="en-US" sz="1400" dirty="0" err="1">
                <a:solidFill>
                  <a:schemeClr val="tx1"/>
                </a:solidFill>
                <a:sym typeface="Wingdings" pitchFamily="2" charset="2"/>
              </a:rPr>
              <a:t>Tenggang</a:t>
            </a:r>
            <a:r>
              <a:rPr lang="en-US" sz="1400" dirty="0">
                <a:solidFill>
                  <a:schemeClr val="tx1"/>
                </a:solidFill>
                <a:sym typeface="Wingdings" pitchFamily="2" charset="2"/>
              </a:rPr>
              <a:t> </a:t>
            </a:r>
            <a:r>
              <a:rPr lang="en-US" sz="1400" dirty="0" err="1">
                <a:solidFill>
                  <a:schemeClr val="tx1"/>
                </a:solidFill>
                <a:sym typeface="Wingdings" pitchFamily="2" charset="2"/>
              </a:rPr>
              <a:t>waktunya</a:t>
            </a:r>
            <a:r>
              <a:rPr lang="en-US" sz="1400" dirty="0">
                <a:solidFill>
                  <a:schemeClr val="tx1"/>
                </a:solidFill>
                <a:sym typeface="Wingdings" pitchFamily="2" charset="2"/>
              </a:rPr>
              <a:t>: 14 </a:t>
            </a:r>
            <a:r>
              <a:rPr lang="en-US" sz="1400" dirty="0" err="1">
                <a:solidFill>
                  <a:schemeClr val="tx1"/>
                </a:solidFill>
                <a:sym typeface="Wingdings" pitchFamily="2" charset="2"/>
              </a:rPr>
              <a:t>hari</a:t>
            </a:r>
            <a:r>
              <a:rPr lang="en-US" sz="1400" dirty="0">
                <a:solidFill>
                  <a:schemeClr val="tx1"/>
                </a:solidFill>
                <a:sym typeface="Wingdings" pitchFamily="2" charset="2"/>
              </a:rPr>
              <a:t> </a:t>
            </a:r>
            <a:r>
              <a:rPr lang="en-US" sz="1400" dirty="0" err="1">
                <a:solidFill>
                  <a:schemeClr val="tx1"/>
                </a:solidFill>
                <a:sym typeface="Wingdings" pitchFamily="2" charset="2"/>
              </a:rPr>
              <a:t>sejak</a:t>
            </a:r>
            <a:r>
              <a:rPr lang="en-US" sz="1400" dirty="0">
                <a:solidFill>
                  <a:schemeClr val="tx1"/>
                </a:solidFill>
                <a:sym typeface="Wingdings" pitchFamily="2" charset="2"/>
              </a:rPr>
              <a:t> </a:t>
            </a:r>
            <a:r>
              <a:rPr lang="en-US" sz="1400" dirty="0" err="1">
                <a:solidFill>
                  <a:schemeClr val="tx1"/>
                </a:solidFill>
                <a:sym typeface="Wingdings" pitchFamily="2" charset="2"/>
              </a:rPr>
              <a:t>penetapan</a:t>
            </a:r>
            <a:r>
              <a:rPr lang="en-US" sz="1400" dirty="0">
                <a:solidFill>
                  <a:schemeClr val="tx1"/>
                </a:solidFill>
                <a:sym typeface="Wingdings" pitchFamily="2" charset="2"/>
              </a:rPr>
              <a:t>, </a:t>
            </a:r>
            <a:r>
              <a:rPr lang="en-US" sz="1400" dirty="0" err="1">
                <a:solidFill>
                  <a:schemeClr val="tx1"/>
                </a:solidFill>
                <a:sym typeface="Wingdings" pitchFamily="2" charset="2"/>
              </a:rPr>
              <a:t>kalau</a:t>
            </a:r>
            <a:r>
              <a:rPr lang="en-US" sz="1400" dirty="0">
                <a:solidFill>
                  <a:schemeClr val="tx1"/>
                </a:solidFill>
                <a:sym typeface="Wingdings" pitchFamily="2" charset="2"/>
              </a:rPr>
              <a:t> </a:t>
            </a:r>
            <a:r>
              <a:rPr lang="en-US" sz="1400" dirty="0" err="1">
                <a:solidFill>
                  <a:schemeClr val="tx1"/>
                </a:solidFill>
                <a:sym typeface="Wingdings" pitchFamily="2" charset="2"/>
              </a:rPr>
              <a:t>tidak</a:t>
            </a:r>
            <a:r>
              <a:rPr lang="en-US" sz="1400" dirty="0">
                <a:solidFill>
                  <a:schemeClr val="tx1"/>
                </a:solidFill>
                <a:sym typeface="Wingdings" pitchFamily="2" charset="2"/>
              </a:rPr>
              <a:t> </a:t>
            </a:r>
            <a:r>
              <a:rPr lang="en-US" sz="1400" dirty="0" err="1">
                <a:solidFill>
                  <a:schemeClr val="tx1"/>
                </a:solidFill>
                <a:sym typeface="Wingdings" pitchFamily="2" charset="2"/>
              </a:rPr>
              <a:t>hadir</a:t>
            </a:r>
            <a:r>
              <a:rPr lang="en-US" sz="1400" dirty="0">
                <a:solidFill>
                  <a:schemeClr val="tx1"/>
                </a:solidFill>
                <a:sym typeface="Wingdings" pitchFamily="2" charset="2"/>
              </a:rPr>
              <a:t> </a:t>
            </a:r>
            <a:r>
              <a:rPr lang="en-US" sz="1400" dirty="0" err="1">
                <a:solidFill>
                  <a:schemeClr val="tx1"/>
                </a:solidFill>
                <a:sym typeface="Wingdings" pitchFamily="2" charset="2"/>
              </a:rPr>
              <a:t>saat</a:t>
            </a:r>
            <a:r>
              <a:rPr lang="en-US" sz="1400" dirty="0">
                <a:solidFill>
                  <a:schemeClr val="tx1"/>
                </a:solidFill>
                <a:sym typeface="Wingdings" pitchFamily="2" charset="2"/>
              </a:rPr>
              <a:t> </a:t>
            </a:r>
            <a:r>
              <a:rPr lang="en-US" sz="1400" dirty="0" err="1">
                <a:solidFill>
                  <a:schemeClr val="tx1"/>
                </a:solidFill>
                <a:sym typeface="Wingdings" pitchFamily="2" charset="2"/>
              </a:rPr>
              <a:t>pengucapan</a:t>
            </a:r>
            <a:r>
              <a:rPr lang="en-US" sz="1400" dirty="0">
                <a:solidFill>
                  <a:schemeClr val="tx1"/>
                </a:solidFill>
                <a:sym typeface="Wingdings" pitchFamily="2" charset="2"/>
              </a:rPr>
              <a:t> </a:t>
            </a:r>
            <a:r>
              <a:rPr lang="en-US" sz="1400" dirty="0" err="1">
                <a:solidFill>
                  <a:schemeClr val="tx1"/>
                </a:solidFill>
                <a:sym typeface="Wingdings" pitchFamily="2" charset="2"/>
              </a:rPr>
              <a:t>penetapan</a:t>
            </a:r>
            <a:r>
              <a:rPr lang="en-US" sz="1400" dirty="0">
                <a:solidFill>
                  <a:schemeClr val="tx1"/>
                </a:solidFill>
                <a:sym typeface="Wingdings" pitchFamily="2" charset="2"/>
              </a:rPr>
              <a:t> dismissal  </a:t>
            </a:r>
            <a:r>
              <a:rPr lang="en-US" sz="1400" dirty="0" err="1">
                <a:solidFill>
                  <a:schemeClr val="tx1"/>
                </a:solidFill>
                <a:sym typeface="Wingdings" pitchFamily="2" charset="2"/>
              </a:rPr>
              <a:t>sejak</a:t>
            </a:r>
            <a:r>
              <a:rPr lang="en-US" sz="1400" dirty="0">
                <a:solidFill>
                  <a:schemeClr val="tx1"/>
                </a:solidFill>
                <a:sym typeface="Wingdings" pitchFamily="2" charset="2"/>
              </a:rPr>
              <a:t> </a:t>
            </a:r>
            <a:r>
              <a:rPr lang="en-US" sz="1400" dirty="0" err="1">
                <a:solidFill>
                  <a:schemeClr val="tx1"/>
                </a:solidFill>
                <a:sym typeface="Wingdings" pitchFamily="2" charset="2"/>
              </a:rPr>
              <a:t>pemberitahuan</a:t>
            </a:r>
            <a:r>
              <a:rPr lang="en-US" sz="1400" dirty="0">
                <a:solidFill>
                  <a:schemeClr val="tx1"/>
                </a:solidFill>
                <a:sym typeface="Wingdings" pitchFamily="2" charset="2"/>
              </a:rPr>
              <a:t> </a:t>
            </a:r>
            <a:r>
              <a:rPr lang="en-US" sz="1400" dirty="0" err="1">
                <a:solidFill>
                  <a:schemeClr val="tx1"/>
                </a:solidFill>
                <a:sym typeface="Wingdings" pitchFamily="2" charset="2"/>
              </a:rPr>
              <a:t>secara</a:t>
            </a:r>
            <a:r>
              <a:rPr lang="en-US" sz="1400" dirty="0">
                <a:solidFill>
                  <a:schemeClr val="tx1"/>
                </a:solidFill>
                <a:sym typeface="Wingdings" pitchFamily="2" charset="2"/>
              </a:rPr>
              <a:t> </a:t>
            </a:r>
            <a:r>
              <a:rPr lang="en-US" sz="1400" dirty="0" err="1">
                <a:solidFill>
                  <a:schemeClr val="tx1"/>
                </a:solidFill>
                <a:sym typeface="Wingdings" pitchFamily="2" charset="2"/>
              </a:rPr>
              <a:t>sah</a:t>
            </a:r>
            <a:r>
              <a:rPr lang="en-US" sz="1400" dirty="0">
                <a:solidFill>
                  <a:schemeClr val="tx1"/>
                </a:solidFill>
                <a:sym typeface="Wingdings" pitchFamily="2" charset="2"/>
              </a:rPr>
              <a:t> pada para </a:t>
            </a:r>
            <a:r>
              <a:rPr lang="en-US" sz="1400" dirty="0" err="1">
                <a:solidFill>
                  <a:schemeClr val="tx1"/>
                </a:solidFill>
                <a:sym typeface="Wingdings" pitchFamily="2" charset="2"/>
              </a:rPr>
              <a:t>pihak</a:t>
            </a:r>
            <a:r>
              <a:rPr lang="en-US" sz="1400" dirty="0">
                <a:solidFill>
                  <a:schemeClr val="tx1"/>
                </a:solidFill>
                <a:sym typeface="Wingdings" pitchFamily="2" charset="2"/>
              </a:rPr>
              <a:t>.</a:t>
            </a:r>
          </a:p>
          <a:p>
            <a:pPr algn="just"/>
            <a:r>
              <a:rPr lang="en-US" sz="1400" dirty="0">
                <a:solidFill>
                  <a:schemeClr val="tx1"/>
                </a:solidFill>
                <a:sym typeface="Wingdings" pitchFamily="2" charset="2"/>
              </a:rPr>
              <a:t>Jika </a:t>
            </a:r>
            <a:r>
              <a:rPr lang="en-US" sz="1400" dirty="0" err="1">
                <a:solidFill>
                  <a:schemeClr val="tx1"/>
                </a:solidFill>
                <a:sym typeface="Wingdings" pitchFamily="2" charset="2"/>
              </a:rPr>
              <a:t>perlawanan</a:t>
            </a:r>
            <a:r>
              <a:rPr lang="en-US" sz="1400" dirty="0">
                <a:solidFill>
                  <a:schemeClr val="tx1"/>
                </a:solidFill>
                <a:sym typeface="Wingdings" pitchFamily="2" charset="2"/>
              </a:rPr>
              <a:t> </a:t>
            </a:r>
            <a:r>
              <a:rPr lang="en-US" sz="1400" dirty="0" err="1">
                <a:solidFill>
                  <a:schemeClr val="tx1"/>
                </a:solidFill>
                <a:sym typeface="Wingdings" pitchFamily="2" charset="2"/>
              </a:rPr>
              <a:t>dibenarkan</a:t>
            </a:r>
            <a:r>
              <a:rPr lang="en-US" sz="1400" dirty="0">
                <a:solidFill>
                  <a:schemeClr val="tx1"/>
                </a:solidFill>
                <a:sym typeface="Wingdings" pitchFamily="2" charset="2"/>
              </a:rPr>
              <a:t>  </a:t>
            </a:r>
            <a:r>
              <a:rPr lang="en-US" sz="1400" dirty="0" err="1">
                <a:solidFill>
                  <a:schemeClr val="tx1"/>
                </a:solidFill>
                <a:sym typeface="Wingdings" pitchFamily="2" charset="2"/>
              </a:rPr>
              <a:t>pelawan</a:t>
            </a:r>
            <a:r>
              <a:rPr lang="en-US" sz="1400" dirty="0">
                <a:solidFill>
                  <a:schemeClr val="tx1"/>
                </a:solidFill>
                <a:sym typeface="Wingdings" pitchFamily="2" charset="2"/>
              </a:rPr>
              <a:t> </a:t>
            </a:r>
            <a:r>
              <a:rPr lang="en-US" sz="1400" dirty="0" err="1">
                <a:solidFill>
                  <a:schemeClr val="tx1"/>
                </a:solidFill>
                <a:sym typeface="Wingdings" pitchFamily="2" charset="2"/>
              </a:rPr>
              <a:t>dinyatakan</a:t>
            </a:r>
            <a:r>
              <a:rPr lang="en-US" sz="1400" dirty="0">
                <a:solidFill>
                  <a:schemeClr val="tx1"/>
                </a:solidFill>
                <a:sym typeface="Wingdings" pitchFamily="2" charset="2"/>
              </a:rPr>
              <a:t> </a:t>
            </a:r>
            <a:r>
              <a:rPr lang="en-US" sz="1400" dirty="0" err="1">
                <a:solidFill>
                  <a:schemeClr val="tx1"/>
                </a:solidFill>
                <a:sym typeface="Wingdings" pitchFamily="2" charset="2"/>
              </a:rPr>
              <a:t>sebagai</a:t>
            </a:r>
            <a:r>
              <a:rPr lang="en-US" sz="1400" dirty="0">
                <a:solidFill>
                  <a:schemeClr val="tx1"/>
                </a:solidFill>
                <a:sym typeface="Wingdings" pitchFamily="2" charset="2"/>
              </a:rPr>
              <a:t> </a:t>
            </a:r>
            <a:r>
              <a:rPr lang="en-US" sz="1400" dirty="0" err="1">
                <a:solidFill>
                  <a:schemeClr val="tx1"/>
                </a:solidFill>
                <a:sym typeface="Wingdings" pitchFamily="2" charset="2"/>
              </a:rPr>
              <a:t>pelawan</a:t>
            </a:r>
            <a:r>
              <a:rPr lang="en-US" sz="1400" dirty="0">
                <a:solidFill>
                  <a:schemeClr val="tx1"/>
                </a:solidFill>
                <a:sym typeface="Wingdings" pitchFamily="2" charset="2"/>
              </a:rPr>
              <a:t> yang </a:t>
            </a:r>
            <a:r>
              <a:rPr lang="en-US" sz="1400" dirty="0" err="1">
                <a:solidFill>
                  <a:schemeClr val="tx1"/>
                </a:solidFill>
                <a:sym typeface="Wingdings" pitchFamily="2" charset="2"/>
              </a:rPr>
              <a:t>benar</a:t>
            </a:r>
            <a:r>
              <a:rPr lang="en-US" sz="1400" dirty="0">
                <a:solidFill>
                  <a:schemeClr val="tx1"/>
                </a:solidFill>
                <a:sym typeface="Wingdings" pitchFamily="2" charset="2"/>
              </a:rPr>
              <a:t> dan </a:t>
            </a:r>
            <a:r>
              <a:rPr lang="en-US" sz="1400" dirty="0" err="1">
                <a:solidFill>
                  <a:schemeClr val="tx1"/>
                </a:solidFill>
                <a:sym typeface="Wingdings" pitchFamily="2" charset="2"/>
              </a:rPr>
              <a:t>selanjutnya</a:t>
            </a:r>
            <a:r>
              <a:rPr lang="en-US" sz="1400" dirty="0">
                <a:solidFill>
                  <a:schemeClr val="tx1"/>
                </a:solidFill>
                <a:sym typeface="Wingdings" pitchFamily="2" charset="2"/>
              </a:rPr>
              <a:t> </a:t>
            </a:r>
            <a:r>
              <a:rPr lang="en-US" sz="1400" dirty="0" err="1">
                <a:solidFill>
                  <a:schemeClr val="tx1"/>
                </a:solidFill>
                <a:sym typeface="Wingdings" pitchFamily="2" charset="2"/>
              </a:rPr>
              <a:t>gugatannya</a:t>
            </a:r>
            <a:r>
              <a:rPr lang="en-US" sz="1400" dirty="0">
                <a:solidFill>
                  <a:schemeClr val="tx1"/>
                </a:solidFill>
                <a:sym typeface="Wingdings" pitchFamily="2" charset="2"/>
              </a:rPr>
              <a:t> yang </a:t>
            </a:r>
            <a:r>
              <a:rPr lang="en-US" sz="1400" dirty="0" err="1">
                <a:solidFill>
                  <a:schemeClr val="tx1"/>
                </a:solidFill>
                <a:sym typeface="Wingdings" pitchFamily="2" charset="2"/>
              </a:rPr>
              <a:t>ditolak</a:t>
            </a:r>
            <a:r>
              <a:rPr lang="en-US" sz="1400" dirty="0">
                <a:solidFill>
                  <a:schemeClr val="tx1"/>
                </a:solidFill>
                <a:sym typeface="Wingdings" pitchFamily="2" charset="2"/>
              </a:rPr>
              <a:t> </a:t>
            </a:r>
            <a:r>
              <a:rPr lang="en-US" sz="1400" dirty="0" err="1">
                <a:solidFill>
                  <a:schemeClr val="tx1"/>
                </a:solidFill>
                <a:sym typeface="Wingdings" pitchFamily="2" charset="2"/>
              </a:rPr>
              <a:t>dilanjutkan</a:t>
            </a:r>
            <a:r>
              <a:rPr lang="en-US" sz="1400" dirty="0">
                <a:solidFill>
                  <a:schemeClr val="tx1"/>
                </a:solidFill>
                <a:sym typeface="Wingdings" pitchFamily="2" charset="2"/>
              </a:rPr>
              <a:t> </a:t>
            </a:r>
            <a:r>
              <a:rPr lang="en-US" sz="1400" dirty="0" err="1">
                <a:solidFill>
                  <a:schemeClr val="tx1"/>
                </a:solidFill>
                <a:sym typeface="Wingdings" pitchFamily="2" charset="2"/>
              </a:rPr>
              <a:t>tanpa</a:t>
            </a:r>
            <a:r>
              <a:rPr lang="en-US" sz="1400" dirty="0">
                <a:solidFill>
                  <a:schemeClr val="tx1"/>
                </a:solidFill>
                <a:sym typeface="Wingdings" pitchFamily="2" charset="2"/>
              </a:rPr>
              <a:t> </a:t>
            </a:r>
            <a:r>
              <a:rPr lang="en-US" sz="1400" dirty="0" err="1">
                <a:solidFill>
                  <a:schemeClr val="tx1"/>
                </a:solidFill>
                <a:sym typeface="Wingdings" pitchFamily="2" charset="2"/>
              </a:rPr>
              <a:t>ada</a:t>
            </a:r>
            <a:r>
              <a:rPr lang="en-US" sz="1400" dirty="0">
                <a:solidFill>
                  <a:schemeClr val="tx1"/>
                </a:solidFill>
                <a:sym typeface="Wingdings" pitchFamily="2" charset="2"/>
              </a:rPr>
              <a:t> </a:t>
            </a:r>
            <a:r>
              <a:rPr lang="en-US" sz="1400" dirty="0" err="1">
                <a:solidFill>
                  <a:schemeClr val="tx1"/>
                </a:solidFill>
                <a:sym typeface="Wingdings" pitchFamily="2" charset="2"/>
              </a:rPr>
              <a:t>pemeriksaan</a:t>
            </a:r>
            <a:r>
              <a:rPr lang="en-US" sz="1400" dirty="0">
                <a:solidFill>
                  <a:schemeClr val="tx1"/>
                </a:solidFill>
                <a:sym typeface="Wingdings" pitchFamily="2" charset="2"/>
              </a:rPr>
              <a:t> </a:t>
            </a:r>
            <a:r>
              <a:rPr lang="en-US" sz="1400" dirty="0" err="1">
                <a:solidFill>
                  <a:schemeClr val="tx1"/>
                </a:solidFill>
                <a:sym typeface="Wingdings" pitchFamily="2" charset="2"/>
              </a:rPr>
              <a:t>persiapan</a:t>
            </a:r>
            <a:r>
              <a:rPr lang="en-US" sz="1400" dirty="0">
                <a:solidFill>
                  <a:schemeClr val="tx1"/>
                </a:solidFill>
                <a:sym typeface="Wingdings" pitchFamily="2" charset="2"/>
              </a:rPr>
              <a:t>  </a:t>
            </a:r>
            <a:r>
              <a:rPr lang="en-US" sz="1400" dirty="0" err="1">
                <a:solidFill>
                  <a:schemeClr val="tx1"/>
                </a:solidFill>
                <a:sym typeface="Wingdings" pitchFamily="2" charset="2"/>
              </a:rPr>
              <a:t>putusannya</a:t>
            </a:r>
            <a:r>
              <a:rPr lang="en-US" sz="1400" dirty="0">
                <a:solidFill>
                  <a:schemeClr val="tx1"/>
                </a:solidFill>
                <a:sym typeface="Wingdings" pitchFamily="2" charset="2"/>
              </a:rPr>
              <a:t> </a:t>
            </a:r>
            <a:r>
              <a:rPr lang="en-US" sz="1400" dirty="0" err="1">
                <a:solidFill>
                  <a:schemeClr val="tx1"/>
                </a:solidFill>
                <a:sym typeface="Wingdings" pitchFamily="2" charset="2"/>
              </a:rPr>
              <a:t>mengikat</a:t>
            </a:r>
            <a:r>
              <a:rPr lang="en-US" sz="1400" dirty="0">
                <a:solidFill>
                  <a:schemeClr val="tx1"/>
                </a:solidFill>
                <a:sym typeface="Wingdings" pitchFamily="2" charset="2"/>
              </a:rPr>
              <a:t> dan final.</a:t>
            </a:r>
          </a:p>
          <a:p>
            <a:pPr algn="just"/>
            <a:r>
              <a:rPr lang="en-US" sz="1400" dirty="0">
                <a:solidFill>
                  <a:schemeClr val="tx1"/>
                </a:solidFill>
                <a:sym typeface="Wingdings" pitchFamily="2" charset="2"/>
              </a:rPr>
              <a:t>UU </a:t>
            </a:r>
            <a:r>
              <a:rPr lang="en-US" sz="1400" dirty="0" err="1">
                <a:solidFill>
                  <a:schemeClr val="tx1"/>
                </a:solidFill>
                <a:sym typeface="Wingdings" pitchFamily="2" charset="2"/>
              </a:rPr>
              <a:t>Peratun</a:t>
            </a:r>
            <a:r>
              <a:rPr lang="en-US" sz="1400" dirty="0">
                <a:solidFill>
                  <a:schemeClr val="tx1"/>
                </a:solidFill>
                <a:sym typeface="Wingdings" pitchFamily="2" charset="2"/>
              </a:rPr>
              <a:t> </a:t>
            </a:r>
            <a:r>
              <a:rPr lang="en-US" sz="1400" dirty="0" err="1">
                <a:solidFill>
                  <a:schemeClr val="tx1"/>
                </a:solidFill>
                <a:sym typeface="Wingdings" pitchFamily="2" charset="2"/>
              </a:rPr>
              <a:t>tidak</a:t>
            </a:r>
            <a:r>
              <a:rPr lang="en-US" sz="1400" dirty="0">
                <a:solidFill>
                  <a:schemeClr val="tx1"/>
                </a:solidFill>
                <a:sym typeface="Wingdings" pitchFamily="2" charset="2"/>
              </a:rPr>
              <a:t> </a:t>
            </a:r>
            <a:r>
              <a:rPr lang="en-US" sz="1400" dirty="0" err="1">
                <a:solidFill>
                  <a:schemeClr val="tx1"/>
                </a:solidFill>
                <a:sym typeface="Wingdings" pitchFamily="2" charset="2"/>
              </a:rPr>
              <a:t>mengatur</a:t>
            </a:r>
            <a:r>
              <a:rPr lang="en-US" sz="1400" dirty="0">
                <a:solidFill>
                  <a:schemeClr val="tx1"/>
                </a:solidFill>
                <a:sym typeface="Wingdings" pitchFamily="2" charset="2"/>
              </a:rPr>
              <a:t> </a:t>
            </a:r>
            <a:r>
              <a:rPr lang="en-US" sz="1400" dirty="0" err="1">
                <a:solidFill>
                  <a:schemeClr val="tx1"/>
                </a:solidFill>
                <a:sym typeface="Wingdings" pitchFamily="2" charset="2"/>
              </a:rPr>
              <a:t>secara</a:t>
            </a:r>
            <a:r>
              <a:rPr lang="en-US" sz="1400" dirty="0">
                <a:solidFill>
                  <a:schemeClr val="tx1"/>
                </a:solidFill>
                <a:sym typeface="Wingdings" pitchFamily="2" charset="2"/>
              </a:rPr>
              <a:t> </a:t>
            </a:r>
            <a:r>
              <a:rPr lang="en-US" sz="1400" dirty="0" err="1">
                <a:solidFill>
                  <a:schemeClr val="tx1"/>
                </a:solidFill>
                <a:sym typeface="Wingdings" pitchFamily="2" charset="2"/>
              </a:rPr>
              <a:t>rinci</a:t>
            </a:r>
            <a:r>
              <a:rPr lang="en-US" sz="1400" dirty="0">
                <a:solidFill>
                  <a:schemeClr val="tx1"/>
                </a:solidFill>
                <a:sym typeface="Wingdings" pitchFamily="2" charset="2"/>
              </a:rPr>
              <a:t> </a:t>
            </a:r>
            <a:r>
              <a:rPr lang="en-US" sz="1400" dirty="0" err="1">
                <a:solidFill>
                  <a:schemeClr val="tx1"/>
                </a:solidFill>
                <a:sym typeface="Wingdings" pitchFamily="2" charset="2"/>
              </a:rPr>
              <a:t>bagaimana</a:t>
            </a:r>
            <a:r>
              <a:rPr lang="en-US" sz="1400" dirty="0">
                <a:solidFill>
                  <a:schemeClr val="tx1"/>
                </a:solidFill>
                <a:sym typeface="Wingdings" pitchFamily="2" charset="2"/>
              </a:rPr>
              <a:t> </a:t>
            </a:r>
            <a:r>
              <a:rPr lang="en-US" sz="1400" dirty="0" err="1">
                <a:solidFill>
                  <a:schemeClr val="tx1"/>
                </a:solidFill>
                <a:sym typeface="Wingdings" pitchFamily="2" charset="2"/>
              </a:rPr>
              <a:t>pemeriksaan</a:t>
            </a:r>
            <a:r>
              <a:rPr lang="en-US" sz="1400" dirty="0">
                <a:solidFill>
                  <a:schemeClr val="tx1"/>
                </a:solidFill>
                <a:sym typeface="Wingdings" pitchFamily="2" charset="2"/>
              </a:rPr>
              <a:t> </a:t>
            </a:r>
            <a:r>
              <a:rPr lang="en-US" sz="1400" dirty="0" err="1">
                <a:solidFill>
                  <a:schemeClr val="tx1"/>
                </a:solidFill>
                <a:sym typeface="Wingdings" pitchFamily="2" charset="2"/>
              </a:rPr>
              <a:t>persidangan</a:t>
            </a:r>
            <a:r>
              <a:rPr lang="en-US" sz="1400" dirty="0">
                <a:solidFill>
                  <a:schemeClr val="tx1"/>
                </a:solidFill>
                <a:sym typeface="Wingdings" pitchFamily="2" charset="2"/>
              </a:rPr>
              <a:t> </a:t>
            </a:r>
            <a:r>
              <a:rPr lang="en-US" sz="1400" dirty="0" err="1">
                <a:solidFill>
                  <a:schemeClr val="tx1"/>
                </a:solidFill>
                <a:sym typeface="Wingdings" pitchFamily="2" charset="2"/>
              </a:rPr>
              <a:t>secara</a:t>
            </a:r>
            <a:r>
              <a:rPr lang="en-US" sz="1400" dirty="0">
                <a:solidFill>
                  <a:schemeClr val="tx1"/>
                </a:solidFill>
                <a:sym typeface="Wingdings" pitchFamily="2" charset="2"/>
              </a:rPr>
              <a:t> </a:t>
            </a:r>
            <a:r>
              <a:rPr lang="en-US" sz="1400" dirty="0" err="1">
                <a:solidFill>
                  <a:schemeClr val="tx1"/>
                </a:solidFill>
                <a:sym typeface="Wingdings" pitchFamily="2" charset="2"/>
              </a:rPr>
              <a:t>singkat</a:t>
            </a:r>
            <a:r>
              <a:rPr lang="en-US" sz="1400" dirty="0">
                <a:solidFill>
                  <a:schemeClr val="tx1"/>
                </a:solidFill>
                <a:sym typeface="Wingdings" pitchFamily="2" charset="2"/>
              </a:rPr>
              <a:t>, </a:t>
            </a:r>
            <a:r>
              <a:rPr lang="en-US" sz="1400" dirty="0" err="1">
                <a:solidFill>
                  <a:schemeClr val="tx1"/>
                </a:solidFill>
                <a:sym typeface="Wingdings" pitchFamily="2" charset="2"/>
              </a:rPr>
              <a:t>diserahkan</a:t>
            </a:r>
            <a:r>
              <a:rPr lang="en-US" sz="1400" dirty="0">
                <a:solidFill>
                  <a:schemeClr val="tx1"/>
                </a:solidFill>
                <a:sym typeface="Wingdings" pitchFamily="2" charset="2"/>
              </a:rPr>
              <a:t> pada Hakim, </a:t>
            </a:r>
            <a:r>
              <a:rPr lang="en-US" sz="1400" dirty="0" err="1">
                <a:solidFill>
                  <a:schemeClr val="tx1"/>
                </a:solidFill>
                <a:sym typeface="Wingdings" pitchFamily="2" charset="2"/>
              </a:rPr>
              <a:t>sehingga</a:t>
            </a:r>
            <a:r>
              <a:rPr lang="en-US" sz="1400" dirty="0">
                <a:solidFill>
                  <a:schemeClr val="tx1"/>
                </a:solidFill>
                <a:sym typeface="Wingdings" pitchFamily="2" charset="2"/>
              </a:rPr>
              <a:t> </a:t>
            </a:r>
            <a:r>
              <a:rPr lang="en-US" sz="1400" dirty="0" err="1">
                <a:solidFill>
                  <a:schemeClr val="tx1"/>
                </a:solidFill>
                <a:sym typeface="Wingdings" pitchFamily="2" charset="2"/>
              </a:rPr>
              <a:t>terjadi</a:t>
            </a:r>
            <a:r>
              <a:rPr lang="en-US" sz="1400" dirty="0">
                <a:solidFill>
                  <a:schemeClr val="tx1"/>
                </a:solidFill>
                <a:sym typeface="Wingdings" pitchFamily="2" charset="2"/>
              </a:rPr>
              <a:t> </a:t>
            </a:r>
            <a:r>
              <a:rPr lang="en-US" sz="1400" dirty="0" err="1">
                <a:solidFill>
                  <a:schemeClr val="tx1"/>
                </a:solidFill>
                <a:sym typeface="Wingdings" pitchFamily="2" charset="2"/>
              </a:rPr>
              <a:t>perbedaan-perbedaan</a:t>
            </a:r>
            <a:r>
              <a:rPr lang="en-US" sz="1400" dirty="0">
                <a:solidFill>
                  <a:schemeClr val="tx1"/>
                </a:solidFill>
                <a:sym typeface="Wingdings" pitchFamily="2" charset="2"/>
              </a:rPr>
              <a:t> </a:t>
            </a:r>
            <a:r>
              <a:rPr lang="en-US" sz="1400" dirty="0" err="1">
                <a:solidFill>
                  <a:schemeClr val="tx1"/>
                </a:solidFill>
                <a:sym typeface="Wingdings" pitchFamily="2" charset="2"/>
              </a:rPr>
              <a:t>dalam</a:t>
            </a:r>
            <a:r>
              <a:rPr lang="en-US" sz="1400" dirty="0">
                <a:solidFill>
                  <a:schemeClr val="tx1"/>
                </a:solidFill>
                <a:sym typeface="Wingdings" pitchFamily="2" charset="2"/>
              </a:rPr>
              <a:t> </a:t>
            </a:r>
            <a:r>
              <a:rPr lang="en-US" sz="1400" dirty="0" err="1">
                <a:solidFill>
                  <a:schemeClr val="tx1"/>
                </a:solidFill>
                <a:sym typeface="Wingdings" pitchFamily="2" charset="2"/>
              </a:rPr>
              <a:t>pelaksanaannya</a:t>
            </a:r>
            <a:r>
              <a:rPr lang="en-US" sz="1400" dirty="0">
                <a:solidFill>
                  <a:schemeClr val="tx1"/>
                </a:solidFill>
                <a:sym typeface="Wingdings" pitchFamily="2" charset="2"/>
              </a:rPr>
              <a:t>. </a:t>
            </a:r>
          </a:p>
          <a:p>
            <a:pPr marL="266700" indent="0" algn="just">
              <a:buNone/>
            </a:pPr>
            <a:r>
              <a:rPr lang="en-US" sz="1400" dirty="0" err="1">
                <a:solidFill>
                  <a:schemeClr val="tx1"/>
                </a:solidFill>
                <a:sym typeface="Wingdings" pitchFamily="2" charset="2"/>
              </a:rPr>
              <a:t>Sesuai</a:t>
            </a:r>
            <a:r>
              <a:rPr lang="en-US" sz="1400" dirty="0">
                <a:solidFill>
                  <a:schemeClr val="tx1"/>
                </a:solidFill>
                <a:sym typeface="Wingdings" pitchFamily="2" charset="2"/>
              </a:rPr>
              <a:t> dg ratio </a:t>
            </a:r>
            <a:r>
              <a:rPr lang="en-US" sz="1400" dirty="0" err="1">
                <a:solidFill>
                  <a:schemeClr val="tx1"/>
                </a:solidFill>
                <a:sym typeface="Wingdings" pitchFamily="2" charset="2"/>
              </a:rPr>
              <a:t>legisnya</a:t>
            </a:r>
            <a:r>
              <a:rPr lang="en-US" sz="1400" dirty="0">
                <a:solidFill>
                  <a:schemeClr val="tx1"/>
                </a:solidFill>
                <a:sym typeface="Wingdings" pitchFamily="2" charset="2"/>
              </a:rPr>
              <a:t>, </a:t>
            </a:r>
            <a:r>
              <a:rPr lang="en-US" sz="1400" dirty="0" err="1">
                <a:solidFill>
                  <a:schemeClr val="tx1"/>
                </a:solidFill>
                <a:sym typeface="Wingdings" pitchFamily="2" charset="2"/>
              </a:rPr>
              <a:t>seharusnya</a:t>
            </a:r>
            <a:r>
              <a:rPr lang="en-US" sz="1400" dirty="0">
                <a:solidFill>
                  <a:schemeClr val="tx1"/>
                </a:solidFill>
                <a:sym typeface="Wingdings" pitchFamily="2" charset="2"/>
              </a:rPr>
              <a:t> </a:t>
            </a:r>
            <a:r>
              <a:rPr lang="en-US" sz="1400" dirty="0" err="1">
                <a:solidFill>
                  <a:schemeClr val="tx1"/>
                </a:solidFill>
                <a:sym typeface="Wingdings" pitchFamily="2" charset="2"/>
              </a:rPr>
              <a:t>pemutusannya</a:t>
            </a:r>
            <a:r>
              <a:rPr lang="en-US" sz="1400" dirty="0">
                <a:solidFill>
                  <a:schemeClr val="tx1"/>
                </a:solidFill>
                <a:sym typeface="Wingdings" pitchFamily="2" charset="2"/>
              </a:rPr>
              <a:t> </a:t>
            </a:r>
            <a:r>
              <a:rPr lang="en-US" sz="1400" dirty="0" err="1">
                <a:solidFill>
                  <a:schemeClr val="tx1"/>
                </a:solidFill>
                <a:sym typeface="Wingdings" pitchFamily="2" charset="2"/>
              </a:rPr>
              <a:t>hanya</a:t>
            </a:r>
            <a:r>
              <a:rPr lang="en-US" sz="1400" dirty="0">
                <a:solidFill>
                  <a:schemeClr val="tx1"/>
                </a:solidFill>
                <a:sym typeface="Wingdings" pitchFamily="2" charset="2"/>
              </a:rPr>
              <a:t> </a:t>
            </a:r>
            <a:r>
              <a:rPr lang="en-US" sz="1400" dirty="0" err="1">
                <a:solidFill>
                  <a:schemeClr val="tx1"/>
                </a:solidFill>
                <a:sym typeface="Wingdings" pitchFamily="2" charset="2"/>
              </a:rPr>
              <a:t>dilakukan</a:t>
            </a:r>
            <a:r>
              <a:rPr lang="en-US" sz="1400" dirty="0">
                <a:solidFill>
                  <a:schemeClr val="tx1"/>
                </a:solidFill>
                <a:sym typeface="Wingdings" pitchFamily="2" charset="2"/>
              </a:rPr>
              <a:t> </a:t>
            </a:r>
            <a:r>
              <a:rPr lang="en-US" sz="1400" dirty="0" err="1">
                <a:solidFill>
                  <a:schemeClr val="tx1"/>
                </a:solidFill>
                <a:sym typeface="Wingdings" pitchFamily="2" charset="2"/>
              </a:rPr>
              <a:t>dalam</a:t>
            </a:r>
            <a:r>
              <a:rPr lang="en-US" sz="1400" dirty="0">
                <a:solidFill>
                  <a:schemeClr val="tx1"/>
                </a:solidFill>
                <a:sym typeface="Wingdings" pitchFamily="2" charset="2"/>
              </a:rPr>
              <a:t> </a:t>
            </a:r>
            <a:r>
              <a:rPr lang="en-US" sz="1400" dirty="0" err="1">
                <a:solidFill>
                  <a:schemeClr val="tx1"/>
                </a:solidFill>
                <a:sym typeface="Wingdings" pitchFamily="2" charset="2"/>
              </a:rPr>
              <a:t>rapat</a:t>
            </a:r>
            <a:r>
              <a:rPr lang="en-US" sz="1400" dirty="0">
                <a:solidFill>
                  <a:schemeClr val="tx1"/>
                </a:solidFill>
                <a:sym typeface="Wingdings" pitchFamily="2" charset="2"/>
              </a:rPr>
              <a:t> </a:t>
            </a:r>
            <a:r>
              <a:rPr lang="en-US" sz="1400" dirty="0" err="1">
                <a:solidFill>
                  <a:schemeClr val="tx1"/>
                </a:solidFill>
                <a:sym typeface="Wingdings" pitchFamily="2" charset="2"/>
              </a:rPr>
              <a:t>permusyawaratan</a:t>
            </a:r>
            <a:r>
              <a:rPr lang="en-US" sz="1400" dirty="0">
                <a:solidFill>
                  <a:schemeClr val="tx1"/>
                </a:solidFill>
                <a:sym typeface="Wingdings" pitchFamily="2" charset="2"/>
              </a:rPr>
              <a:t> </a:t>
            </a:r>
            <a:r>
              <a:rPr lang="en-US" sz="1400" dirty="0" err="1">
                <a:solidFill>
                  <a:schemeClr val="tx1"/>
                </a:solidFill>
                <a:sym typeface="Wingdings" pitchFamily="2" charset="2"/>
              </a:rPr>
              <a:t>Ketua</a:t>
            </a:r>
            <a:r>
              <a:rPr lang="en-US" sz="1400" dirty="0">
                <a:solidFill>
                  <a:schemeClr val="tx1"/>
                </a:solidFill>
                <a:sym typeface="Wingdings" pitchFamily="2" charset="2"/>
              </a:rPr>
              <a:t> </a:t>
            </a:r>
            <a:r>
              <a:rPr lang="en-US" sz="1400" dirty="0" err="1">
                <a:solidFill>
                  <a:schemeClr val="tx1"/>
                </a:solidFill>
                <a:sym typeface="Wingdings" pitchFamily="2" charset="2"/>
              </a:rPr>
              <a:t>Pengadilan</a:t>
            </a:r>
            <a:r>
              <a:rPr lang="en-US" sz="1400" dirty="0">
                <a:solidFill>
                  <a:schemeClr val="tx1"/>
                </a:solidFill>
                <a:sym typeface="Wingdings" pitchFamily="2" charset="2"/>
              </a:rPr>
              <a:t> </a:t>
            </a:r>
            <a:r>
              <a:rPr lang="en-US" sz="1400" dirty="0" err="1">
                <a:solidFill>
                  <a:schemeClr val="tx1"/>
                </a:solidFill>
                <a:sym typeface="Wingdings" pitchFamily="2" charset="2"/>
              </a:rPr>
              <a:t>tanpa</a:t>
            </a:r>
            <a:r>
              <a:rPr lang="en-US" sz="1400" dirty="0">
                <a:solidFill>
                  <a:schemeClr val="tx1"/>
                </a:solidFill>
                <a:sym typeface="Wingdings" pitchFamily="2" charset="2"/>
              </a:rPr>
              <a:t> </a:t>
            </a:r>
            <a:r>
              <a:rPr lang="en-US" sz="1400" dirty="0" err="1">
                <a:solidFill>
                  <a:schemeClr val="tx1"/>
                </a:solidFill>
                <a:sym typeface="Wingdings" pitchFamily="2" charset="2"/>
              </a:rPr>
              <a:t>ada</a:t>
            </a:r>
            <a:r>
              <a:rPr lang="en-US" sz="1400" dirty="0">
                <a:solidFill>
                  <a:schemeClr val="tx1"/>
                </a:solidFill>
                <a:sym typeface="Wingdings" pitchFamily="2" charset="2"/>
              </a:rPr>
              <a:t> proses </a:t>
            </a:r>
            <a:r>
              <a:rPr lang="en-US" sz="1400" dirty="0" err="1">
                <a:solidFill>
                  <a:schemeClr val="tx1"/>
                </a:solidFill>
                <a:sym typeface="Wingdings" pitchFamily="2" charset="2"/>
              </a:rPr>
              <a:t>antar</a:t>
            </a:r>
            <a:r>
              <a:rPr lang="en-US" sz="1400" dirty="0">
                <a:solidFill>
                  <a:schemeClr val="tx1"/>
                </a:solidFill>
                <a:sym typeface="Wingdings" pitchFamily="2" charset="2"/>
              </a:rPr>
              <a:t> </a:t>
            </a:r>
            <a:r>
              <a:rPr lang="en-US" sz="1400" dirty="0" err="1">
                <a:solidFill>
                  <a:schemeClr val="tx1"/>
                </a:solidFill>
                <a:sym typeface="Wingdings" pitchFamily="2" charset="2"/>
              </a:rPr>
              <a:t>pihak</a:t>
            </a:r>
            <a:r>
              <a:rPr lang="en-US" sz="1400" dirty="0">
                <a:solidFill>
                  <a:schemeClr val="tx1"/>
                </a:solidFill>
                <a:sym typeface="Wingdings" pitchFamily="2" charset="2"/>
              </a:rPr>
              <a:t>, dan </a:t>
            </a:r>
            <a:r>
              <a:rPr lang="en-US" sz="1400" dirty="0" err="1">
                <a:solidFill>
                  <a:schemeClr val="tx1"/>
                </a:solidFill>
                <a:sym typeface="Wingdings" pitchFamily="2" charset="2"/>
              </a:rPr>
              <a:t>tanpa</a:t>
            </a:r>
            <a:r>
              <a:rPr lang="en-US" sz="1400" dirty="0">
                <a:solidFill>
                  <a:schemeClr val="tx1"/>
                </a:solidFill>
                <a:sym typeface="Wingdings" pitchFamily="2" charset="2"/>
              </a:rPr>
              <a:t> </a:t>
            </a:r>
            <a:r>
              <a:rPr lang="en-US" sz="1400" dirty="0" err="1">
                <a:solidFill>
                  <a:schemeClr val="tx1"/>
                </a:solidFill>
                <a:sym typeface="Wingdings" pitchFamily="2" charset="2"/>
              </a:rPr>
              <a:t>dilakukan</a:t>
            </a:r>
            <a:r>
              <a:rPr lang="en-US" sz="1400" dirty="0">
                <a:solidFill>
                  <a:schemeClr val="tx1"/>
                </a:solidFill>
                <a:sym typeface="Wingdings" pitchFamily="2" charset="2"/>
              </a:rPr>
              <a:t> </a:t>
            </a:r>
            <a:r>
              <a:rPr lang="en-US" sz="1400" dirty="0" err="1">
                <a:solidFill>
                  <a:schemeClr val="tx1"/>
                </a:solidFill>
                <a:sym typeface="Wingdings" pitchFamily="2" charset="2"/>
              </a:rPr>
              <a:t>pemeriksaan</a:t>
            </a:r>
            <a:r>
              <a:rPr lang="en-US" sz="1400" dirty="0">
                <a:solidFill>
                  <a:schemeClr val="tx1"/>
                </a:solidFill>
                <a:sym typeface="Wingdings" pitchFamily="2" charset="2"/>
              </a:rPr>
              <a:t> di </a:t>
            </a:r>
            <a:r>
              <a:rPr lang="en-US" sz="1400" dirty="0" err="1">
                <a:solidFill>
                  <a:schemeClr val="tx1"/>
                </a:solidFill>
                <a:sym typeface="Wingdings" pitchFamily="2" charset="2"/>
              </a:rPr>
              <a:t>muka</a:t>
            </a:r>
            <a:r>
              <a:rPr lang="en-US" sz="1400" dirty="0">
                <a:solidFill>
                  <a:schemeClr val="tx1"/>
                </a:solidFill>
                <a:sym typeface="Wingdings" pitchFamily="2" charset="2"/>
              </a:rPr>
              <a:t> </a:t>
            </a:r>
            <a:r>
              <a:rPr lang="en-US" sz="1400" dirty="0" err="1">
                <a:solidFill>
                  <a:schemeClr val="tx1"/>
                </a:solidFill>
                <a:sym typeface="Wingdings" pitchFamily="2" charset="2"/>
              </a:rPr>
              <a:t>persidangan</a:t>
            </a:r>
            <a:r>
              <a:rPr lang="en-US" sz="1400" dirty="0">
                <a:solidFill>
                  <a:schemeClr val="tx1"/>
                </a:solidFill>
                <a:sym typeface="Wingdings" pitchFamily="2" charset="2"/>
              </a:rPr>
              <a:t>.</a:t>
            </a:r>
            <a:endParaRPr lang="en-US" sz="1400" dirty="0">
              <a:solidFill>
                <a:schemeClr val="tx1"/>
              </a:solidFill>
            </a:endParaRPr>
          </a:p>
        </p:txBody>
      </p:sp>
    </p:spTree>
    <p:extLst>
      <p:ext uri="{BB962C8B-B14F-4D97-AF65-F5344CB8AC3E}">
        <p14:creationId xmlns:p14="http://schemas.microsoft.com/office/powerpoint/2010/main" val="208313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23031"/>
            <a:ext cx="7258050" cy="4054756"/>
          </a:xfrm>
        </p:spPr>
        <p:txBody>
          <a:bodyPr>
            <a:normAutofit fontScale="85000" lnSpcReduction="20000"/>
          </a:bodyPr>
          <a:lstStyle/>
          <a:p>
            <a:pPr algn="just"/>
            <a:r>
              <a:rPr lang="en-US" sz="1900" dirty="0">
                <a:solidFill>
                  <a:schemeClr val="tx1"/>
                </a:solidFill>
              </a:rPr>
              <a:t>Isi PERLAWANAN pada </a:t>
            </a:r>
            <a:r>
              <a:rPr lang="en-US" sz="1900" dirty="0" err="1">
                <a:solidFill>
                  <a:schemeClr val="tx1"/>
                </a:solidFill>
              </a:rPr>
              <a:t>pokoknya</a:t>
            </a:r>
            <a:r>
              <a:rPr lang="en-US" sz="1900" dirty="0">
                <a:solidFill>
                  <a:schemeClr val="tx1"/>
                </a:solidFill>
              </a:rPr>
              <a:t> </a:t>
            </a:r>
            <a:r>
              <a:rPr lang="en-US" sz="1900" dirty="0" err="1">
                <a:solidFill>
                  <a:schemeClr val="tx1"/>
                </a:solidFill>
              </a:rPr>
              <a:t>menyatakan</a:t>
            </a:r>
            <a:r>
              <a:rPr lang="en-US" sz="1900" dirty="0">
                <a:solidFill>
                  <a:schemeClr val="tx1"/>
                </a:solidFill>
              </a:rPr>
              <a:t> </a:t>
            </a:r>
            <a:r>
              <a:rPr lang="en-US" sz="1900" dirty="0" err="1">
                <a:solidFill>
                  <a:schemeClr val="tx1"/>
                </a:solidFill>
              </a:rPr>
              <a:t>bahwa</a:t>
            </a:r>
            <a:r>
              <a:rPr lang="en-US" sz="1900" dirty="0">
                <a:solidFill>
                  <a:schemeClr val="tx1"/>
                </a:solidFill>
              </a:rPr>
              <a:t> </a:t>
            </a:r>
            <a:r>
              <a:rPr lang="en-US" sz="1900" dirty="0" err="1">
                <a:solidFill>
                  <a:schemeClr val="tx1"/>
                </a:solidFill>
              </a:rPr>
              <a:t>gugatan</a:t>
            </a:r>
            <a:r>
              <a:rPr lang="en-US" sz="1900" dirty="0">
                <a:solidFill>
                  <a:schemeClr val="tx1"/>
                </a:solidFill>
              </a:rPr>
              <a:t> </a:t>
            </a:r>
            <a:r>
              <a:rPr lang="en-US" sz="1900" dirty="0" err="1">
                <a:solidFill>
                  <a:schemeClr val="tx1"/>
                </a:solidFill>
              </a:rPr>
              <a:t>Penggugat</a:t>
            </a:r>
            <a:r>
              <a:rPr lang="en-US" sz="1900" dirty="0">
                <a:solidFill>
                  <a:schemeClr val="tx1"/>
                </a:solidFill>
              </a:rPr>
              <a:t> </a:t>
            </a:r>
            <a:r>
              <a:rPr lang="en-US" sz="1900" dirty="0" err="1">
                <a:solidFill>
                  <a:schemeClr val="tx1"/>
                </a:solidFill>
              </a:rPr>
              <a:t>telah</a:t>
            </a:r>
            <a:r>
              <a:rPr lang="en-US" sz="1900" dirty="0">
                <a:solidFill>
                  <a:schemeClr val="tx1"/>
                </a:solidFill>
              </a:rPr>
              <a:t> </a:t>
            </a:r>
            <a:r>
              <a:rPr lang="en-US" sz="1900" dirty="0" err="1">
                <a:solidFill>
                  <a:schemeClr val="tx1"/>
                </a:solidFill>
              </a:rPr>
              <a:t>sempurna</a:t>
            </a:r>
            <a:r>
              <a:rPr lang="en-US" sz="1900" dirty="0">
                <a:solidFill>
                  <a:schemeClr val="tx1"/>
                </a:solidFill>
              </a:rPr>
              <a:t> / </a:t>
            </a:r>
            <a:r>
              <a:rPr lang="en-US" sz="1900" dirty="0" err="1">
                <a:solidFill>
                  <a:schemeClr val="tx1"/>
                </a:solidFill>
              </a:rPr>
              <a:t>telah</a:t>
            </a:r>
            <a:r>
              <a:rPr lang="en-US" sz="1900" dirty="0">
                <a:solidFill>
                  <a:schemeClr val="tx1"/>
                </a:solidFill>
              </a:rPr>
              <a:t> </a:t>
            </a:r>
            <a:r>
              <a:rPr lang="en-US" sz="1900" dirty="0" err="1">
                <a:solidFill>
                  <a:schemeClr val="tx1"/>
                </a:solidFill>
              </a:rPr>
              <a:t>benar-benar</a:t>
            </a:r>
            <a:r>
              <a:rPr lang="en-US" sz="1900" dirty="0">
                <a:solidFill>
                  <a:schemeClr val="tx1"/>
                </a:solidFill>
              </a:rPr>
              <a:t> </a:t>
            </a:r>
            <a:r>
              <a:rPr lang="en-US" sz="1900" dirty="0" err="1">
                <a:solidFill>
                  <a:schemeClr val="tx1"/>
                </a:solidFill>
              </a:rPr>
              <a:t>sesuai</a:t>
            </a:r>
            <a:r>
              <a:rPr lang="en-US" sz="1900" dirty="0">
                <a:solidFill>
                  <a:schemeClr val="tx1"/>
                </a:solidFill>
              </a:rPr>
              <a:t> </a:t>
            </a:r>
            <a:r>
              <a:rPr lang="en-US" sz="1900" dirty="0" err="1">
                <a:solidFill>
                  <a:schemeClr val="tx1"/>
                </a:solidFill>
              </a:rPr>
              <a:t>dengan</a:t>
            </a:r>
            <a:r>
              <a:rPr lang="en-US" sz="1900" dirty="0">
                <a:solidFill>
                  <a:schemeClr val="tx1"/>
                </a:solidFill>
              </a:rPr>
              <a:t> </a:t>
            </a:r>
            <a:r>
              <a:rPr lang="en-US" sz="1900" dirty="0" err="1">
                <a:solidFill>
                  <a:schemeClr val="tx1"/>
                </a:solidFill>
              </a:rPr>
              <a:t>fakta-fakta</a:t>
            </a:r>
            <a:r>
              <a:rPr lang="en-US" sz="1900" dirty="0">
                <a:solidFill>
                  <a:schemeClr val="tx1"/>
                </a:solidFill>
              </a:rPr>
              <a:t> </a:t>
            </a:r>
            <a:r>
              <a:rPr lang="en-US" sz="1900" dirty="0" err="1">
                <a:solidFill>
                  <a:schemeClr val="tx1"/>
                </a:solidFill>
              </a:rPr>
              <a:t>yg</a:t>
            </a:r>
            <a:r>
              <a:rPr lang="en-US" sz="1900" dirty="0">
                <a:solidFill>
                  <a:schemeClr val="tx1"/>
                </a:solidFill>
              </a:rPr>
              <a:t> </a:t>
            </a:r>
            <a:r>
              <a:rPr lang="en-US" sz="1900" dirty="0" err="1">
                <a:solidFill>
                  <a:schemeClr val="tx1"/>
                </a:solidFill>
              </a:rPr>
              <a:t>didalilkan</a:t>
            </a:r>
            <a:r>
              <a:rPr lang="en-US" sz="1900" dirty="0">
                <a:solidFill>
                  <a:schemeClr val="tx1"/>
                </a:solidFill>
              </a:rPr>
              <a:t> </a:t>
            </a:r>
            <a:r>
              <a:rPr lang="en-US" sz="1900" dirty="0" err="1">
                <a:solidFill>
                  <a:schemeClr val="tx1"/>
                </a:solidFill>
              </a:rPr>
              <a:t>dalam</a:t>
            </a:r>
            <a:r>
              <a:rPr lang="en-US" sz="1900" dirty="0">
                <a:solidFill>
                  <a:schemeClr val="tx1"/>
                </a:solidFill>
              </a:rPr>
              <a:t> </a:t>
            </a:r>
            <a:r>
              <a:rPr lang="en-US" sz="1900" dirty="0" err="1">
                <a:solidFill>
                  <a:schemeClr val="tx1"/>
                </a:solidFill>
              </a:rPr>
              <a:t>gugatan</a:t>
            </a:r>
            <a:r>
              <a:rPr lang="en-US" sz="1900" dirty="0">
                <a:solidFill>
                  <a:schemeClr val="tx1"/>
                </a:solidFill>
              </a:rPr>
              <a:t>, dan </a:t>
            </a:r>
            <a:r>
              <a:rPr lang="en-US" sz="1900" dirty="0" err="1">
                <a:solidFill>
                  <a:schemeClr val="tx1"/>
                </a:solidFill>
              </a:rPr>
              <a:t>tidak</a:t>
            </a:r>
            <a:r>
              <a:rPr lang="en-US" sz="1900" dirty="0">
                <a:solidFill>
                  <a:schemeClr val="tx1"/>
                </a:solidFill>
              </a:rPr>
              <a:t> </a:t>
            </a:r>
            <a:r>
              <a:rPr lang="en-US" sz="1900" dirty="0" err="1">
                <a:solidFill>
                  <a:schemeClr val="tx1"/>
                </a:solidFill>
              </a:rPr>
              <a:t>memenuhi</a:t>
            </a:r>
            <a:r>
              <a:rPr lang="en-US" sz="1900" dirty="0">
                <a:solidFill>
                  <a:schemeClr val="tx1"/>
                </a:solidFill>
              </a:rPr>
              <a:t> </a:t>
            </a:r>
            <a:r>
              <a:rPr lang="en-US" sz="1900" dirty="0" err="1">
                <a:solidFill>
                  <a:schemeClr val="tx1"/>
                </a:solidFill>
              </a:rPr>
              <a:t>ketentuan</a:t>
            </a:r>
            <a:r>
              <a:rPr lang="en-US" sz="1900" dirty="0">
                <a:solidFill>
                  <a:schemeClr val="tx1"/>
                </a:solidFill>
              </a:rPr>
              <a:t> </a:t>
            </a:r>
            <a:r>
              <a:rPr lang="en-US" sz="1900" dirty="0" err="1">
                <a:solidFill>
                  <a:schemeClr val="tx1"/>
                </a:solidFill>
              </a:rPr>
              <a:t>dalam</a:t>
            </a:r>
            <a:r>
              <a:rPr lang="en-US" sz="1900" dirty="0">
                <a:solidFill>
                  <a:schemeClr val="tx1"/>
                </a:solidFill>
              </a:rPr>
              <a:t> Pasal 62 (1) a s/d e UU </a:t>
            </a:r>
            <a:r>
              <a:rPr lang="en-US" sz="1900" dirty="0" err="1">
                <a:solidFill>
                  <a:schemeClr val="tx1"/>
                </a:solidFill>
              </a:rPr>
              <a:t>Peratun</a:t>
            </a:r>
            <a:r>
              <a:rPr lang="en-US" sz="1900" dirty="0">
                <a:solidFill>
                  <a:schemeClr val="tx1"/>
                </a:solidFill>
              </a:rPr>
              <a:t>.</a:t>
            </a:r>
            <a:endParaRPr lang="id-ID" sz="1900" dirty="0">
              <a:solidFill>
                <a:schemeClr val="tx1"/>
              </a:solidFill>
            </a:endParaRPr>
          </a:p>
          <a:p>
            <a:pPr algn="just"/>
            <a:r>
              <a:rPr lang="en-US" sz="1900" dirty="0" err="1">
                <a:solidFill>
                  <a:schemeClr val="tx1"/>
                </a:solidFill>
              </a:rPr>
              <a:t>Dalam</a:t>
            </a:r>
            <a:r>
              <a:rPr lang="en-US" sz="1900" dirty="0">
                <a:solidFill>
                  <a:schemeClr val="tx1"/>
                </a:solidFill>
              </a:rPr>
              <a:t> JUKLAK MA RI No. 222/</a:t>
            </a:r>
            <a:r>
              <a:rPr lang="en-US" sz="1900" dirty="0" err="1">
                <a:solidFill>
                  <a:schemeClr val="tx1"/>
                </a:solidFill>
              </a:rPr>
              <a:t>Td.TUN</a:t>
            </a:r>
            <a:r>
              <a:rPr lang="en-US" sz="1900" dirty="0">
                <a:solidFill>
                  <a:schemeClr val="tx1"/>
                </a:solidFill>
              </a:rPr>
              <a:t>/X/1993 </a:t>
            </a:r>
            <a:r>
              <a:rPr lang="en-US" sz="1900" dirty="0" err="1">
                <a:solidFill>
                  <a:schemeClr val="tx1"/>
                </a:solidFill>
              </a:rPr>
              <a:t>tgl</a:t>
            </a:r>
            <a:r>
              <a:rPr lang="en-US" sz="1900" dirty="0">
                <a:solidFill>
                  <a:schemeClr val="tx1"/>
                </a:solidFill>
              </a:rPr>
              <a:t> 14 </a:t>
            </a:r>
            <a:r>
              <a:rPr lang="en-US" sz="1900" dirty="0" err="1">
                <a:solidFill>
                  <a:schemeClr val="tx1"/>
                </a:solidFill>
              </a:rPr>
              <a:t>Oktober</a:t>
            </a:r>
            <a:r>
              <a:rPr lang="en-US" sz="1900" dirty="0">
                <a:solidFill>
                  <a:schemeClr val="tx1"/>
                </a:solidFill>
              </a:rPr>
              <a:t> 1999 </a:t>
            </a:r>
            <a:r>
              <a:rPr lang="en-US" sz="1900" dirty="0" err="1">
                <a:solidFill>
                  <a:schemeClr val="tx1"/>
                </a:solidFill>
              </a:rPr>
              <a:t>ditentukan</a:t>
            </a:r>
            <a:r>
              <a:rPr lang="en-US" sz="1900" dirty="0">
                <a:solidFill>
                  <a:schemeClr val="tx1"/>
                </a:solidFill>
              </a:rPr>
              <a:t>:</a:t>
            </a:r>
          </a:p>
          <a:p>
            <a:pPr marL="609600" indent="-342900" algn="just">
              <a:buAutoNum type="alphaLcPeriod"/>
            </a:pPr>
            <a:r>
              <a:rPr lang="en-US" sz="1900" dirty="0" err="1">
                <a:solidFill>
                  <a:schemeClr val="tx1"/>
                </a:solidFill>
              </a:rPr>
              <a:t>Dalam</a:t>
            </a:r>
            <a:r>
              <a:rPr lang="en-US" sz="1900" dirty="0">
                <a:solidFill>
                  <a:schemeClr val="tx1"/>
                </a:solidFill>
              </a:rPr>
              <a:t> proses </a:t>
            </a:r>
            <a:r>
              <a:rPr lang="en-US" sz="1900" dirty="0" err="1">
                <a:solidFill>
                  <a:schemeClr val="tx1"/>
                </a:solidFill>
              </a:rPr>
              <a:t>perlawanan</a:t>
            </a:r>
            <a:r>
              <a:rPr lang="en-US" sz="1900" dirty="0">
                <a:solidFill>
                  <a:schemeClr val="tx1"/>
                </a:solidFill>
              </a:rPr>
              <a:t> </a:t>
            </a:r>
            <a:r>
              <a:rPr lang="en-US" sz="1900" dirty="0" err="1">
                <a:solidFill>
                  <a:schemeClr val="tx1"/>
                </a:solidFill>
              </a:rPr>
              <a:t>terhadap</a:t>
            </a:r>
            <a:r>
              <a:rPr lang="en-US" sz="1900" dirty="0">
                <a:solidFill>
                  <a:schemeClr val="tx1"/>
                </a:solidFill>
              </a:rPr>
              <a:t> </a:t>
            </a:r>
            <a:r>
              <a:rPr lang="en-US" sz="1900" dirty="0" err="1">
                <a:solidFill>
                  <a:schemeClr val="tx1"/>
                </a:solidFill>
              </a:rPr>
              <a:t>Penetapan</a:t>
            </a:r>
            <a:r>
              <a:rPr lang="en-US" sz="1900" dirty="0">
                <a:solidFill>
                  <a:schemeClr val="tx1"/>
                </a:solidFill>
              </a:rPr>
              <a:t> Dismissal, </a:t>
            </a:r>
            <a:r>
              <a:rPr lang="en-US" sz="1900" dirty="0" err="1">
                <a:solidFill>
                  <a:schemeClr val="tx1"/>
                </a:solidFill>
              </a:rPr>
              <a:t>setidak-tidaknya</a:t>
            </a:r>
            <a:r>
              <a:rPr lang="en-US" sz="1900" dirty="0">
                <a:solidFill>
                  <a:schemeClr val="tx1"/>
                </a:solidFill>
              </a:rPr>
              <a:t> </a:t>
            </a:r>
            <a:r>
              <a:rPr lang="en-US" sz="1900" dirty="0" err="1">
                <a:solidFill>
                  <a:schemeClr val="tx1"/>
                </a:solidFill>
              </a:rPr>
              <a:t>Pelawan</a:t>
            </a:r>
            <a:r>
              <a:rPr lang="en-US" sz="1900" dirty="0">
                <a:solidFill>
                  <a:schemeClr val="tx1"/>
                </a:solidFill>
              </a:rPr>
              <a:t>/</a:t>
            </a:r>
            <a:r>
              <a:rPr lang="en-US" sz="1900" dirty="0" err="1">
                <a:solidFill>
                  <a:schemeClr val="tx1"/>
                </a:solidFill>
              </a:rPr>
              <a:t>Penggugat</a:t>
            </a:r>
            <a:r>
              <a:rPr lang="en-US" sz="1900" dirty="0">
                <a:solidFill>
                  <a:schemeClr val="tx1"/>
                </a:solidFill>
              </a:rPr>
              <a:t> </a:t>
            </a:r>
            <a:r>
              <a:rPr lang="en-US" sz="1900" dirty="0" err="1">
                <a:solidFill>
                  <a:schemeClr val="tx1"/>
                </a:solidFill>
              </a:rPr>
              <a:t>maupun</a:t>
            </a:r>
            <a:r>
              <a:rPr lang="en-US" sz="1900" dirty="0">
                <a:solidFill>
                  <a:schemeClr val="tx1"/>
                </a:solidFill>
              </a:rPr>
              <a:t> </a:t>
            </a:r>
            <a:r>
              <a:rPr lang="en-US" sz="1900" dirty="0" err="1">
                <a:solidFill>
                  <a:schemeClr val="tx1"/>
                </a:solidFill>
              </a:rPr>
              <a:t>Terlawan</a:t>
            </a:r>
            <a:r>
              <a:rPr lang="en-US" sz="1900" dirty="0">
                <a:solidFill>
                  <a:schemeClr val="tx1"/>
                </a:solidFill>
              </a:rPr>
              <a:t>/</a:t>
            </a:r>
            <a:r>
              <a:rPr lang="en-US" sz="1900" dirty="0" err="1">
                <a:solidFill>
                  <a:schemeClr val="tx1"/>
                </a:solidFill>
              </a:rPr>
              <a:t>Tergugat</a:t>
            </a:r>
            <a:r>
              <a:rPr lang="en-US" sz="1900" dirty="0">
                <a:solidFill>
                  <a:schemeClr val="tx1"/>
                </a:solidFill>
              </a:rPr>
              <a:t> </a:t>
            </a:r>
            <a:r>
              <a:rPr lang="en-US" sz="1900" dirty="0" err="1">
                <a:solidFill>
                  <a:schemeClr val="tx1"/>
                </a:solidFill>
              </a:rPr>
              <a:t>didengar</a:t>
            </a:r>
            <a:r>
              <a:rPr lang="en-US" sz="1900" dirty="0">
                <a:solidFill>
                  <a:schemeClr val="tx1"/>
                </a:solidFill>
              </a:rPr>
              <a:t> </a:t>
            </a:r>
            <a:r>
              <a:rPr lang="en-US" sz="1900" dirty="0" err="1">
                <a:solidFill>
                  <a:schemeClr val="tx1"/>
                </a:solidFill>
              </a:rPr>
              <a:t>dalam</a:t>
            </a:r>
            <a:r>
              <a:rPr lang="en-US" sz="1900" dirty="0">
                <a:solidFill>
                  <a:schemeClr val="tx1"/>
                </a:solidFill>
              </a:rPr>
              <a:t> </a:t>
            </a:r>
            <a:r>
              <a:rPr lang="en-US" sz="1900" dirty="0" err="1">
                <a:solidFill>
                  <a:schemeClr val="tx1"/>
                </a:solidFill>
              </a:rPr>
              <a:t>persidangan</a:t>
            </a:r>
            <a:r>
              <a:rPr lang="en-US" sz="1900" dirty="0">
                <a:solidFill>
                  <a:schemeClr val="tx1"/>
                </a:solidFill>
              </a:rPr>
              <a:t> </a:t>
            </a:r>
            <a:r>
              <a:rPr lang="en-US" sz="1900" dirty="0" err="1">
                <a:solidFill>
                  <a:schemeClr val="tx1"/>
                </a:solidFill>
              </a:rPr>
              <a:t>tanpa</a:t>
            </a:r>
            <a:r>
              <a:rPr lang="en-US" sz="1900" dirty="0">
                <a:solidFill>
                  <a:schemeClr val="tx1"/>
                </a:solidFill>
              </a:rPr>
              <a:t> </a:t>
            </a:r>
            <a:r>
              <a:rPr lang="en-US" sz="1900" dirty="0" err="1">
                <a:solidFill>
                  <a:schemeClr val="tx1"/>
                </a:solidFill>
              </a:rPr>
              <a:t>memeriksa</a:t>
            </a:r>
            <a:r>
              <a:rPr lang="en-US" sz="1900" dirty="0">
                <a:solidFill>
                  <a:schemeClr val="tx1"/>
                </a:solidFill>
              </a:rPr>
              <a:t> </a:t>
            </a:r>
            <a:r>
              <a:rPr lang="en-US" sz="1900" dirty="0" err="1">
                <a:solidFill>
                  <a:schemeClr val="tx1"/>
                </a:solidFill>
              </a:rPr>
              <a:t>pokok</a:t>
            </a:r>
            <a:r>
              <a:rPr lang="en-US" sz="1900" dirty="0">
                <a:solidFill>
                  <a:schemeClr val="tx1"/>
                </a:solidFill>
              </a:rPr>
              <a:t> </a:t>
            </a:r>
            <a:r>
              <a:rPr lang="en-US" sz="1900" dirty="0" err="1">
                <a:solidFill>
                  <a:schemeClr val="tx1"/>
                </a:solidFill>
              </a:rPr>
              <a:t>gugatan</a:t>
            </a:r>
            <a:r>
              <a:rPr lang="en-US" sz="1900" dirty="0">
                <a:solidFill>
                  <a:schemeClr val="tx1"/>
                </a:solidFill>
              </a:rPr>
              <a:t>.</a:t>
            </a:r>
          </a:p>
          <a:p>
            <a:pPr marL="609600" indent="-342900" algn="just">
              <a:buAutoNum type="alphaLcPeriod"/>
            </a:pPr>
            <a:r>
              <a:rPr lang="en-US" sz="1900" dirty="0" err="1">
                <a:solidFill>
                  <a:schemeClr val="tx1"/>
                </a:solidFill>
              </a:rPr>
              <a:t>Putusan</a:t>
            </a:r>
            <a:r>
              <a:rPr lang="en-US" sz="1900" dirty="0">
                <a:solidFill>
                  <a:schemeClr val="tx1"/>
                </a:solidFill>
              </a:rPr>
              <a:t> </a:t>
            </a:r>
            <a:r>
              <a:rPr lang="en-US" sz="1900" dirty="0" err="1">
                <a:solidFill>
                  <a:schemeClr val="tx1"/>
                </a:solidFill>
              </a:rPr>
              <a:t>Perlawanan</a:t>
            </a:r>
            <a:r>
              <a:rPr lang="en-US" sz="1900" dirty="0">
                <a:solidFill>
                  <a:schemeClr val="tx1"/>
                </a:solidFill>
              </a:rPr>
              <a:t> </a:t>
            </a:r>
            <a:r>
              <a:rPr lang="en-US" sz="1900" dirty="0" err="1">
                <a:solidFill>
                  <a:schemeClr val="tx1"/>
                </a:solidFill>
              </a:rPr>
              <a:t>terhadap</a:t>
            </a:r>
            <a:r>
              <a:rPr lang="en-US" sz="1900" dirty="0">
                <a:solidFill>
                  <a:schemeClr val="tx1"/>
                </a:solidFill>
              </a:rPr>
              <a:t> </a:t>
            </a:r>
            <a:r>
              <a:rPr lang="en-US" sz="1900" dirty="0" err="1">
                <a:solidFill>
                  <a:schemeClr val="tx1"/>
                </a:solidFill>
              </a:rPr>
              <a:t>Penetapan</a:t>
            </a:r>
            <a:r>
              <a:rPr lang="en-US" sz="1900" dirty="0">
                <a:solidFill>
                  <a:schemeClr val="tx1"/>
                </a:solidFill>
              </a:rPr>
              <a:t> Dismissal </a:t>
            </a:r>
            <a:r>
              <a:rPr lang="en-US" sz="1900" dirty="0" err="1">
                <a:solidFill>
                  <a:schemeClr val="tx1"/>
                </a:solidFill>
              </a:rPr>
              <a:t>tidak</a:t>
            </a:r>
            <a:r>
              <a:rPr lang="en-US" sz="1900" dirty="0">
                <a:solidFill>
                  <a:schemeClr val="tx1"/>
                </a:solidFill>
              </a:rPr>
              <a:t> </a:t>
            </a:r>
            <a:r>
              <a:rPr lang="en-US" sz="1900" dirty="0" err="1">
                <a:solidFill>
                  <a:schemeClr val="tx1"/>
                </a:solidFill>
              </a:rPr>
              <a:t>tersedia</a:t>
            </a:r>
            <a:r>
              <a:rPr lang="en-US" sz="1900" dirty="0">
                <a:solidFill>
                  <a:schemeClr val="tx1"/>
                </a:solidFill>
              </a:rPr>
              <a:t> </a:t>
            </a:r>
            <a:r>
              <a:rPr lang="en-US" sz="1900" dirty="0" err="1">
                <a:solidFill>
                  <a:schemeClr val="tx1"/>
                </a:solidFill>
              </a:rPr>
              <a:t>upaya</a:t>
            </a:r>
            <a:r>
              <a:rPr lang="en-US" sz="1900" dirty="0">
                <a:solidFill>
                  <a:schemeClr val="tx1"/>
                </a:solidFill>
              </a:rPr>
              <a:t> </a:t>
            </a:r>
            <a:r>
              <a:rPr lang="en-US" sz="1900" dirty="0" err="1">
                <a:solidFill>
                  <a:schemeClr val="tx1"/>
                </a:solidFill>
              </a:rPr>
              <a:t>hukum</a:t>
            </a:r>
            <a:r>
              <a:rPr lang="en-US" sz="1900" dirty="0">
                <a:solidFill>
                  <a:schemeClr val="tx1"/>
                </a:solidFill>
              </a:rPr>
              <a:t> </a:t>
            </a:r>
            <a:r>
              <a:rPr lang="en-US" sz="1900" dirty="0" err="1">
                <a:solidFill>
                  <a:schemeClr val="tx1"/>
                </a:solidFill>
              </a:rPr>
              <a:t>apapun</a:t>
            </a:r>
            <a:r>
              <a:rPr lang="en-US" sz="1900" dirty="0">
                <a:solidFill>
                  <a:schemeClr val="tx1"/>
                </a:solidFill>
              </a:rPr>
              <a:t>, </a:t>
            </a:r>
            <a:r>
              <a:rPr lang="en-US" sz="1900" dirty="0" err="1">
                <a:solidFill>
                  <a:schemeClr val="tx1"/>
                </a:solidFill>
              </a:rPr>
              <a:t>baik</a:t>
            </a:r>
            <a:r>
              <a:rPr lang="en-US" sz="1900" dirty="0">
                <a:solidFill>
                  <a:schemeClr val="tx1"/>
                </a:solidFill>
              </a:rPr>
              <a:t> </a:t>
            </a:r>
            <a:r>
              <a:rPr lang="en-US" sz="1900" dirty="0" err="1">
                <a:solidFill>
                  <a:schemeClr val="tx1"/>
                </a:solidFill>
              </a:rPr>
              <a:t>upaya</a:t>
            </a:r>
            <a:r>
              <a:rPr lang="en-US" sz="1900" dirty="0">
                <a:solidFill>
                  <a:schemeClr val="tx1"/>
                </a:solidFill>
              </a:rPr>
              <a:t> </a:t>
            </a:r>
            <a:r>
              <a:rPr lang="en-US" sz="1900" dirty="0" err="1">
                <a:solidFill>
                  <a:schemeClr val="tx1"/>
                </a:solidFill>
              </a:rPr>
              <a:t>hukum</a:t>
            </a:r>
            <a:r>
              <a:rPr lang="en-US" sz="1900" dirty="0">
                <a:solidFill>
                  <a:schemeClr val="tx1"/>
                </a:solidFill>
              </a:rPr>
              <a:t> </a:t>
            </a:r>
            <a:r>
              <a:rPr lang="en-US" sz="1900" dirty="0" err="1">
                <a:solidFill>
                  <a:schemeClr val="tx1"/>
                </a:solidFill>
              </a:rPr>
              <a:t>biasa</a:t>
            </a:r>
            <a:r>
              <a:rPr lang="en-US" sz="1900" dirty="0">
                <a:solidFill>
                  <a:schemeClr val="tx1"/>
                </a:solidFill>
              </a:rPr>
              <a:t> </a:t>
            </a:r>
            <a:r>
              <a:rPr lang="en-US" sz="1900" dirty="0" err="1">
                <a:solidFill>
                  <a:schemeClr val="tx1"/>
                </a:solidFill>
              </a:rPr>
              <a:t>maupun</a:t>
            </a:r>
            <a:r>
              <a:rPr lang="en-US" sz="1900" dirty="0">
                <a:solidFill>
                  <a:schemeClr val="tx1"/>
                </a:solidFill>
              </a:rPr>
              <a:t> </a:t>
            </a:r>
            <a:r>
              <a:rPr lang="en-US" sz="1900" dirty="0" err="1">
                <a:solidFill>
                  <a:schemeClr val="tx1"/>
                </a:solidFill>
              </a:rPr>
              <a:t>upaya</a:t>
            </a:r>
            <a:r>
              <a:rPr lang="en-US" sz="1900" dirty="0">
                <a:solidFill>
                  <a:schemeClr val="tx1"/>
                </a:solidFill>
              </a:rPr>
              <a:t> </a:t>
            </a:r>
            <a:r>
              <a:rPr lang="en-US" sz="1900" dirty="0" err="1">
                <a:solidFill>
                  <a:schemeClr val="tx1"/>
                </a:solidFill>
              </a:rPr>
              <a:t>hukum</a:t>
            </a:r>
            <a:r>
              <a:rPr lang="en-US" sz="1900" dirty="0">
                <a:solidFill>
                  <a:schemeClr val="tx1"/>
                </a:solidFill>
              </a:rPr>
              <a:t> </a:t>
            </a:r>
            <a:r>
              <a:rPr lang="en-US" sz="1900" dirty="0" err="1">
                <a:solidFill>
                  <a:schemeClr val="tx1"/>
                </a:solidFill>
              </a:rPr>
              <a:t>luar</a:t>
            </a:r>
            <a:r>
              <a:rPr lang="en-US" sz="1900" dirty="0">
                <a:solidFill>
                  <a:schemeClr val="tx1"/>
                </a:solidFill>
              </a:rPr>
              <a:t> </a:t>
            </a:r>
            <a:r>
              <a:rPr lang="en-US" sz="1900" dirty="0" err="1">
                <a:solidFill>
                  <a:schemeClr val="tx1"/>
                </a:solidFill>
              </a:rPr>
              <a:t>biasa</a:t>
            </a:r>
            <a:r>
              <a:rPr lang="en-US" sz="1900" dirty="0">
                <a:solidFill>
                  <a:schemeClr val="tx1"/>
                </a:solidFill>
              </a:rPr>
              <a:t>.</a:t>
            </a:r>
          </a:p>
          <a:p>
            <a:pPr marL="609600" indent="-342900" algn="just">
              <a:buAutoNum type="alphaLcPeriod"/>
            </a:pPr>
            <a:r>
              <a:rPr lang="en-US" sz="1900" dirty="0" err="1">
                <a:solidFill>
                  <a:schemeClr val="tx1"/>
                </a:solidFill>
              </a:rPr>
              <a:t>Dalam</a:t>
            </a:r>
            <a:r>
              <a:rPr lang="en-US" sz="1900" dirty="0">
                <a:solidFill>
                  <a:schemeClr val="tx1"/>
                </a:solidFill>
              </a:rPr>
              <a:t> </a:t>
            </a:r>
            <a:r>
              <a:rPr lang="en-US" sz="1900" dirty="0" err="1">
                <a:solidFill>
                  <a:schemeClr val="tx1"/>
                </a:solidFill>
              </a:rPr>
              <a:t>hal</a:t>
            </a:r>
            <a:r>
              <a:rPr lang="en-US" sz="1900" dirty="0">
                <a:solidFill>
                  <a:schemeClr val="tx1"/>
                </a:solidFill>
              </a:rPr>
              <a:t> </a:t>
            </a:r>
            <a:r>
              <a:rPr lang="en-US" sz="1900" dirty="0" err="1">
                <a:solidFill>
                  <a:schemeClr val="tx1"/>
                </a:solidFill>
              </a:rPr>
              <a:t>pihak</a:t>
            </a:r>
            <a:r>
              <a:rPr lang="en-US" sz="1900" dirty="0">
                <a:solidFill>
                  <a:schemeClr val="tx1"/>
                </a:solidFill>
              </a:rPr>
              <a:t> </a:t>
            </a:r>
            <a:r>
              <a:rPr lang="en-US" sz="1900" dirty="0" err="1">
                <a:solidFill>
                  <a:schemeClr val="tx1"/>
                </a:solidFill>
              </a:rPr>
              <a:t>Pelawan</a:t>
            </a:r>
            <a:r>
              <a:rPr lang="en-US" sz="1900" dirty="0">
                <a:solidFill>
                  <a:schemeClr val="tx1"/>
                </a:solidFill>
              </a:rPr>
              <a:t> </a:t>
            </a:r>
            <a:r>
              <a:rPr lang="en-US" sz="1900" dirty="0" err="1">
                <a:solidFill>
                  <a:schemeClr val="tx1"/>
                </a:solidFill>
              </a:rPr>
              <a:t>mengajukan</a:t>
            </a:r>
            <a:r>
              <a:rPr lang="en-US" sz="1900" dirty="0">
                <a:solidFill>
                  <a:schemeClr val="tx1"/>
                </a:solidFill>
              </a:rPr>
              <a:t> </a:t>
            </a:r>
            <a:r>
              <a:rPr lang="en-US" sz="1900" dirty="0" err="1">
                <a:solidFill>
                  <a:schemeClr val="tx1"/>
                </a:solidFill>
              </a:rPr>
              <a:t>perlawanan</a:t>
            </a:r>
            <a:r>
              <a:rPr lang="en-US" sz="1900" dirty="0">
                <a:solidFill>
                  <a:schemeClr val="tx1"/>
                </a:solidFill>
              </a:rPr>
              <a:t>, banding </a:t>
            </a:r>
            <a:r>
              <a:rPr lang="en-US" sz="1900" dirty="0" err="1">
                <a:solidFill>
                  <a:schemeClr val="tx1"/>
                </a:solidFill>
              </a:rPr>
              <a:t>atau</a:t>
            </a:r>
            <a:r>
              <a:rPr lang="en-US" sz="1900" dirty="0">
                <a:solidFill>
                  <a:schemeClr val="tx1"/>
                </a:solidFill>
              </a:rPr>
              <a:t> Upaya </a:t>
            </a:r>
            <a:r>
              <a:rPr lang="en-US" sz="1900" dirty="0" err="1">
                <a:solidFill>
                  <a:schemeClr val="tx1"/>
                </a:solidFill>
              </a:rPr>
              <a:t>hukum</a:t>
            </a:r>
            <a:r>
              <a:rPr lang="en-US" sz="1900" dirty="0">
                <a:solidFill>
                  <a:schemeClr val="tx1"/>
                </a:solidFill>
              </a:rPr>
              <a:t> </a:t>
            </a:r>
            <a:r>
              <a:rPr lang="en-US" sz="1900" dirty="0" err="1">
                <a:solidFill>
                  <a:schemeClr val="tx1"/>
                </a:solidFill>
              </a:rPr>
              <a:t>lainnya</a:t>
            </a:r>
            <a:r>
              <a:rPr lang="en-US" sz="1900" dirty="0">
                <a:solidFill>
                  <a:schemeClr val="tx1"/>
                </a:solidFill>
              </a:rPr>
              <a:t>, </a:t>
            </a:r>
            <a:r>
              <a:rPr lang="en-US" sz="1900" dirty="0" err="1">
                <a:solidFill>
                  <a:schemeClr val="tx1"/>
                </a:solidFill>
              </a:rPr>
              <a:t>maka</a:t>
            </a:r>
            <a:r>
              <a:rPr lang="en-US" sz="1900" dirty="0">
                <a:solidFill>
                  <a:schemeClr val="tx1"/>
                </a:solidFill>
              </a:rPr>
              <a:t> </a:t>
            </a:r>
            <a:r>
              <a:rPr lang="en-US" sz="1900" dirty="0" err="1">
                <a:solidFill>
                  <a:schemeClr val="tx1"/>
                </a:solidFill>
              </a:rPr>
              <a:t>Panitera</a:t>
            </a:r>
            <a:r>
              <a:rPr lang="en-US" sz="1900" dirty="0">
                <a:solidFill>
                  <a:schemeClr val="tx1"/>
                </a:solidFill>
              </a:rPr>
              <a:t> </a:t>
            </a:r>
            <a:r>
              <a:rPr lang="en-US" sz="1900" dirty="0" err="1">
                <a:solidFill>
                  <a:schemeClr val="tx1"/>
                </a:solidFill>
              </a:rPr>
              <a:t>berkewajiban</a:t>
            </a:r>
            <a:r>
              <a:rPr lang="en-US" sz="1900" dirty="0">
                <a:solidFill>
                  <a:schemeClr val="tx1"/>
                </a:solidFill>
              </a:rPr>
              <a:t> </a:t>
            </a:r>
            <a:r>
              <a:rPr lang="en-US" sz="1900" dirty="0" err="1">
                <a:solidFill>
                  <a:schemeClr val="tx1"/>
                </a:solidFill>
              </a:rPr>
              <a:t>membuat</a:t>
            </a:r>
            <a:r>
              <a:rPr lang="en-US" sz="1900" dirty="0">
                <a:solidFill>
                  <a:schemeClr val="tx1"/>
                </a:solidFill>
              </a:rPr>
              <a:t> </a:t>
            </a:r>
            <a:r>
              <a:rPr lang="en-US" sz="1900" dirty="0" err="1">
                <a:solidFill>
                  <a:schemeClr val="tx1"/>
                </a:solidFill>
              </a:rPr>
              <a:t>Akta</a:t>
            </a:r>
            <a:r>
              <a:rPr lang="en-US" sz="1900" dirty="0">
                <a:solidFill>
                  <a:schemeClr val="tx1"/>
                </a:solidFill>
              </a:rPr>
              <a:t> </a:t>
            </a:r>
            <a:r>
              <a:rPr lang="en-US" sz="1900" dirty="0" err="1">
                <a:solidFill>
                  <a:schemeClr val="tx1"/>
                </a:solidFill>
              </a:rPr>
              <a:t>Penolakan</a:t>
            </a:r>
            <a:r>
              <a:rPr lang="en-US" sz="1900" dirty="0">
                <a:solidFill>
                  <a:schemeClr val="tx1"/>
                </a:solidFill>
              </a:rPr>
              <a:t> Banding.</a:t>
            </a:r>
          </a:p>
          <a:p>
            <a:pPr marL="609600" indent="-342900" algn="just">
              <a:buAutoNum type="alphaLcPeriod"/>
            </a:pPr>
            <a:r>
              <a:rPr lang="en-US" sz="1900" dirty="0" err="1">
                <a:solidFill>
                  <a:schemeClr val="tx1"/>
                </a:solidFill>
              </a:rPr>
              <a:t>Nomor</a:t>
            </a:r>
            <a:r>
              <a:rPr lang="en-US" sz="1900" dirty="0">
                <a:solidFill>
                  <a:schemeClr val="tx1"/>
                </a:solidFill>
              </a:rPr>
              <a:t> </a:t>
            </a:r>
            <a:r>
              <a:rPr lang="en-US" sz="1900" dirty="0" err="1">
                <a:solidFill>
                  <a:schemeClr val="tx1"/>
                </a:solidFill>
              </a:rPr>
              <a:t>dalam</a:t>
            </a:r>
            <a:r>
              <a:rPr lang="en-US" sz="1900" dirty="0">
                <a:solidFill>
                  <a:schemeClr val="tx1"/>
                </a:solidFill>
              </a:rPr>
              <a:t> </a:t>
            </a:r>
            <a:r>
              <a:rPr lang="en-US" sz="1900" dirty="0" err="1">
                <a:solidFill>
                  <a:schemeClr val="tx1"/>
                </a:solidFill>
              </a:rPr>
              <a:t>perkara</a:t>
            </a:r>
            <a:r>
              <a:rPr lang="en-US" sz="1900" dirty="0">
                <a:solidFill>
                  <a:schemeClr val="tx1"/>
                </a:solidFill>
              </a:rPr>
              <a:t> </a:t>
            </a:r>
            <a:r>
              <a:rPr lang="en-US" sz="1900" dirty="0" err="1">
                <a:solidFill>
                  <a:schemeClr val="tx1"/>
                </a:solidFill>
              </a:rPr>
              <a:t>perlawanan</a:t>
            </a:r>
            <a:r>
              <a:rPr lang="en-US" sz="1900" dirty="0">
                <a:solidFill>
                  <a:schemeClr val="tx1"/>
                </a:solidFill>
              </a:rPr>
              <a:t> </a:t>
            </a:r>
            <a:r>
              <a:rPr lang="en-US" sz="1900" dirty="0" err="1">
                <a:solidFill>
                  <a:schemeClr val="tx1"/>
                </a:solidFill>
              </a:rPr>
              <a:t>adalah</a:t>
            </a:r>
            <a:r>
              <a:rPr lang="en-US" sz="1900" dirty="0">
                <a:solidFill>
                  <a:schemeClr val="tx1"/>
                </a:solidFill>
              </a:rPr>
              <a:t> </a:t>
            </a:r>
            <a:r>
              <a:rPr lang="en-US" sz="1900" dirty="0" err="1">
                <a:solidFill>
                  <a:schemeClr val="tx1"/>
                </a:solidFill>
              </a:rPr>
              <a:t>sama</a:t>
            </a:r>
            <a:r>
              <a:rPr lang="en-US" sz="1900" dirty="0">
                <a:solidFill>
                  <a:schemeClr val="tx1"/>
                </a:solidFill>
              </a:rPr>
              <a:t> </a:t>
            </a:r>
            <a:r>
              <a:rPr lang="en-US" sz="1900" dirty="0" err="1">
                <a:solidFill>
                  <a:schemeClr val="tx1"/>
                </a:solidFill>
              </a:rPr>
              <a:t>dengan</a:t>
            </a:r>
            <a:r>
              <a:rPr lang="en-US" sz="1900" dirty="0">
                <a:solidFill>
                  <a:schemeClr val="tx1"/>
                </a:solidFill>
              </a:rPr>
              <a:t> </a:t>
            </a:r>
            <a:r>
              <a:rPr lang="en-US" sz="1900" dirty="0" err="1">
                <a:solidFill>
                  <a:schemeClr val="tx1"/>
                </a:solidFill>
              </a:rPr>
              <a:t>Nomor</a:t>
            </a:r>
            <a:r>
              <a:rPr lang="en-US" sz="1900" dirty="0">
                <a:solidFill>
                  <a:schemeClr val="tx1"/>
                </a:solidFill>
              </a:rPr>
              <a:t> </a:t>
            </a:r>
            <a:r>
              <a:rPr lang="en-US" sz="1900" dirty="0" err="1">
                <a:solidFill>
                  <a:schemeClr val="tx1"/>
                </a:solidFill>
              </a:rPr>
              <a:t>gugatan</a:t>
            </a:r>
            <a:r>
              <a:rPr lang="en-US" sz="1900" dirty="0">
                <a:solidFill>
                  <a:schemeClr val="tx1"/>
                </a:solidFill>
              </a:rPr>
              <a:t> </a:t>
            </a:r>
            <a:r>
              <a:rPr lang="en-US" sz="1900" dirty="0" err="1">
                <a:solidFill>
                  <a:schemeClr val="tx1"/>
                </a:solidFill>
              </a:rPr>
              <a:t>asal</a:t>
            </a:r>
            <a:r>
              <a:rPr lang="en-US" sz="1900" dirty="0">
                <a:solidFill>
                  <a:schemeClr val="tx1"/>
                </a:solidFill>
              </a:rPr>
              <a:t>, </a:t>
            </a:r>
            <a:r>
              <a:rPr lang="en-US" sz="1900" dirty="0" err="1">
                <a:solidFill>
                  <a:schemeClr val="tx1"/>
                </a:solidFill>
              </a:rPr>
              <a:t>dengan</a:t>
            </a:r>
            <a:r>
              <a:rPr lang="en-US" sz="1900" dirty="0">
                <a:solidFill>
                  <a:schemeClr val="tx1"/>
                </a:solidFill>
              </a:rPr>
              <a:t> </a:t>
            </a:r>
            <a:r>
              <a:rPr lang="en-US" sz="1900" dirty="0" err="1">
                <a:solidFill>
                  <a:schemeClr val="tx1"/>
                </a:solidFill>
              </a:rPr>
              <a:t>ditambah</a:t>
            </a:r>
            <a:r>
              <a:rPr lang="en-US" sz="1900" dirty="0">
                <a:solidFill>
                  <a:schemeClr val="tx1"/>
                </a:solidFill>
              </a:rPr>
              <a:t> </a:t>
            </a:r>
            <a:r>
              <a:rPr lang="en-US" sz="1900" dirty="0" err="1">
                <a:solidFill>
                  <a:schemeClr val="tx1"/>
                </a:solidFill>
              </a:rPr>
              <a:t>kode</a:t>
            </a:r>
            <a:r>
              <a:rPr lang="en-US" sz="1900" dirty="0">
                <a:solidFill>
                  <a:schemeClr val="tx1"/>
                </a:solidFill>
              </a:rPr>
              <a:t> PLW.    </a:t>
            </a:r>
          </a:p>
          <a:p>
            <a:pPr marL="609600" indent="-342900" algn="just">
              <a:buAutoNum type="alphaLcPeriod"/>
            </a:pPr>
            <a:endParaRPr lang="id-ID" sz="1800" dirty="0">
              <a:solidFill>
                <a:schemeClr val="tx1"/>
              </a:solidFill>
            </a:endParaRPr>
          </a:p>
        </p:txBody>
      </p:sp>
    </p:spTree>
    <p:extLst>
      <p:ext uri="{BB962C8B-B14F-4D97-AF65-F5344CB8AC3E}">
        <p14:creationId xmlns:p14="http://schemas.microsoft.com/office/powerpoint/2010/main" val="131784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788" y="246063"/>
            <a:ext cx="6952889" cy="704850"/>
          </a:xfrm>
        </p:spPr>
        <p:txBody>
          <a:bodyPr>
            <a:normAutofit fontScale="90000"/>
          </a:bodyPr>
          <a:lstStyle/>
          <a:p>
            <a:r>
              <a:rPr lang="en-US" b="1" dirty="0"/>
              <a:t>Cara </a:t>
            </a:r>
            <a:r>
              <a:rPr lang="en-US" b="1" dirty="0" err="1"/>
              <a:t>memeriksa</a:t>
            </a:r>
            <a:r>
              <a:rPr lang="en-US" b="1" dirty="0"/>
              <a:t> </a:t>
            </a:r>
            <a:r>
              <a:rPr lang="en-US" b="1" dirty="0" err="1"/>
              <a:t>upaya</a:t>
            </a:r>
            <a:r>
              <a:rPr lang="en-US" b="1" dirty="0"/>
              <a:t> </a:t>
            </a:r>
            <a:r>
              <a:rPr lang="en-US" b="1" dirty="0" err="1"/>
              <a:t>hukum</a:t>
            </a:r>
            <a:r>
              <a:rPr lang="en-US" b="1" dirty="0"/>
              <a:t> </a:t>
            </a:r>
            <a:r>
              <a:rPr lang="en-US" b="1" dirty="0" err="1"/>
              <a:t>Perlawanan</a:t>
            </a:r>
            <a:r>
              <a:rPr lang="en-US" b="1" dirty="0"/>
              <a:t> </a:t>
            </a:r>
            <a:r>
              <a:rPr lang="en-US" b="1" dirty="0" err="1"/>
              <a:t>Terhadap</a:t>
            </a:r>
            <a:r>
              <a:rPr lang="en-US" b="1" dirty="0"/>
              <a:t> </a:t>
            </a:r>
            <a:r>
              <a:rPr lang="en-US" b="1" dirty="0" err="1"/>
              <a:t>Penetapan</a:t>
            </a:r>
            <a:r>
              <a:rPr lang="en-US" b="1" dirty="0"/>
              <a:t> Dismissal</a:t>
            </a:r>
            <a:br>
              <a:rPr lang="id-ID" dirty="0"/>
            </a:br>
            <a:endParaRPr lang="id-ID" dirty="0"/>
          </a:p>
        </p:txBody>
      </p:sp>
      <p:sp>
        <p:nvSpPr>
          <p:cNvPr id="3" name="Content Placeholder 2"/>
          <p:cNvSpPr>
            <a:spLocks noGrp="1"/>
          </p:cNvSpPr>
          <p:nvPr>
            <p:ph idx="4294967295"/>
          </p:nvPr>
        </p:nvSpPr>
        <p:spPr>
          <a:xfrm>
            <a:off x="109959" y="1200150"/>
            <a:ext cx="7078719" cy="3568619"/>
          </a:xfrm>
        </p:spPr>
        <p:txBody>
          <a:bodyPr>
            <a:normAutofit fontScale="85000" lnSpcReduction="20000"/>
          </a:bodyPr>
          <a:lstStyle/>
          <a:p>
            <a:pPr marL="0" indent="0" algn="just">
              <a:buNone/>
            </a:pPr>
            <a:r>
              <a:rPr lang="en-US" sz="1725" dirty="0">
                <a:solidFill>
                  <a:schemeClr val="tx1"/>
                </a:solidFill>
              </a:rPr>
              <a:t>UU </a:t>
            </a:r>
            <a:r>
              <a:rPr lang="en-US" sz="1725" dirty="0" err="1">
                <a:solidFill>
                  <a:schemeClr val="tx1"/>
                </a:solidFill>
              </a:rPr>
              <a:t>tidak</a:t>
            </a:r>
            <a:r>
              <a:rPr lang="en-US" sz="1725" dirty="0">
                <a:solidFill>
                  <a:schemeClr val="tx1"/>
                </a:solidFill>
              </a:rPr>
              <a:t> </a:t>
            </a:r>
            <a:r>
              <a:rPr lang="en-US" sz="1725" dirty="0" err="1">
                <a:solidFill>
                  <a:schemeClr val="tx1"/>
                </a:solidFill>
              </a:rPr>
              <a:t>mengatur</a:t>
            </a:r>
            <a:r>
              <a:rPr lang="en-US" sz="1725" dirty="0">
                <a:solidFill>
                  <a:schemeClr val="tx1"/>
                </a:solidFill>
              </a:rPr>
              <a:t> </a:t>
            </a:r>
            <a:r>
              <a:rPr lang="en-US" sz="1725" dirty="0" err="1">
                <a:solidFill>
                  <a:schemeClr val="tx1"/>
                </a:solidFill>
              </a:rPr>
              <a:t>mengenai</a:t>
            </a:r>
            <a:r>
              <a:rPr lang="en-US" sz="1725" dirty="0">
                <a:solidFill>
                  <a:schemeClr val="tx1"/>
                </a:solidFill>
              </a:rPr>
              <a:t> tata </a:t>
            </a:r>
            <a:r>
              <a:rPr lang="en-US" sz="1725" dirty="0" err="1">
                <a:solidFill>
                  <a:schemeClr val="tx1"/>
                </a:solidFill>
              </a:rPr>
              <a:t>cara</a:t>
            </a:r>
            <a:r>
              <a:rPr lang="en-US" sz="1725" dirty="0">
                <a:solidFill>
                  <a:schemeClr val="tx1"/>
                </a:solidFill>
              </a:rPr>
              <a:t> </a:t>
            </a:r>
            <a:r>
              <a:rPr lang="en-US" sz="1725" dirty="0" err="1">
                <a:solidFill>
                  <a:schemeClr val="tx1"/>
                </a:solidFill>
              </a:rPr>
              <a:t>pemeriksaan</a:t>
            </a:r>
            <a:r>
              <a:rPr lang="en-US" sz="1725" dirty="0">
                <a:solidFill>
                  <a:schemeClr val="tx1"/>
                </a:solidFill>
              </a:rPr>
              <a:t> </a:t>
            </a:r>
            <a:r>
              <a:rPr lang="en-US" sz="1725" dirty="0" err="1">
                <a:solidFill>
                  <a:schemeClr val="tx1"/>
                </a:solidFill>
              </a:rPr>
              <a:t>terhadap</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Penetapan</a:t>
            </a:r>
            <a:r>
              <a:rPr lang="en-US" sz="1725" dirty="0">
                <a:solidFill>
                  <a:schemeClr val="tx1"/>
                </a:solidFill>
              </a:rPr>
              <a:t> Dismissal.</a:t>
            </a:r>
          </a:p>
          <a:p>
            <a:pPr marL="0" indent="0" algn="just">
              <a:buNone/>
            </a:pPr>
            <a:r>
              <a:rPr lang="en-US" sz="1725" dirty="0">
                <a:solidFill>
                  <a:schemeClr val="tx1"/>
                </a:solidFill>
              </a:rPr>
              <a:t>SEMA RI No. 224/</a:t>
            </a:r>
            <a:r>
              <a:rPr lang="en-US" sz="1725" dirty="0" err="1">
                <a:solidFill>
                  <a:schemeClr val="tx1"/>
                </a:solidFill>
              </a:rPr>
              <a:t>Td.TUN</a:t>
            </a:r>
            <a:r>
              <a:rPr lang="en-US" sz="1725" dirty="0">
                <a:solidFill>
                  <a:schemeClr val="tx1"/>
                </a:solidFill>
              </a:rPr>
              <a:t>/X/1993 </a:t>
            </a:r>
            <a:r>
              <a:rPr lang="en-US" sz="1725" dirty="0" err="1">
                <a:solidFill>
                  <a:schemeClr val="tx1"/>
                </a:solidFill>
              </a:rPr>
              <a:t>tgl</a:t>
            </a:r>
            <a:r>
              <a:rPr lang="en-US" sz="1725" dirty="0">
                <a:solidFill>
                  <a:schemeClr val="tx1"/>
                </a:solidFill>
              </a:rPr>
              <a:t> 14 </a:t>
            </a:r>
            <a:r>
              <a:rPr lang="en-US" sz="1725" dirty="0" err="1">
                <a:solidFill>
                  <a:schemeClr val="tx1"/>
                </a:solidFill>
              </a:rPr>
              <a:t>Oktober</a:t>
            </a:r>
            <a:r>
              <a:rPr lang="en-US" sz="1725" dirty="0">
                <a:solidFill>
                  <a:schemeClr val="tx1"/>
                </a:solidFill>
              </a:rPr>
              <a:t> 1993 (JUKLAK) </a:t>
            </a:r>
            <a:r>
              <a:rPr lang="en-US" sz="1725" dirty="0" err="1">
                <a:solidFill>
                  <a:schemeClr val="tx1"/>
                </a:solidFill>
              </a:rPr>
              <a:t>mengatur</a:t>
            </a:r>
            <a:r>
              <a:rPr lang="en-US" sz="1725" dirty="0">
                <a:solidFill>
                  <a:schemeClr val="tx1"/>
                </a:solidFill>
              </a:rPr>
              <a:t>: </a:t>
            </a:r>
          </a:p>
          <a:p>
            <a:pPr marL="266700" indent="-266700" algn="just">
              <a:buFont typeface="+mj-lt"/>
              <a:buAutoNum type="alphaLcPeriod"/>
            </a:pPr>
            <a:r>
              <a:rPr lang="en-US" sz="1725" dirty="0" err="1">
                <a:solidFill>
                  <a:schemeClr val="tx1"/>
                </a:solidFill>
              </a:rPr>
              <a:t>Pemeriksaan</a:t>
            </a:r>
            <a:r>
              <a:rPr lang="en-US" sz="1725" dirty="0">
                <a:solidFill>
                  <a:schemeClr val="tx1"/>
                </a:solidFill>
              </a:rPr>
              <a:t> </a:t>
            </a:r>
            <a:r>
              <a:rPr lang="en-US" sz="1725" dirty="0" err="1">
                <a:solidFill>
                  <a:schemeClr val="tx1"/>
                </a:solidFill>
              </a:rPr>
              <a:t>terhadap</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atas</a:t>
            </a:r>
            <a:r>
              <a:rPr lang="en-US" sz="1725" dirty="0">
                <a:solidFill>
                  <a:schemeClr val="tx1"/>
                </a:solidFill>
              </a:rPr>
              <a:t> </a:t>
            </a:r>
            <a:r>
              <a:rPr lang="en-US" sz="1725" dirty="0" err="1">
                <a:solidFill>
                  <a:schemeClr val="tx1"/>
                </a:solidFill>
              </a:rPr>
              <a:t>Penetapan</a:t>
            </a:r>
            <a:r>
              <a:rPr lang="en-US" sz="1725" dirty="0">
                <a:solidFill>
                  <a:schemeClr val="tx1"/>
                </a:solidFill>
              </a:rPr>
              <a:t> Dismissal </a:t>
            </a:r>
            <a:r>
              <a:rPr lang="en-US" sz="1725" dirty="0" err="1">
                <a:solidFill>
                  <a:schemeClr val="tx1"/>
                </a:solidFill>
              </a:rPr>
              <a:t>tidak</a:t>
            </a:r>
            <a:r>
              <a:rPr lang="en-US" sz="1725" dirty="0">
                <a:solidFill>
                  <a:schemeClr val="tx1"/>
                </a:solidFill>
              </a:rPr>
              <a:t> </a:t>
            </a:r>
            <a:r>
              <a:rPr lang="en-US" sz="1725" dirty="0" err="1">
                <a:solidFill>
                  <a:schemeClr val="tx1"/>
                </a:solidFill>
              </a:rPr>
              <a:t>perlu</a:t>
            </a:r>
            <a:r>
              <a:rPr lang="en-US" sz="1725" dirty="0">
                <a:solidFill>
                  <a:schemeClr val="tx1"/>
                </a:solidFill>
              </a:rPr>
              <a:t> </a:t>
            </a:r>
            <a:r>
              <a:rPr lang="en-US" sz="1725" dirty="0" err="1">
                <a:solidFill>
                  <a:schemeClr val="tx1"/>
                </a:solidFill>
              </a:rPr>
              <a:t>sampai</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materi</a:t>
            </a:r>
            <a:r>
              <a:rPr lang="en-US" sz="1725" dirty="0">
                <a:solidFill>
                  <a:schemeClr val="tx1"/>
                </a:solidFill>
              </a:rPr>
              <a:t> </a:t>
            </a:r>
            <a:r>
              <a:rPr lang="en-US" sz="1725" dirty="0" err="1">
                <a:solidFill>
                  <a:schemeClr val="tx1"/>
                </a:solidFill>
              </a:rPr>
              <a:t>gugatannya</a:t>
            </a:r>
            <a:r>
              <a:rPr lang="en-US" sz="1725" dirty="0">
                <a:solidFill>
                  <a:schemeClr val="tx1"/>
                </a:solidFill>
              </a:rPr>
              <a:t>, </a:t>
            </a:r>
            <a:r>
              <a:rPr lang="en-US" sz="1725" dirty="0" err="1">
                <a:solidFill>
                  <a:schemeClr val="tx1"/>
                </a:solidFill>
              </a:rPr>
              <a:t>seperti</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bukti-bukti</a:t>
            </a:r>
            <a:r>
              <a:rPr lang="en-US" sz="1725" dirty="0">
                <a:solidFill>
                  <a:schemeClr val="tx1"/>
                </a:solidFill>
              </a:rPr>
              <a:t>, </a:t>
            </a:r>
            <a:r>
              <a:rPr lang="en-US" sz="1725" dirty="0" err="1">
                <a:solidFill>
                  <a:schemeClr val="tx1"/>
                </a:solidFill>
              </a:rPr>
              <a:t>saksi-saksi</a:t>
            </a:r>
            <a:r>
              <a:rPr lang="en-US" sz="1725" dirty="0">
                <a:solidFill>
                  <a:schemeClr val="tx1"/>
                </a:solidFill>
              </a:rPr>
              <a:t>, </a:t>
            </a:r>
            <a:r>
              <a:rPr lang="en-US" sz="1725" dirty="0" err="1">
                <a:solidFill>
                  <a:schemeClr val="tx1"/>
                </a:solidFill>
              </a:rPr>
              <a:t>ahli</a:t>
            </a:r>
            <a:r>
              <a:rPr lang="en-US" sz="1725" dirty="0">
                <a:solidFill>
                  <a:schemeClr val="tx1"/>
                </a:solidFill>
              </a:rPr>
              <a:t>, </a:t>
            </a:r>
            <a:r>
              <a:rPr lang="en-US" sz="1725" dirty="0" err="1">
                <a:solidFill>
                  <a:schemeClr val="tx1"/>
                </a:solidFill>
              </a:rPr>
              <a:t>dsb</a:t>
            </a:r>
            <a:r>
              <a:rPr lang="en-US" sz="1725" dirty="0">
                <a:solidFill>
                  <a:schemeClr val="tx1"/>
                </a:solidFill>
              </a:rPr>
              <a:t>.</a:t>
            </a:r>
          </a:p>
          <a:p>
            <a:pPr marL="266700" indent="-266700" algn="just">
              <a:buFont typeface="+mj-lt"/>
              <a:buAutoNum type="alphaLcPeriod"/>
            </a:pPr>
            <a:r>
              <a:rPr lang="en-US" sz="1725" dirty="0" err="1">
                <a:solidFill>
                  <a:schemeClr val="tx1"/>
                </a:solidFill>
              </a:rPr>
              <a:t>Barulah</a:t>
            </a:r>
            <a:r>
              <a:rPr lang="en-US" sz="1725" dirty="0">
                <a:solidFill>
                  <a:schemeClr val="tx1"/>
                </a:solidFill>
              </a:rPr>
              <a:t> </a:t>
            </a:r>
            <a:r>
              <a:rPr lang="en-US" sz="1725" dirty="0" err="1">
                <a:solidFill>
                  <a:schemeClr val="tx1"/>
                </a:solidFill>
              </a:rPr>
              <a:t>kalau</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tsb</a:t>
            </a:r>
            <a:r>
              <a:rPr lang="en-US" sz="1725" dirty="0">
                <a:solidFill>
                  <a:schemeClr val="tx1"/>
                </a:solidFill>
              </a:rPr>
              <a:t> </a:t>
            </a:r>
            <a:r>
              <a:rPr lang="en-US" sz="1725" dirty="0" err="1">
                <a:solidFill>
                  <a:schemeClr val="tx1"/>
                </a:solidFill>
              </a:rPr>
              <a:t>dinyatakan</a:t>
            </a:r>
            <a:r>
              <a:rPr lang="en-US" sz="1725" dirty="0">
                <a:solidFill>
                  <a:schemeClr val="tx1"/>
                </a:solidFill>
              </a:rPr>
              <a:t> </a:t>
            </a:r>
            <a:r>
              <a:rPr lang="en-US" sz="1725" dirty="0" err="1">
                <a:solidFill>
                  <a:schemeClr val="tx1"/>
                </a:solidFill>
              </a:rPr>
              <a:t>benar</a:t>
            </a:r>
            <a:r>
              <a:rPr lang="en-US" sz="1725" dirty="0">
                <a:solidFill>
                  <a:schemeClr val="tx1"/>
                </a:solidFill>
              </a:rPr>
              <a:t>, </a:t>
            </a:r>
            <a:r>
              <a:rPr lang="en-US" sz="1725" dirty="0" err="1">
                <a:solidFill>
                  <a:schemeClr val="tx1"/>
                </a:solidFill>
              </a:rPr>
              <a:t>maka</a:t>
            </a:r>
            <a:r>
              <a:rPr lang="en-US" sz="1725" dirty="0">
                <a:solidFill>
                  <a:schemeClr val="tx1"/>
                </a:solidFill>
              </a:rPr>
              <a:t> </a:t>
            </a:r>
            <a:r>
              <a:rPr lang="en-US" sz="1725" dirty="0" err="1">
                <a:solidFill>
                  <a:schemeClr val="tx1"/>
                </a:solidFill>
              </a:rPr>
              <a:t>dilakukan</a:t>
            </a:r>
            <a:r>
              <a:rPr lang="en-US" sz="1725" dirty="0">
                <a:solidFill>
                  <a:schemeClr val="tx1"/>
                </a:solidFill>
              </a:rPr>
              <a:t> </a:t>
            </a:r>
            <a:r>
              <a:rPr lang="en-US" sz="1725" dirty="0" err="1">
                <a:solidFill>
                  <a:schemeClr val="tx1"/>
                </a:solidFill>
              </a:rPr>
              <a:t>pemeriksaan</a:t>
            </a:r>
            <a:r>
              <a:rPr lang="en-US" sz="1725" dirty="0">
                <a:solidFill>
                  <a:schemeClr val="tx1"/>
                </a:solidFill>
              </a:rPr>
              <a:t> </a:t>
            </a:r>
            <a:r>
              <a:rPr lang="en-US" sz="1725" dirty="0" err="1">
                <a:solidFill>
                  <a:schemeClr val="tx1"/>
                </a:solidFill>
              </a:rPr>
              <a:t>pokok</a:t>
            </a:r>
            <a:r>
              <a:rPr lang="en-US" sz="1725" dirty="0">
                <a:solidFill>
                  <a:schemeClr val="tx1"/>
                </a:solidFill>
              </a:rPr>
              <a:t> </a:t>
            </a:r>
            <a:r>
              <a:rPr lang="en-US" sz="1725" dirty="0" err="1">
                <a:solidFill>
                  <a:schemeClr val="tx1"/>
                </a:solidFill>
              </a:rPr>
              <a:t>perkaranya</a:t>
            </a:r>
            <a:r>
              <a:rPr lang="en-US" sz="1725" dirty="0">
                <a:solidFill>
                  <a:schemeClr val="tx1"/>
                </a:solidFill>
              </a:rPr>
              <a:t> </a:t>
            </a:r>
            <a:r>
              <a:rPr lang="en-US" sz="1725" dirty="0" err="1">
                <a:solidFill>
                  <a:schemeClr val="tx1"/>
                </a:solidFill>
              </a:rPr>
              <a:t>yg</a:t>
            </a:r>
            <a:r>
              <a:rPr lang="en-US" sz="1725" dirty="0">
                <a:solidFill>
                  <a:schemeClr val="tx1"/>
                </a:solidFill>
              </a:rPr>
              <a:t> </a:t>
            </a:r>
            <a:r>
              <a:rPr lang="en-US" sz="1725" dirty="0" err="1">
                <a:solidFill>
                  <a:schemeClr val="tx1"/>
                </a:solidFill>
              </a:rPr>
              <a:t>dimulai</a:t>
            </a:r>
            <a:r>
              <a:rPr lang="en-US" sz="1725" dirty="0">
                <a:solidFill>
                  <a:schemeClr val="tx1"/>
                </a:solidFill>
              </a:rPr>
              <a:t> dg </a:t>
            </a:r>
            <a:r>
              <a:rPr lang="en-US" sz="1725" dirty="0" err="1">
                <a:solidFill>
                  <a:schemeClr val="tx1"/>
                </a:solidFill>
              </a:rPr>
              <a:t>pemeriksaan</a:t>
            </a:r>
            <a:r>
              <a:rPr lang="en-US" sz="1725" dirty="0">
                <a:solidFill>
                  <a:schemeClr val="tx1"/>
                </a:solidFill>
              </a:rPr>
              <a:t> </a:t>
            </a:r>
            <a:r>
              <a:rPr lang="en-US" sz="1725" dirty="0" err="1">
                <a:solidFill>
                  <a:schemeClr val="tx1"/>
                </a:solidFill>
              </a:rPr>
              <a:t>persiapan</a:t>
            </a:r>
            <a:r>
              <a:rPr lang="en-US" sz="1725" dirty="0">
                <a:solidFill>
                  <a:schemeClr val="tx1"/>
                </a:solidFill>
              </a:rPr>
              <a:t> </a:t>
            </a:r>
            <a:r>
              <a:rPr lang="en-US" sz="1725" dirty="0" err="1">
                <a:solidFill>
                  <a:schemeClr val="tx1"/>
                </a:solidFill>
              </a:rPr>
              <a:t>dst</a:t>
            </a:r>
            <a:r>
              <a:rPr lang="en-US" sz="1725" dirty="0">
                <a:solidFill>
                  <a:schemeClr val="tx1"/>
                </a:solidFill>
              </a:rPr>
              <a:t>.</a:t>
            </a:r>
          </a:p>
          <a:p>
            <a:pPr marL="266700" indent="-266700" algn="just">
              <a:buFont typeface="+mj-lt"/>
              <a:buAutoNum type="alphaLcPeriod"/>
            </a:pPr>
            <a:r>
              <a:rPr lang="en-US" sz="1725" dirty="0" err="1">
                <a:solidFill>
                  <a:schemeClr val="tx1"/>
                </a:solidFill>
              </a:rPr>
              <a:t>Majelis</a:t>
            </a:r>
            <a:r>
              <a:rPr lang="en-US" sz="1725" dirty="0">
                <a:solidFill>
                  <a:schemeClr val="tx1"/>
                </a:solidFill>
              </a:rPr>
              <a:t> </a:t>
            </a:r>
            <a:r>
              <a:rPr lang="en-US" sz="1725" dirty="0" err="1">
                <a:solidFill>
                  <a:schemeClr val="tx1"/>
                </a:solidFill>
              </a:rPr>
              <a:t>yg</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pokok</a:t>
            </a:r>
            <a:r>
              <a:rPr lang="en-US" sz="1725" dirty="0">
                <a:solidFill>
                  <a:schemeClr val="tx1"/>
                </a:solidFill>
              </a:rPr>
              <a:t> </a:t>
            </a:r>
            <a:r>
              <a:rPr lang="en-US" sz="1725" dirty="0" err="1">
                <a:solidFill>
                  <a:schemeClr val="tx1"/>
                </a:solidFill>
              </a:rPr>
              <a:t>perkaranya</a:t>
            </a:r>
            <a:r>
              <a:rPr lang="en-US" sz="1725" dirty="0">
                <a:solidFill>
                  <a:schemeClr val="tx1"/>
                </a:solidFill>
              </a:rPr>
              <a:t> </a:t>
            </a:r>
            <a:r>
              <a:rPr lang="en-US" sz="1725" dirty="0" err="1">
                <a:solidFill>
                  <a:schemeClr val="tx1"/>
                </a:solidFill>
              </a:rPr>
              <a:t>adalah</a:t>
            </a:r>
            <a:r>
              <a:rPr lang="en-US" sz="1725" dirty="0">
                <a:solidFill>
                  <a:schemeClr val="tx1"/>
                </a:solidFill>
              </a:rPr>
              <a:t> </a:t>
            </a:r>
            <a:r>
              <a:rPr lang="en-US" sz="1725" dirty="0" err="1">
                <a:solidFill>
                  <a:schemeClr val="tx1"/>
                </a:solidFill>
              </a:rPr>
              <a:t>Majelis</a:t>
            </a:r>
            <a:r>
              <a:rPr lang="en-US" sz="1725" dirty="0">
                <a:solidFill>
                  <a:schemeClr val="tx1"/>
                </a:solidFill>
              </a:rPr>
              <a:t> </a:t>
            </a:r>
            <a:r>
              <a:rPr lang="en-US" sz="1725" dirty="0" err="1">
                <a:solidFill>
                  <a:schemeClr val="tx1"/>
                </a:solidFill>
              </a:rPr>
              <a:t>yg</a:t>
            </a:r>
            <a:r>
              <a:rPr lang="en-US" sz="1725" dirty="0">
                <a:solidFill>
                  <a:schemeClr val="tx1"/>
                </a:solidFill>
              </a:rPr>
              <a:t> </a:t>
            </a:r>
            <a:r>
              <a:rPr lang="en-US" sz="1725" dirty="0" err="1">
                <a:solidFill>
                  <a:schemeClr val="tx1"/>
                </a:solidFill>
              </a:rPr>
              <a:t>sama</a:t>
            </a:r>
            <a:r>
              <a:rPr lang="en-US" sz="1725" dirty="0">
                <a:solidFill>
                  <a:schemeClr val="tx1"/>
                </a:solidFill>
              </a:rPr>
              <a:t> dg </a:t>
            </a:r>
            <a:r>
              <a:rPr lang="en-US" sz="1725" dirty="0" err="1">
                <a:solidFill>
                  <a:schemeClr val="tx1"/>
                </a:solidFill>
              </a:rPr>
              <a:t>yg</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gugatan</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tsb</a:t>
            </a:r>
            <a:r>
              <a:rPr lang="en-US" sz="1725" dirty="0">
                <a:solidFill>
                  <a:schemeClr val="tx1"/>
                </a:solidFill>
              </a:rPr>
              <a:t>, </a:t>
            </a:r>
            <a:r>
              <a:rPr lang="en-US" sz="1725" dirty="0" err="1">
                <a:solidFill>
                  <a:schemeClr val="tx1"/>
                </a:solidFill>
              </a:rPr>
              <a:t>tetapi</a:t>
            </a:r>
            <a:r>
              <a:rPr lang="en-US" sz="1725" dirty="0">
                <a:solidFill>
                  <a:schemeClr val="tx1"/>
                </a:solidFill>
              </a:rPr>
              <a:t> dg </a:t>
            </a:r>
            <a:r>
              <a:rPr lang="en-US" sz="1725" dirty="0" err="1">
                <a:solidFill>
                  <a:schemeClr val="tx1"/>
                </a:solidFill>
              </a:rPr>
              <a:t>Penetapan</a:t>
            </a:r>
            <a:r>
              <a:rPr lang="en-US" sz="1725" dirty="0">
                <a:solidFill>
                  <a:schemeClr val="tx1"/>
                </a:solidFill>
              </a:rPr>
              <a:t> </a:t>
            </a:r>
            <a:r>
              <a:rPr lang="en-US" sz="1725" dirty="0" err="1">
                <a:solidFill>
                  <a:schemeClr val="tx1"/>
                </a:solidFill>
              </a:rPr>
              <a:t>Ketua</a:t>
            </a:r>
            <a:r>
              <a:rPr lang="en-US" sz="1725" dirty="0">
                <a:solidFill>
                  <a:schemeClr val="tx1"/>
                </a:solidFill>
              </a:rPr>
              <a:t> </a:t>
            </a:r>
            <a:r>
              <a:rPr lang="en-US" sz="1725" dirty="0" err="1">
                <a:solidFill>
                  <a:schemeClr val="tx1"/>
                </a:solidFill>
              </a:rPr>
              <a:t>Pengadilan</a:t>
            </a:r>
            <a:r>
              <a:rPr lang="en-US" sz="1725" dirty="0">
                <a:solidFill>
                  <a:schemeClr val="tx1"/>
                </a:solidFill>
              </a:rPr>
              <a:t>. Jadi </a:t>
            </a:r>
            <a:r>
              <a:rPr lang="en-US" sz="1725" dirty="0" err="1">
                <a:solidFill>
                  <a:schemeClr val="tx1"/>
                </a:solidFill>
              </a:rPr>
              <a:t>tidak</a:t>
            </a:r>
            <a:r>
              <a:rPr lang="en-US" sz="1725" dirty="0">
                <a:solidFill>
                  <a:schemeClr val="tx1"/>
                </a:solidFill>
              </a:rPr>
              <a:t> </a:t>
            </a:r>
            <a:r>
              <a:rPr lang="en-US" sz="1725" dirty="0" err="1">
                <a:solidFill>
                  <a:schemeClr val="tx1"/>
                </a:solidFill>
              </a:rPr>
              <a:t>secara</a:t>
            </a:r>
            <a:r>
              <a:rPr lang="en-US" sz="1725" dirty="0">
                <a:solidFill>
                  <a:schemeClr val="tx1"/>
                </a:solidFill>
              </a:rPr>
              <a:t> </a:t>
            </a:r>
            <a:r>
              <a:rPr lang="en-US" sz="1725" dirty="0" err="1">
                <a:solidFill>
                  <a:schemeClr val="tx1"/>
                </a:solidFill>
              </a:rPr>
              <a:t>otomatis</a:t>
            </a:r>
            <a:r>
              <a:rPr lang="en-US" sz="1725" dirty="0">
                <a:solidFill>
                  <a:schemeClr val="tx1"/>
                </a:solidFill>
              </a:rPr>
              <a:t>.</a:t>
            </a:r>
            <a:endParaRPr lang="id-ID" sz="1725" dirty="0">
              <a:solidFill>
                <a:schemeClr val="tx1"/>
              </a:solidFill>
            </a:endParaRPr>
          </a:p>
          <a:p>
            <a:pPr algn="just"/>
            <a:r>
              <a:rPr lang="en-US" sz="1725" dirty="0" err="1">
                <a:solidFill>
                  <a:schemeClr val="tx1"/>
                </a:solidFill>
              </a:rPr>
              <a:t>Pemeriksaan</a:t>
            </a:r>
            <a:r>
              <a:rPr lang="en-US" sz="1725" dirty="0">
                <a:solidFill>
                  <a:schemeClr val="tx1"/>
                </a:solidFill>
              </a:rPr>
              <a:t> </a:t>
            </a:r>
            <a:r>
              <a:rPr lang="en-US" sz="1725" dirty="0" err="1">
                <a:solidFill>
                  <a:schemeClr val="tx1"/>
                </a:solidFill>
              </a:rPr>
              <a:t>dilakukan</a:t>
            </a:r>
            <a:r>
              <a:rPr lang="en-US" sz="1725" dirty="0">
                <a:solidFill>
                  <a:schemeClr val="tx1"/>
                </a:solidFill>
              </a:rPr>
              <a:t> oleh </a:t>
            </a:r>
            <a:r>
              <a:rPr lang="en-US" sz="1725" dirty="0" err="1">
                <a:solidFill>
                  <a:schemeClr val="tx1"/>
                </a:solidFill>
              </a:rPr>
              <a:t>Majelis</a:t>
            </a:r>
            <a:r>
              <a:rPr lang="en-US" sz="1725" dirty="0">
                <a:solidFill>
                  <a:schemeClr val="tx1"/>
                </a:solidFill>
              </a:rPr>
              <a:t> Hakim </a:t>
            </a:r>
            <a:r>
              <a:rPr lang="en-US" sz="1725" dirty="0" err="1">
                <a:solidFill>
                  <a:schemeClr val="tx1"/>
                </a:solidFill>
              </a:rPr>
              <a:t>dalam</a:t>
            </a:r>
            <a:r>
              <a:rPr lang="en-US" sz="1725" dirty="0">
                <a:solidFill>
                  <a:schemeClr val="tx1"/>
                </a:solidFill>
              </a:rPr>
              <a:t> </a:t>
            </a:r>
            <a:r>
              <a:rPr lang="en-US" sz="1725" dirty="0" err="1">
                <a:solidFill>
                  <a:schemeClr val="tx1"/>
                </a:solidFill>
              </a:rPr>
              <a:t>sid</a:t>
            </a:r>
            <a:r>
              <a:rPr lang="id-ID" sz="1725" dirty="0">
                <a:solidFill>
                  <a:schemeClr val="tx1"/>
                </a:solidFill>
              </a:rPr>
              <a:t>a</a:t>
            </a:r>
            <a:r>
              <a:rPr lang="en-US" sz="1725" dirty="0">
                <a:solidFill>
                  <a:schemeClr val="tx1"/>
                </a:solidFill>
              </a:rPr>
              <a:t>ng yang </a:t>
            </a:r>
            <a:r>
              <a:rPr lang="en-US" sz="1725" dirty="0" err="1">
                <a:solidFill>
                  <a:schemeClr val="tx1"/>
                </a:solidFill>
              </a:rPr>
              <a:t>dilakukan</a:t>
            </a:r>
            <a:r>
              <a:rPr lang="en-US" sz="1725" dirty="0">
                <a:solidFill>
                  <a:schemeClr val="tx1"/>
                </a:solidFill>
              </a:rPr>
              <a:t> </a:t>
            </a:r>
            <a:r>
              <a:rPr lang="en-US" sz="1725" dirty="0" err="1">
                <a:solidFill>
                  <a:schemeClr val="tx1"/>
                </a:solidFill>
              </a:rPr>
              <a:t>secara</a:t>
            </a:r>
            <a:r>
              <a:rPr lang="en-US" sz="1725" dirty="0">
                <a:solidFill>
                  <a:schemeClr val="tx1"/>
                </a:solidFill>
              </a:rPr>
              <a:t> </a:t>
            </a:r>
            <a:r>
              <a:rPr lang="en-US" sz="1725" dirty="0" err="1">
                <a:solidFill>
                  <a:schemeClr val="tx1"/>
                </a:solidFill>
              </a:rPr>
              <a:t>tertutup</a:t>
            </a:r>
            <a:r>
              <a:rPr lang="en-US" sz="1725" dirty="0">
                <a:solidFill>
                  <a:schemeClr val="tx1"/>
                </a:solidFill>
              </a:rPr>
              <a:t> </a:t>
            </a:r>
            <a:r>
              <a:rPr lang="en-US" sz="1725" dirty="0" err="1">
                <a:solidFill>
                  <a:schemeClr val="tx1"/>
                </a:solidFill>
              </a:rPr>
              <a:t>dengan</a:t>
            </a:r>
            <a:r>
              <a:rPr lang="en-US" sz="1725" dirty="0">
                <a:solidFill>
                  <a:schemeClr val="tx1"/>
                </a:solidFill>
              </a:rPr>
              <a:t> </a:t>
            </a:r>
            <a:r>
              <a:rPr lang="en-US" sz="1725" dirty="0" err="1">
                <a:solidFill>
                  <a:schemeClr val="tx1"/>
                </a:solidFill>
              </a:rPr>
              <a:t>mendengarkan</a:t>
            </a:r>
            <a:r>
              <a:rPr lang="en-US" sz="1725" dirty="0">
                <a:solidFill>
                  <a:schemeClr val="tx1"/>
                </a:solidFill>
              </a:rPr>
              <a:t> Para </a:t>
            </a:r>
            <a:r>
              <a:rPr lang="en-US" sz="1725" dirty="0" err="1">
                <a:solidFill>
                  <a:schemeClr val="tx1"/>
                </a:solidFill>
              </a:rPr>
              <a:t>Pihak</a:t>
            </a:r>
            <a:r>
              <a:rPr lang="en-US" sz="1725" dirty="0">
                <a:solidFill>
                  <a:schemeClr val="tx1"/>
                </a:solidFill>
              </a:rPr>
              <a:t>, </a:t>
            </a:r>
            <a:r>
              <a:rPr lang="en-US" sz="1725" dirty="0" err="1">
                <a:solidFill>
                  <a:schemeClr val="tx1"/>
                </a:solidFill>
              </a:rPr>
              <a:t>baik</a:t>
            </a:r>
            <a:r>
              <a:rPr lang="en-US" sz="1725" dirty="0">
                <a:solidFill>
                  <a:schemeClr val="tx1"/>
                </a:solidFill>
              </a:rPr>
              <a:t> </a:t>
            </a:r>
            <a:r>
              <a:rPr lang="en-US" sz="1725" dirty="0" err="1">
                <a:solidFill>
                  <a:schemeClr val="tx1"/>
                </a:solidFill>
              </a:rPr>
              <a:t>Pelawan</a:t>
            </a:r>
            <a:r>
              <a:rPr lang="en-US" sz="1725" dirty="0">
                <a:solidFill>
                  <a:schemeClr val="tx1"/>
                </a:solidFill>
              </a:rPr>
              <a:t>/</a:t>
            </a:r>
            <a:r>
              <a:rPr lang="en-US" sz="1725" dirty="0" err="1">
                <a:solidFill>
                  <a:schemeClr val="tx1"/>
                </a:solidFill>
              </a:rPr>
              <a:t>Penggugat</a:t>
            </a:r>
            <a:r>
              <a:rPr lang="en-US" sz="1725" dirty="0">
                <a:solidFill>
                  <a:schemeClr val="tx1"/>
                </a:solidFill>
              </a:rPr>
              <a:t> </a:t>
            </a:r>
            <a:r>
              <a:rPr lang="en-US" sz="1725" dirty="0" err="1">
                <a:solidFill>
                  <a:schemeClr val="tx1"/>
                </a:solidFill>
              </a:rPr>
              <a:t>maupun</a:t>
            </a:r>
            <a:r>
              <a:rPr lang="en-US" sz="1725" dirty="0">
                <a:solidFill>
                  <a:schemeClr val="tx1"/>
                </a:solidFill>
              </a:rPr>
              <a:t> </a:t>
            </a:r>
            <a:r>
              <a:rPr lang="en-US" sz="1725" dirty="0" err="1">
                <a:solidFill>
                  <a:schemeClr val="tx1"/>
                </a:solidFill>
              </a:rPr>
              <a:t>Terlawan</a:t>
            </a:r>
            <a:r>
              <a:rPr lang="en-US" sz="1725" dirty="0">
                <a:solidFill>
                  <a:schemeClr val="tx1"/>
                </a:solidFill>
              </a:rPr>
              <a:t>/</a:t>
            </a:r>
            <a:r>
              <a:rPr lang="en-US" sz="1725" dirty="0" err="1">
                <a:solidFill>
                  <a:schemeClr val="tx1"/>
                </a:solidFill>
              </a:rPr>
              <a:t>Tergugat</a:t>
            </a:r>
            <a:r>
              <a:rPr lang="en-US" sz="1725" dirty="0">
                <a:solidFill>
                  <a:schemeClr val="tx1"/>
                </a:solidFill>
              </a:rPr>
              <a:t> </a:t>
            </a:r>
            <a:r>
              <a:rPr lang="en-US" sz="1725" dirty="0" err="1">
                <a:solidFill>
                  <a:schemeClr val="tx1"/>
                </a:solidFill>
              </a:rPr>
              <a:t>tanpa</a:t>
            </a:r>
            <a:r>
              <a:rPr lang="en-US" sz="1725" dirty="0">
                <a:solidFill>
                  <a:schemeClr val="tx1"/>
                </a:solidFill>
              </a:rPr>
              <a:t> </a:t>
            </a:r>
            <a:r>
              <a:rPr lang="en-US" sz="1725" dirty="0" err="1">
                <a:solidFill>
                  <a:schemeClr val="tx1"/>
                </a:solidFill>
              </a:rPr>
              <a:t>memeriksa</a:t>
            </a:r>
            <a:r>
              <a:rPr lang="en-US" sz="1725" dirty="0">
                <a:solidFill>
                  <a:schemeClr val="tx1"/>
                </a:solidFill>
              </a:rPr>
              <a:t> </a:t>
            </a:r>
            <a:r>
              <a:rPr lang="en-US" sz="1725" dirty="0" err="1">
                <a:solidFill>
                  <a:schemeClr val="tx1"/>
                </a:solidFill>
              </a:rPr>
              <a:t>pokok</a:t>
            </a:r>
            <a:r>
              <a:rPr lang="en-US" sz="1725" dirty="0">
                <a:solidFill>
                  <a:schemeClr val="tx1"/>
                </a:solidFill>
              </a:rPr>
              <a:t> </a:t>
            </a:r>
            <a:r>
              <a:rPr lang="en-US" sz="1725" dirty="0" err="1">
                <a:solidFill>
                  <a:schemeClr val="tx1"/>
                </a:solidFill>
              </a:rPr>
              <a:t>gugatan</a:t>
            </a:r>
            <a:r>
              <a:rPr lang="en-US" sz="1725" dirty="0">
                <a:solidFill>
                  <a:schemeClr val="tx1"/>
                </a:solidFill>
              </a:rPr>
              <a:t>.</a:t>
            </a:r>
            <a:endParaRPr lang="id-ID" sz="1725" dirty="0">
              <a:solidFill>
                <a:schemeClr val="tx1"/>
              </a:solidFill>
            </a:endParaRPr>
          </a:p>
          <a:p>
            <a:pPr algn="just"/>
            <a:r>
              <a:rPr lang="en-US" sz="1725" dirty="0" err="1">
                <a:solidFill>
                  <a:schemeClr val="tx1"/>
                </a:solidFill>
              </a:rPr>
              <a:t>Putusan</a:t>
            </a:r>
            <a:r>
              <a:rPr lang="en-US" sz="1725" dirty="0">
                <a:solidFill>
                  <a:schemeClr val="tx1"/>
                </a:solidFill>
              </a:rPr>
              <a:t> </a:t>
            </a:r>
            <a:r>
              <a:rPr lang="en-US" sz="1725" dirty="0" err="1">
                <a:solidFill>
                  <a:schemeClr val="tx1"/>
                </a:solidFill>
              </a:rPr>
              <a:t>terhadap</a:t>
            </a:r>
            <a:r>
              <a:rPr lang="en-US" sz="1725" dirty="0">
                <a:solidFill>
                  <a:schemeClr val="tx1"/>
                </a:solidFill>
              </a:rPr>
              <a:t> </a:t>
            </a:r>
            <a:r>
              <a:rPr lang="en-US" sz="1725" dirty="0" err="1">
                <a:solidFill>
                  <a:schemeClr val="tx1"/>
                </a:solidFill>
              </a:rPr>
              <a:t>Perlawanan</a:t>
            </a:r>
            <a:r>
              <a:rPr lang="en-US" sz="1725" dirty="0">
                <a:solidFill>
                  <a:schemeClr val="tx1"/>
                </a:solidFill>
              </a:rPr>
              <a:t> </a:t>
            </a:r>
            <a:r>
              <a:rPr lang="en-US" sz="1725" dirty="0" err="1">
                <a:solidFill>
                  <a:schemeClr val="tx1"/>
                </a:solidFill>
              </a:rPr>
              <a:t>dibacakan</a:t>
            </a:r>
            <a:r>
              <a:rPr lang="en-US" sz="1725" dirty="0">
                <a:solidFill>
                  <a:schemeClr val="tx1"/>
                </a:solidFill>
              </a:rPr>
              <a:t> </a:t>
            </a:r>
            <a:r>
              <a:rPr lang="en-US" sz="1725" dirty="0" err="1">
                <a:solidFill>
                  <a:schemeClr val="tx1"/>
                </a:solidFill>
              </a:rPr>
              <a:t>dalam</a:t>
            </a:r>
            <a:r>
              <a:rPr lang="en-US" sz="1725" dirty="0">
                <a:solidFill>
                  <a:schemeClr val="tx1"/>
                </a:solidFill>
              </a:rPr>
              <a:t> </a:t>
            </a:r>
            <a:r>
              <a:rPr lang="en-US" sz="1725" dirty="0" err="1">
                <a:solidFill>
                  <a:schemeClr val="tx1"/>
                </a:solidFill>
              </a:rPr>
              <a:t>sid</a:t>
            </a:r>
            <a:r>
              <a:rPr lang="id-ID" sz="1725" dirty="0">
                <a:solidFill>
                  <a:schemeClr val="tx1"/>
                </a:solidFill>
              </a:rPr>
              <a:t>a</a:t>
            </a:r>
            <a:r>
              <a:rPr lang="en-US" sz="1725" dirty="0">
                <a:solidFill>
                  <a:schemeClr val="tx1"/>
                </a:solidFill>
              </a:rPr>
              <a:t>ng </a:t>
            </a:r>
            <a:r>
              <a:rPr lang="en-US" sz="1725" dirty="0" err="1">
                <a:solidFill>
                  <a:schemeClr val="tx1"/>
                </a:solidFill>
              </a:rPr>
              <a:t>terbuka</a:t>
            </a:r>
            <a:r>
              <a:rPr lang="en-US" sz="1725" dirty="0">
                <a:solidFill>
                  <a:schemeClr val="tx1"/>
                </a:solidFill>
              </a:rPr>
              <a:t> </a:t>
            </a:r>
            <a:r>
              <a:rPr lang="en-US" sz="1725" dirty="0" err="1">
                <a:solidFill>
                  <a:schemeClr val="tx1"/>
                </a:solidFill>
              </a:rPr>
              <a:t>untuk</a:t>
            </a:r>
            <a:r>
              <a:rPr lang="en-US" sz="1725" dirty="0">
                <a:solidFill>
                  <a:schemeClr val="tx1"/>
                </a:solidFill>
              </a:rPr>
              <a:t> </a:t>
            </a:r>
            <a:r>
              <a:rPr lang="en-US" sz="1725" dirty="0" err="1">
                <a:solidFill>
                  <a:schemeClr val="tx1"/>
                </a:solidFill>
              </a:rPr>
              <a:t>umum</a:t>
            </a:r>
            <a:r>
              <a:rPr lang="en-US" sz="1725" dirty="0">
                <a:solidFill>
                  <a:schemeClr val="tx1"/>
                </a:solidFill>
              </a:rPr>
              <a:t>. </a:t>
            </a:r>
            <a:endParaRPr lang="id-ID" sz="1725" dirty="0">
              <a:solidFill>
                <a:schemeClr val="tx1"/>
              </a:solidFill>
            </a:endParaRPr>
          </a:p>
        </p:txBody>
      </p:sp>
    </p:spTree>
    <p:extLst>
      <p:ext uri="{BB962C8B-B14F-4D97-AF65-F5344CB8AC3E}">
        <p14:creationId xmlns:p14="http://schemas.microsoft.com/office/powerpoint/2010/main" val="2392663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788" y="246063"/>
            <a:ext cx="6952889" cy="704850"/>
          </a:xfrm>
        </p:spPr>
        <p:txBody>
          <a:bodyPr>
            <a:normAutofit fontScale="90000"/>
          </a:bodyPr>
          <a:lstStyle/>
          <a:p>
            <a:r>
              <a:rPr lang="en-US" b="1" dirty="0" err="1"/>
              <a:t>Pokok</a:t>
            </a:r>
            <a:r>
              <a:rPr lang="en-US" b="1" dirty="0"/>
              <a:t> </a:t>
            </a:r>
            <a:r>
              <a:rPr lang="en-US" b="1" dirty="0" err="1"/>
              <a:t>pemeriksaan</a:t>
            </a:r>
            <a:r>
              <a:rPr lang="en-US" b="1" dirty="0"/>
              <a:t> yang </a:t>
            </a:r>
            <a:r>
              <a:rPr lang="en-US" b="1" dirty="0" err="1"/>
              <a:t>dilakukan</a:t>
            </a:r>
            <a:r>
              <a:rPr lang="en-US" b="1" dirty="0"/>
              <a:t> </a:t>
            </a:r>
            <a:r>
              <a:rPr lang="en-US" b="1" dirty="0" err="1"/>
              <a:t>terhadap</a:t>
            </a:r>
            <a:r>
              <a:rPr lang="en-US" b="1" dirty="0"/>
              <a:t> </a:t>
            </a:r>
            <a:r>
              <a:rPr lang="en-US" b="1" dirty="0" err="1"/>
              <a:t>gugatan</a:t>
            </a:r>
            <a:r>
              <a:rPr lang="en-US" b="1" dirty="0"/>
              <a:t> </a:t>
            </a:r>
            <a:r>
              <a:rPr lang="en-US" b="1" dirty="0" err="1"/>
              <a:t>perlawanan</a:t>
            </a:r>
            <a:r>
              <a:rPr lang="en-US" b="1" dirty="0"/>
              <a:t> oleh </a:t>
            </a:r>
            <a:r>
              <a:rPr lang="en-US" b="1" dirty="0" err="1"/>
              <a:t>Majelis</a:t>
            </a:r>
            <a:r>
              <a:rPr lang="en-US" b="1" dirty="0"/>
              <a:t> Hakim </a:t>
            </a:r>
            <a:r>
              <a:rPr lang="en-US" b="1" dirty="0" err="1"/>
              <a:t>perlawanan</a:t>
            </a:r>
            <a:r>
              <a:rPr lang="en-US" b="1" dirty="0"/>
              <a:t> </a:t>
            </a:r>
            <a:r>
              <a:rPr lang="en-US" b="1" dirty="0" err="1"/>
              <a:t>adalah</a:t>
            </a:r>
            <a:r>
              <a:rPr lang="en-US" b="1" dirty="0"/>
              <a:t>:</a:t>
            </a:r>
            <a:br>
              <a:rPr lang="id-ID" dirty="0"/>
            </a:br>
            <a:endParaRPr lang="id-ID" dirty="0"/>
          </a:p>
        </p:txBody>
      </p:sp>
      <p:sp>
        <p:nvSpPr>
          <p:cNvPr id="3" name="Content Placeholder 2"/>
          <p:cNvSpPr>
            <a:spLocks noGrp="1"/>
          </p:cNvSpPr>
          <p:nvPr>
            <p:ph idx="4294967295"/>
          </p:nvPr>
        </p:nvSpPr>
        <p:spPr>
          <a:xfrm>
            <a:off x="235788" y="1504709"/>
            <a:ext cx="6952890" cy="3264060"/>
          </a:xfrm>
        </p:spPr>
        <p:txBody>
          <a:bodyPr>
            <a:normAutofit/>
          </a:bodyPr>
          <a:lstStyle/>
          <a:p>
            <a:pPr marL="266700" indent="-266700" algn="just">
              <a:buFont typeface="+mj-lt"/>
              <a:buAutoNum type="alphaLcPeriod"/>
            </a:pPr>
            <a:r>
              <a:rPr lang="en-US" sz="2000" dirty="0" err="1">
                <a:solidFill>
                  <a:schemeClr val="tx1"/>
                </a:solidFill>
              </a:rPr>
              <a:t>Tepat</a:t>
            </a:r>
            <a:r>
              <a:rPr lang="en-US" sz="2000" dirty="0">
                <a:solidFill>
                  <a:schemeClr val="tx1"/>
                </a:solidFill>
              </a:rPr>
              <a:t>/</a:t>
            </a:r>
            <a:r>
              <a:rPr lang="en-US" sz="2000" dirty="0" err="1">
                <a:solidFill>
                  <a:schemeClr val="tx1"/>
                </a:solidFill>
              </a:rPr>
              <a:t>tidaknya</a:t>
            </a:r>
            <a:r>
              <a:rPr lang="en-US" sz="2000" dirty="0">
                <a:solidFill>
                  <a:schemeClr val="tx1"/>
                </a:solidFill>
              </a:rPr>
              <a:t> </a:t>
            </a:r>
            <a:r>
              <a:rPr lang="en-US" sz="2000" dirty="0" err="1">
                <a:solidFill>
                  <a:schemeClr val="tx1"/>
                </a:solidFill>
              </a:rPr>
              <a:t>penetapan</a:t>
            </a:r>
            <a:r>
              <a:rPr lang="en-US" sz="2000" dirty="0">
                <a:solidFill>
                  <a:schemeClr val="tx1"/>
                </a:solidFill>
              </a:rPr>
              <a:t> </a:t>
            </a:r>
            <a:r>
              <a:rPr lang="en-US" sz="2000" dirty="0" err="1">
                <a:solidFill>
                  <a:schemeClr val="tx1"/>
                </a:solidFill>
              </a:rPr>
              <a:t>Ketua</a:t>
            </a:r>
            <a:r>
              <a:rPr lang="en-US" sz="2000" dirty="0">
                <a:solidFill>
                  <a:schemeClr val="tx1"/>
                </a:solidFill>
              </a:rPr>
              <a:t> PTUN </a:t>
            </a:r>
            <a:r>
              <a:rPr lang="en-US" sz="2000" dirty="0" err="1">
                <a:solidFill>
                  <a:schemeClr val="tx1"/>
                </a:solidFill>
              </a:rPr>
              <a:t>yg</a:t>
            </a:r>
            <a:r>
              <a:rPr lang="en-US" sz="2000" dirty="0">
                <a:solidFill>
                  <a:schemeClr val="tx1"/>
                </a:solidFill>
              </a:rPr>
              <a:t> </a:t>
            </a:r>
            <a:r>
              <a:rPr lang="en-US" sz="2000" dirty="0" err="1">
                <a:solidFill>
                  <a:schemeClr val="tx1"/>
                </a:solidFill>
              </a:rPr>
              <a:t>menyatakan</a:t>
            </a:r>
            <a:r>
              <a:rPr lang="en-US" sz="2000" dirty="0">
                <a:solidFill>
                  <a:schemeClr val="tx1"/>
                </a:solidFill>
              </a:rPr>
              <a:t> </a:t>
            </a:r>
            <a:r>
              <a:rPr lang="en-US" sz="2000" dirty="0" err="1">
                <a:solidFill>
                  <a:schemeClr val="tx1"/>
                </a:solidFill>
              </a:rPr>
              <a:t>gugatan</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diterima</a:t>
            </a:r>
            <a:r>
              <a:rPr lang="en-US" sz="2000" dirty="0">
                <a:solidFill>
                  <a:schemeClr val="tx1"/>
                </a:solidFill>
              </a:rPr>
              <a:t> </a:t>
            </a:r>
            <a:r>
              <a:rPr lang="en-US" sz="2000" dirty="0" err="1">
                <a:solidFill>
                  <a:schemeClr val="tx1"/>
                </a:solidFill>
              </a:rPr>
              <a:t>atau</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berdasar</a:t>
            </a:r>
            <a:r>
              <a:rPr lang="en-US" sz="2000" dirty="0">
                <a:solidFill>
                  <a:schemeClr val="tx1"/>
                </a:solidFill>
              </a:rPr>
              <a:t>.</a:t>
            </a:r>
          </a:p>
          <a:p>
            <a:pPr marL="266700" indent="-266700" algn="just">
              <a:buFont typeface="+mj-lt"/>
              <a:buAutoNum type="alphaLcPeriod"/>
            </a:pPr>
            <a:r>
              <a:rPr lang="en-US" sz="2000" dirty="0">
                <a:solidFill>
                  <a:schemeClr val="tx1"/>
                </a:solidFill>
              </a:rPr>
              <a:t>Yang </a:t>
            </a:r>
            <a:r>
              <a:rPr lang="en-US" sz="2000" dirty="0" err="1">
                <a:solidFill>
                  <a:schemeClr val="tx1"/>
                </a:solidFill>
              </a:rPr>
              <a:t>diuji</a:t>
            </a:r>
            <a:r>
              <a:rPr lang="en-US" sz="2000" dirty="0">
                <a:solidFill>
                  <a:schemeClr val="tx1"/>
                </a:solidFill>
              </a:rPr>
              <a:t> </a:t>
            </a:r>
            <a:r>
              <a:rPr lang="en-US" sz="2000" dirty="0" err="1">
                <a:solidFill>
                  <a:schemeClr val="tx1"/>
                </a:solidFill>
              </a:rPr>
              <a:t>adalah</a:t>
            </a:r>
            <a:r>
              <a:rPr lang="en-US" sz="2000" dirty="0">
                <a:solidFill>
                  <a:schemeClr val="tx1"/>
                </a:solidFill>
              </a:rPr>
              <a:t> </a:t>
            </a:r>
            <a:r>
              <a:rPr lang="en-US" sz="2000" dirty="0" err="1">
                <a:solidFill>
                  <a:schemeClr val="tx1"/>
                </a:solidFill>
              </a:rPr>
              <a:t>tepat</a:t>
            </a:r>
            <a:r>
              <a:rPr lang="en-US" sz="2000" dirty="0">
                <a:solidFill>
                  <a:schemeClr val="tx1"/>
                </a:solidFill>
              </a:rPr>
              <a:t>/</a:t>
            </a:r>
            <a:r>
              <a:rPr lang="en-US" sz="2000" dirty="0" err="1">
                <a:solidFill>
                  <a:schemeClr val="tx1"/>
                </a:solidFill>
              </a:rPr>
              <a:t>tidaknya</a:t>
            </a:r>
            <a:r>
              <a:rPr lang="en-US" sz="2000" dirty="0">
                <a:solidFill>
                  <a:schemeClr val="tx1"/>
                </a:solidFill>
              </a:rPr>
              <a:t> </a:t>
            </a:r>
            <a:r>
              <a:rPr lang="en-US" sz="2000" dirty="0" err="1">
                <a:solidFill>
                  <a:schemeClr val="tx1"/>
                </a:solidFill>
              </a:rPr>
              <a:t>penggunaan</a:t>
            </a:r>
            <a:r>
              <a:rPr lang="en-US" sz="2000" dirty="0">
                <a:solidFill>
                  <a:schemeClr val="tx1"/>
                </a:solidFill>
              </a:rPr>
              <a:t> salah </a:t>
            </a:r>
            <a:r>
              <a:rPr lang="en-US" sz="2000" dirty="0" err="1">
                <a:solidFill>
                  <a:schemeClr val="tx1"/>
                </a:solidFill>
              </a:rPr>
              <a:t>satu</a:t>
            </a:r>
            <a:r>
              <a:rPr lang="en-US" sz="2000" dirty="0">
                <a:solidFill>
                  <a:schemeClr val="tx1"/>
                </a:solidFill>
              </a:rPr>
              <a:t> </a:t>
            </a:r>
            <a:r>
              <a:rPr lang="en-US" sz="2000" dirty="0" err="1">
                <a:solidFill>
                  <a:schemeClr val="tx1"/>
                </a:solidFill>
              </a:rPr>
              <a:t>atau</a:t>
            </a:r>
            <a:r>
              <a:rPr lang="en-US" sz="2000" dirty="0">
                <a:solidFill>
                  <a:schemeClr val="tx1"/>
                </a:solidFill>
              </a:rPr>
              <a:t> </a:t>
            </a:r>
            <a:r>
              <a:rPr lang="en-US" sz="2000" dirty="0" err="1">
                <a:solidFill>
                  <a:schemeClr val="tx1"/>
                </a:solidFill>
              </a:rPr>
              <a:t>lebih</a:t>
            </a:r>
            <a:r>
              <a:rPr lang="en-US" sz="2000" dirty="0">
                <a:solidFill>
                  <a:schemeClr val="tx1"/>
                </a:solidFill>
              </a:rPr>
              <a:t> </a:t>
            </a:r>
            <a:r>
              <a:rPr lang="en-US" sz="2000" dirty="0" err="1">
                <a:solidFill>
                  <a:schemeClr val="tx1"/>
                </a:solidFill>
              </a:rPr>
              <a:t>alasan</a:t>
            </a:r>
            <a:r>
              <a:rPr lang="en-US" sz="2000" dirty="0">
                <a:solidFill>
                  <a:schemeClr val="tx1"/>
                </a:solidFill>
              </a:rPr>
              <a:t> </a:t>
            </a:r>
            <a:r>
              <a:rPr lang="en-US" sz="2000" dirty="0" err="1">
                <a:solidFill>
                  <a:schemeClr val="tx1"/>
                </a:solidFill>
              </a:rPr>
              <a:t>yg</a:t>
            </a:r>
            <a:r>
              <a:rPr lang="en-US" sz="2000" dirty="0">
                <a:solidFill>
                  <a:schemeClr val="tx1"/>
                </a:solidFill>
              </a:rPr>
              <a:t> </a:t>
            </a:r>
            <a:r>
              <a:rPr lang="en-US" sz="2000" dirty="0" err="1">
                <a:solidFill>
                  <a:schemeClr val="tx1"/>
                </a:solidFill>
              </a:rPr>
              <a:t>ditentukan</a:t>
            </a:r>
            <a:r>
              <a:rPr lang="en-US" sz="2000" dirty="0">
                <a:solidFill>
                  <a:schemeClr val="tx1"/>
                </a:solidFill>
              </a:rPr>
              <a:t> </a:t>
            </a:r>
            <a:r>
              <a:rPr lang="en-US" sz="2000" dirty="0" err="1">
                <a:solidFill>
                  <a:schemeClr val="tx1"/>
                </a:solidFill>
              </a:rPr>
              <a:t>dalam</a:t>
            </a:r>
            <a:r>
              <a:rPr lang="en-US" sz="2000" dirty="0">
                <a:solidFill>
                  <a:schemeClr val="tx1"/>
                </a:solidFill>
              </a:rPr>
              <a:t> Pasal 62 </a:t>
            </a:r>
            <a:r>
              <a:rPr lang="en-US" sz="2000" dirty="0" err="1">
                <a:solidFill>
                  <a:schemeClr val="tx1"/>
                </a:solidFill>
              </a:rPr>
              <a:t>ayat</a:t>
            </a:r>
            <a:r>
              <a:rPr lang="en-US" sz="2000" dirty="0">
                <a:solidFill>
                  <a:schemeClr val="tx1"/>
                </a:solidFill>
              </a:rPr>
              <a:t> (1) </a:t>
            </a:r>
            <a:r>
              <a:rPr lang="en-US" sz="2000" dirty="0" err="1">
                <a:solidFill>
                  <a:schemeClr val="tx1"/>
                </a:solidFill>
              </a:rPr>
              <a:t>huruf</a:t>
            </a:r>
            <a:r>
              <a:rPr lang="en-US" sz="2000" dirty="0">
                <a:solidFill>
                  <a:schemeClr val="tx1"/>
                </a:solidFill>
              </a:rPr>
              <a:t> a s/d </a:t>
            </a:r>
            <a:r>
              <a:rPr lang="en-US" sz="2000" dirty="0" err="1">
                <a:solidFill>
                  <a:schemeClr val="tx1"/>
                </a:solidFill>
              </a:rPr>
              <a:t>huruf</a:t>
            </a:r>
            <a:r>
              <a:rPr lang="en-US" sz="2000" dirty="0">
                <a:solidFill>
                  <a:schemeClr val="tx1"/>
                </a:solidFill>
              </a:rPr>
              <a:t> e UU </a:t>
            </a:r>
            <a:r>
              <a:rPr lang="en-US" sz="2000" dirty="0" err="1">
                <a:solidFill>
                  <a:schemeClr val="tx1"/>
                </a:solidFill>
              </a:rPr>
              <a:t>Peratun</a:t>
            </a:r>
            <a:r>
              <a:rPr lang="en-US" sz="2000" dirty="0">
                <a:solidFill>
                  <a:schemeClr val="tx1"/>
                </a:solidFill>
              </a:rPr>
              <a:t> </a:t>
            </a:r>
            <a:r>
              <a:rPr lang="en-US" sz="2000" dirty="0" err="1">
                <a:solidFill>
                  <a:schemeClr val="tx1"/>
                </a:solidFill>
              </a:rPr>
              <a:t>yg</a:t>
            </a:r>
            <a:r>
              <a:rPr lang="en-US" sz="2000" dirty="0">
                <a:solidFill>
                  <a:schemeClr val="tx1"/>
                </a:solidFill>
              </a:rPr>
              <a:t> </a:t>
            </a:r>
            <a:r>
              <a:rPr lang="en-US" sz="2000" dirty="0" err="1">
                <a:solidFill>
                  <a:schemeClr val="tx1"/>
                </a:solidFill>
              </a:rPr>
              <a:t>digunakan</a:t>
            </a:r>
            <a:r>
              <a:rPr lang="en-US" sz="2000" dirty="0">
                <a:solidFill>
                  <a:schemeClr val="tx1"/>
                </a:solidFill>
              </a:rPr>
              <a:t> </a:t>
            </a:r>
            <a:r>
              <a:rPr lang="en-US" sz="2000" dirty="0" err="1">
                <a:solidFill>
                  <a:schemeClr val="tx1"/>
                </a:solidFill>
              </a:rPr>
              <a:t>sebagai</a:t>
            </a:r>
            <a:r>
              <a:rPr lang="en-US" sz="2000" dirty="0">
                <a:solidFill>
                  <a:schemeClr val="tx1"/>
                </a:solidFill>
              </a:rPr>
              <a:t> </a:t>
            </a:r>
            <a:r>
              <a:rPr lang="en-US" sz="2000" dirty="0" err="1">
                <a:solidFill>
                  <a:schemeClr val="tx1"/>
                </a:solidFill>
              </a:rPr>
              <a:t>dasar</a:t>
            </a:r>
            <a:r>
              <a:rPr lang="en-US" sz="2000" dirty="0">
                <a:solidFill>
                  <a:schemeClr val="tx1"/>
                </a:solidFill>
              </a:rPr>
              <a:t> </a:t>
            </a:r>
            <a:r>
              <a:rPr lang="en-US" sz="2000" dirty="0" err="1">
                <a:solidFill>
                  <a:schemeClr val="tx1"/>
                </a:solidFill>
              </a:rPr>
              <a:t>untuk</a:t>
            </a:r>
            <a:r>
              <a:rPr lang="en-US" sz="2000" dirty="0">
                <a:solidFill>
                  <a:schemeClr val="tx1"/>
                </a:solidFill>
              </a:rPr>
              <a:t> </a:t>
            </a:r>
            <a:r>
              <a:rPr lang="en-US" sz="2000" dirty="0" err="1">
                <a:solidFill>
                  <a:schemeClr val="tx1"/>
                </a:solidFill>
              </a:rPr>
              <a:t>mendismissal</a:t>
            </a:r>
            <a:r>
              <a:rPr lang="en-US" sz="2000" dirty="0">
                <a:solidFill>
                  <a:schemeClr val="tx1"/>
                </a:solidFill>
              </a:rPr>
              <a:t> </a:t>
            </a:r>
            <a:r>
              <a:rPr lang="en-US" sz="2000" dirty="0" err="1">
                <a:solidFill>
                  <a:schemeClr val="tx1"/>
                </a:solidFill>
              </a:rPr>
              <a:t>gugatan</a:t>
            </a:r>
            <a:r>
              <a:rPr lang="en-US" sz="2000" dirty="0">
                <a:solidFill>
                  <a:schemeClr val="tx1"/>
                </a:solidFill>
              </a:rPr>
              <a:t> </a:t>
            </a:r>
            <a:r>
              <a:rPr lang="en-US" sz="2000" dirty="0" err="1">
                <a:solidFill>
                  <a:schemeClr val="tx1"/>
                </a:solidFill>
              </a:rPr>
              <a:t>Penggugat</a:t>
            </a:r>
            <a:r>
              <a:rPr lang="en-US" sz="2000" dirty="0">
                <a:solidFill>
                  <a:schemeClr val="tx1"/>
                </a:solidFill>
              </a:rPr>
              <a:t> oleh </a:t>
            </a:r>
            <a:r>
              <a:rPr lang="en-US" sz="2000" dirty="0" err="1">
                <a:solidFill>
                  <a:schemeClr val="tx1"/>
                </a:solidFill>
              </a:rPr>
              <a:t>Ketua</a:t>
            </a:r>
            <a:r>
              <a:rPr lang="en-US" sz="2000" dirty="0">
                <a:solidFill>
                  <a:schemeClr val="tx1"/>
                </a:solidFill>
              </a:rPr>
              <a:t> PTUN </a:t>
            </a:r>
            <a:r>
              <a:rPr lang="en-US" sz="2000" dirty="0" err="1">
                <a:solidFill>
                  <a:schemeClr val="tx1"/>
                </a:solidFill>
              </a:rPr>
              <a:t>dengan</a:t>
            </a:r>
            <a:r>
              <a:rPr lang="en-US" sz="2000" dirty="0">
                <a:solidFill>
                  <a:schemeClr val="tx1"/>
                </a:solidFill>
              </a:rPr>
              <a:t> </a:t>
            </a:r>
            <a:r>
              <a:rPr lang="en-US" sz="2000" dirty="0" err="1">
                <a:solidFill>
                  <a:schemeClr val="tx1"/>
                </a:solidFill>
              </a:rPr>
              <a:t>menyatakan</a:t>
            </a:r>
            <a:r>
              <a:rPr lang="en-US" sz="2000" dirty="0">
                <a:solidFill>
                  <a:schemeClr val="tx1"/>
                </a:solidFill>
              </a:rPr>
              <a:t> </a:t>
            </a:r>
            <a:r>
              <a:rPr lang="en-US" sz="2000" dirty="0" err="1">
                <a:solidFill>
                  <a:schemeClr val="tx1"/>
                </a:solidFill>
              </a:rPr>
              <a:t>gugatan</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diterima</a:t>
            </a:r>
            <a:r>
              <a:rPr lang="en-US" sz="2000" dirty="0">
                <a:solidFill>
                  <a:schemeClr val="tx1"/>
                </a:solidFill>
              </a:rPr>
              <a:t> </a:t>
            </a:r>
            <a:r>
              <a:rPr lang="en-US" sz="2000" dirty="0" err="1">
                <a:solidFill>
                  <a:schemeClr val="tx1"/>
                </a:solidFill>
              </a:rPr>
              <a:t>atau</a:t>
            </a:r>
            <a:r>
              <a:rPr lang="en-US" sz="2000" dirty="0">
                <a:solidFill>
                  <a:schemeClr val="tx1"/>
                </a:solidFill>
              </a:rPr>
              <a:t> </a:t>
            </a:r>
            <a:r>
              <a:rPr lang="en-US" sz="2000" dirty="0" err="1">
                <a:solidFill>
                  <a:schemeClr val="tx1"/>
                </a:solidFill>
              </a:rPr>
              <a:t>tidak</a:t>
            </a:r>
            <a:r>
              <a:rPr lang="en-US" sz="2000" dirty="0">
                <a:solidFill>
                  <a:schemeClr val="tx1"/>
                </a:solidFill>
              </a:rPr>
              <a:t> </a:t>
            </a:r>
            <a:r>
              <a:rPr lang="en-US" sz="2000" dirty="0" err="1">
                <a:solidFill>
                  <a:schemeClr val="tx1"/>
                </a:solidFill>
              </a:rPr>
              <a:t>berdasar</a:t>
            </a:r>
            <a:r>
              <a:rPr lang="en-US" sz="2000" dirty="0">
                <a:solidFill>
                  <a:schemeClr val="tx1"/>
                </a:solidFill>
              </a:rPr>
              <a:t>. </a:t>
            </a:r>
            <a:endParaRPr lang="id-ID" sz="2000" dirty="0">
              <a:solidFill>
                <a:schemeClr val="tx1"/>
              </a:solidFill>
            </a:endParaRPr>
          </a:p>
        </p:txBody>
      </p:sp>
    </p:spTree>
    <p:extLst>
      <p:ext uri="{BB962C8B-B14F-4D97-AF65-F5344CB8AC3E}">
        <p14:creationId xmlns:p14="http://schemas.microsoft.com/office/powerpoint/2010/main" val="2240870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89367" y="523031"/>
            <a:ext cx="6852214" cy="4054756"/>
          </a:xfrm>
        </p:spPr>
        <p:txBody>
          <a:bodyPr>
            <a:normAutofit fontScale="92500" lnSpcReduction="20000"/>
          </a:bodyPr>
          <a:lstStyle/>
          <a:p>
            <a:pPr marL="0" indent="0" algn="just">
              <a:buNone/>
            </a:pPr>
            <a:r>
              <a:rPr lang="en-US" sz="1900" dirty="0" err="1">
                <a:solidFill>
                  <a:schemeClr val="tx1"/>
                </a:solidFill>
              </a:rPr>
              <a:t>Dalam</a:t>
            </a:r>
            <a:r>
              <a:rPr lang="en-US" sz="1900" dirty="0">
                <a:solidFill>
                  <a:schemeClr val="tx1"/>
                </a:solidFill>
              </a:rPr>
              <a:t> </a:t>
            </a:r>
            <a:r>
              <a:rPr lang="en-US" sz="1900" dirty="0" err="1">
                <a:solidFill>
                  <a:schemeClr val="tx1"/>
                </a:solidFill>
              </a:rPr>
              <a:t>hal</a:t>
            </a:r>
            <a:r>
              <a:rPr lang="en-US" sz="1900" dirty="0">
                <a:solidFill>
                  <a:schemeClr val="tx1"/>
                </a:solidFill>
              </a:rPr>
              <a:t> </a:t>
            </a:r>
            <a:r>
              <a:rPr lang="en-US" sz="1900" dirty="0" err="1">
                <a:solidFill>
                  <a:schemeClr val="tx1"/>
                </a:solidFill>
              </a:rPr>
              <a:t>Penetapan</a:t>
            </a:r>
            <a:r>
              <a:rPr lang="en-US" sz="1900" dirty="0">
                <a:solidFill>
                  <a:schemeClr val="tx1"/>
                </a:solidFill>
              </a:rPr>
              <a:t> Dismissal </a:t>
            </a:r>
            <a:r>
              <a:rPr lang="en-US" sz="1900" dirty="0" err="1">
                <a:solidFill>
                  <a:schemeClr val="tx1"/>
                </a:solidFill>
              </a:rPr>
              <a:t>Ketua</a:t>
            </a:r>
            <a:r>
              <a:rPr lang="en-US" sz="1900" dirty="0">
                <a:solidFill>
                  <a:schemeClr val="tx1"/>
                </a:solidFill>
              </a:rPr>
              <a:t> PTUN </a:t>
            </a:r>
            <a:r>
              <a:rPr lang="en-US" sz="1900" b="1" dirty="0" err="1">
                <a:solidFill>
                  <a:schemeClr val="tx1"/>
                </a:solidFill>
              </a:rPr>
              <a:t>dibenarkan</a:t>
            </a:r>
            <a:r>
              <a:rPr lang="en-US" sz="1900" dirty="0">
                <a:solidFill>
                  <a:schemeClr val="tx1"/>
                </a:solidFill>
              </a:rPr>
              <a:t> oleh </a:t>
            </a:r>
            <a:r>
              <a:rPr lang="en-US" sz="1900" dirty="0" err="1">
                <a:solidFill>
                  <a:schemeClr val="tx1"/>
                </a:solidFill>
              </a:rPr>
              <a:t>Majelis</a:t>
            </a:r>
            <a:r>
              <a:rPr lang="en-US" sz="1900" dirty="0">
                <a:solidFill>
                  <a:schemeClr val="tx1"/>
                </a:solidFill>
              </a:rPr>
              <a:t> Hakim </a:t>
            </a:r>
            <a:r>
              <a:rPr lang="en-US" sz="1900" dirty="0" err="1">
                <a:solidFill>
                  <a:schemeClr val="tx1"/>
                </a:solidFill>
              </a:rPr>
              <a:t>Perlawanan</a:t>
            </a:r>
            <a:r>
              <a:rPr lang="en-US" sz="1900" dirty="0">
                <a:solidFill>
                  <a:schemeClr val="tx1"/>
                </a:solidFill>
              </a:rPr>
              <a:t> yang </a:t>
            </a:r>
            <a:r>
              <a:rPr lang="en-US" sz="1900" dirty="0" err="1">
                <a:solidFill>
                  <a:schemeClr val="tx1"/>
                </a:solidFill>
              </a:rPr>
              <a:t>memutus</a:t>
            </a:r>
            <a:r>
              <a:rPr lang="en-US" sz="1900" dirty="0">
                <a:solidFill>
                  <a:schemeClr val="tx1"/>
                </a:solidFill>
              </a:rPr>
              <a:t> </a:t>
            </a:r>
            <a:r>
              <a:rPr lang="en-US" sz="1900" dirty="0" err="1">
                <a:solidFill>
                  <a:schemeClr val="tx1"/>
                </a:solidFill>
              </a:rPr>
              <a:t>gugatan</a:t>
            </a:r>
            <a:r>
              <a:rPr lang="en-US" sz="1900" dirty="0">
                <a:solidFill>
                  <a:schemeClr val="tx1"/>
                </a:solidFill>
              </a:rPr>
              <a:t> </a:t>
            </a:r>
            <a:r>
              <a:rPr lang="en-US" sz="1900" dirty="0" err="1">
                <a:solidFill>
                  <a:schemeClr val="tx1"/>
                </a:solidFill>
              </a:rPr>
              <a:t>perlawanan</a:t>
            </a:r>
            <a:r>
              <a:rPr lang="en-US" sz="1900" dirty="0">
                <a:solidFill>
                  <a:schemeClr val="tx1"/>
                </a:solidFill>
              </a:rPr>
              <a:t>, </a:t>
            </a:r>
            <a:r>
              <a:rPr lang="en-US" sz="1900" dirty="0" err="1">
                <a:solidFill>
                  <a:schemeClr val="tx1"/>
                </a:solidFill>
              </a:rPr>
              <a:t>maka</a:t>
            </a:r>
            <a:r>
              <a:rPr lang="en-US" sz="1900" dirty="0">
                <a:solidFill>
                  <a:schemeClr val="tx1"/>
                </a:solidFill>
              </a:rPr>
              <a:t> </a:t>
            </a:r>
            <a:r>
              <a:rPr lang="en-US" sz="1900" dirty="0" err="1">
                <a:solidFill>
                  <a:schemeClr val="tx1"/>
                </a:solidFill>
              </a:rPr>
              <a:t>putusannya</a:t>
            </a:r>
            <a:r>
              <a:rPr lang="en-US" sz="1900" dirty="0">
                <a:solidFill>
                  <a:schemeClr val="tx1"/>
                </a:solidFill>
              </a:rPr>
              <a:t> </a:t>
            </a:r>
            <a:r>
              <a:rPr lang="en-US" sz="1900" dirty="0" err="1">
                <a:solidFill>
                  <a:schemeClr val="tx1"/>
                </a:solidFill>
              </a:rPr>
              <a:t>harus</a:t>
            </a:r>
            <a:r>
              <a:rPr lang="en-US" sz="1900" dirty="0">
                <a:solidFill>
                  <a:schemeClr val="tx1"/>
                </a:solidFill>
              </a:rPr>
              <a:t> </a:t>
            </a:r>
            <a:r>
              <a:rPr lang="en-US" sz="1900" dirty="0" err="1">
                <a:solidFill>
                  <a:schemeClr val="tx1"/>
                </a:solidFill>
              </a:rPr>
              <a:t>disusun</a:t>
            </a:r>
            <a:r>
              <a:rPr lang="en-US" sz="1900" dirty="0">
                <a:solidFill>
                  <a:schemeClr val="tx1"/>
                </a:solidFill>
              </a:rPr>
              <a:t> </a:t>
            </a:r>
            <a:r>
              <a:rPr lang="en-US" sz="1900" dirty="0" err="1">
                <a:solidFill>
                  <a:schemeClr val="tx1"/>
                </a:solidFill>
              </a:rPr>
              <a:t>dalam</a:t>
            </a:r>
            <a:r>
              <a:rPr lang="en-US" sz="1900" dirty="0">
                <a:solidFill>
                  <a:schemeClr val="tx1"/>
                </a:solidFill>
              </a:rPr>
              <a:t> </a:t>
            </a:r>
            <a:r>
              <a:rPr lang="en-US" sz="1900" dirty="0" err="1">
                <a:solidFill>
                  <a:schemeClr val="tx1"/>
                </a:solidFill>
              </a:rPr>
              <a:t>bentuk</a:t>
            </a:r>
            <a:r>
              <a:rPr lang="en-US" sz="1900" dirty="0">
                <a:solidFill>
                  <a:schemeClr val="tx1"/>
                </a:solidFill>
              </a:rPr>
              <a:t> yang </a:t>
            </a:r>
            <a:r>
              <a:rPr lang="en-US" sz="1900" dirty="0" err="1">
                <a:solidFill>
                  <a:schemeClr val="tx1"/>
                </a:solidFill>
              </a:rPr>
              <a:t>mengacu</a:t>
            </a:r>
            <a:r>
              <a:rPr lang="en-US" sz="1900" dirty="0">
                <a:solidFill>
                  <a:schemeClr val="tx1"/>
                </a:solidFill>
              </a:rPr>
              <a:t> </a:t>
            </a:r>
            <a:r>
              <a:rPr lang="en-US" sz="1900" dirty="0" err="1">
                <a:solidFill>
                  <a:schemeClr val="tx1"/>
                </a:solidFill>
              </a:rPr>
              <a:t>ketentuan</a:t>
            </a:r>
            <a:r>
              <a:rPr lang="en-US" sz="1900" dirty="0">
                <a:solidFill>
                  <a:schemeClr val="tx1"/>
                </a:solidFill>
              </a:rPr>
              <a:t> Pasal 109 UU </a:t>
            </a:r>
            <a:r>
              <a:rPr lang="en-US" sz="1900" dirty="0" err="1">
                <a:solidFill>
                  <a:schemeClr val="tx1"/>
                </a:solidFill>
              </a:rPr>
              <a:t>Peratun</a:t>
            </a:r>
            <a:r>
              <a:rPr lang="en-US" sz="1900" dirty="0">
                <a:solidFill>
                  <a:schemeClr val="tx1"/>
                </a:solidFill>
              </a:rPr>
              <a:t>, </a:t>
            </a:r>
            <a:r>
              <a:rPr lang="en-US" sz="1900" dirty="0" err="1">
                <a:solidFill>
                  <a:schemeClr val="tx1"/>
                </a:solidFill>
              </a:rPr>
              <a:t>yaitu</a:t>
            </a:r>
            <a:r>
              <a:rPr lang="en-US" sz="1900" dirty="0">
                <a:solidFill>
                  <a:schemeClr val="tx1"/>
                </a:solidFill>
              </a:rPr>
              <a:t> </a:t>
            </a:r>
            <a:r>
              <a:rPr lang="en-US" sz="1900" dirty="0" err="1">
                <a:solidFill>
                  <a:schemeClr val="tx1"/>
                </a:solidFill>
              </a:rPr>
              <a:t>memuat</a:t>
            </a:r>
            <a:r>
              <a:rPr lang="en-US" sz="1900" dirty="0">
                <a:solidFill>
                  <a:schemeClr val="tx1"/>
                </a:solidFill>
              </a:rPr>
              <a:t>:</a:t>
            </a:r>
          </a:p>
          <a:p>
            <a:pPr marL="266700" indent="-266700" algn="just">
              <a:buFont typeface="+mj-lt"/>
              <a:buAutoNum type="arabicPeriod"/>
            </a:pPr>
            <a:r>
              <a:rPr lang="en-US" sz="1900" dirty="0" err="1">
                <a:solidFill>
                  <a:schemeClr val="tx1"/>
                </a:solidFill>
              </a:rPr>
              <a:t>Kepala</a:t>
            </a:r>
            <a:r>
              <a:rPr lang="en-US" sz="1900" dirty="0">
                <a:solidFill>
                  <a:schemeClr val="tx1"/>
                </a:solidFill>
              </a:rPr>
              <a:t> </a:t>
            </a:r>
            <a:r>
              <a:rPr lang="en-US" sz="1900" dirty="0" err="1">
                <a:solidFill>
                  <a:schemeClr val="tx1"/>
                </a:solidFill>
              </a:rPr>
              <a:t>Putusan</a:t>
            </a:r>
            <a:r>
              <a:rPr lang="en-US" sz="1900" dirty="0">
                <a:solidFill>
                  <a:schemeClr val="tx1"/>
                </a:solidFill>
              </a:rPr>
              <a:t> yang </a:t>
            </a:r>
            <a:r>
              <a:rPr lang="en-US" sz="1900" dirty="0" err="1">
                <a:solidFill>
                  <a:schemeClr val="tx1"/>
                </a:solidFill>
              </a:rPr>
              <a:t>berbunyi</a:t>
            </a:r>
            <a:r>
              <a:rPr lang="en-US" sz="1900" dirty="0">
                <a:solidFill>
                  <a:schemeClr val="tx1"/>
                </a:solidFill>
              </a:rPr>
              <a:t>: “Demi </a:t>
            </a:r>
            <a:r>
              <a:rPr lang="en-US" sz="1900" dirty="0" err="1">
                <a:solidFill>
                  <a:schemeClr val="tx1"/>
                </a:solidFill>
              </a:rPr>
              <a:t>Keadilan</a:t>
            </a:r>
            <a:r>
              <a:rPr lang="en-US" sz="1900" dirty="0">
                <a:solidFill>
                  <a:schemeClr val="tx1"/>
                </a:solidFill>
              </a:rPr>
              <a:t> </a:t>
            </a:r>
            <a:r>
              <a:rPr lang="en-US" sz="1900" dirty="0" err="1">
                <a:solidFill>
                  <a:schemeClr val="tx1"/>
                </a:solidFill>
              </a:rPr>
              <a:t>Berdasarkan</a:t>
            </a:r>
            <a:r>
              <a:rPr lang="en-US" sz="1900" dirty="0">
                <a:solidFill>
                  <a:schemeClr val="tx1"/>
                </a:solidFill>
              </a:rPr>
              <a:t> </a:t>
            </a:r>
            <a:r>
              <a:rPr lang="en-US" sz="1900" dirty="0" err="1">
                <a:solidFill>
                  <a:schemeClr val="tx1"/>
                </a:solidFill>
              </a:rPr>
              <a:t>Ketuhanan</a:t>
            </a:r>
            <a:r>
              <a:rPr lang="en-US" sz="1900" dirty="0">
                <a:solidFill>
                  <a:schemeClr val="tx1"/>
                </a:solidFill>
              </a:rPr>
              <a:t> Yang Maha Esa”.</a:t>
            </a:r>
            <a:endParaRPr lang="id-ID" sz="1900" dirty="0">
              <a:solidFill>
                <a:schemeClr val="tx1"/>
              </a:solidFill>
            </a:endParaRPr>
          </a:p>
          <a:p>
            <a:pPr marL="266700" indent="-266700" algn="just">
              <a:buFont typeface="+mj-lt"/>
              <a:buAutoNum type="arabicPeriod"/>
            </a:pPr>
            <a:r>
              <a:rPr lang="en-US" sz="1900" dirty="0">
                <a:solidFill>
                  <a:schemeClr val="tx1"/>
                </a:solidFill>
              </a:rPr>
              <a:t>Nama, </a:t>
            </a:r>
            <a:r>
              <a:rPr lang="en-US" sz="1900" dirty="0" err="1">
                <a:solidFill>
                  <a:schemeClr val="tx1"/>
                </a:solidFill>
              </a:rPr>
              <a:t>Jabatan</a:t>
            </a:r>
            <a:r>
              <a:rPr lang="en-US" sz="1900" dirty="0">
                <a:solidFill>
                  <a:schemeClr val="tx1"/>
                </a:solidFill>
              </a:rPr>
              <a:t>, </a:t>
            </a:r>
            <a:r>
              <a:rPr lang="en-US" sz="1900" dirty="0" err="1">
                <a:solidFill>
                  <a:schemeClr val="tx1"/>
                </a:solidFill>
              </a:rPr>
              <a:t>Kewarganegaraan</a:t>
            </a:r>
            <a:r>
              <a:rPr lang="en-US" sz="1900" dirty="0">
                <a:solidFill>
                  <a:schemeClr val="tx1"/>
                </a:solidFill>
              </a:rPr>
              <a:t>, </a:t>
            </a:r>
            <a:r>
              <a:rPr lang="en-US" sz="1900" dirty="0" err="1">
                <a:solidFill>
                  <a:schemeClr val="tx1"/>
                </a:solidFill>
              </a:rPr>
              <a:t>Tempat</a:t>
            </a:r>
            <a:r>
              <a:rPr lang="en-US" sz="1900" dirty="0">
                <a:solidFill>
                  <a:schemeClr val="tx1"/>
                </a:solidFill>
              </a:rPr>
              <a:t> </a:t>
            </a:r>
            <a:r>
              <a:rPr lang="en-US" sz="1900" dirty="0" err="1">
                <a:solidFill>
                  <a:schemeClr val="tx1"/>
                </a:solidFill>
              </a:rPr>
              <a:t>Kediaman</a:t>
            </a:r>
            <a:r>
              <a:rPr lang="en-US" sz="1900" dirty="0">
                <a:solidFill>
                  <a:schemeClr val="tx1"/>
                </a:solidFill>
              </a:rPr>
              <a:t> </a:t>
            </a:r>
            <a:r>
              <a:rPr lang="en-US" sz="1900" dirty="0" err="1">
                <a:solidFill>
                  <a:schemeClr val="tx1"/>
                </a:solidFill>
              </a:rPr>
              <a:t>atau</a:t>
            </a:r>
            <a:r>
              <a:rPr lang="en-US" sz="1900" dirty="0">
                <a:solidFill>
                  <a:schemeClr val="tx1"/>
                </a:solidFill>
              </a:rPr>
              <a:t> </a:t>
            </a:r>
            <a:r>
              <a:rPr lang="en-US" sz="1900" dirty="0" err="1">
                <a:solidFill>
                  <a:schemeClr val="tx1"/>
                </a:solidFill>
              </a:rPr>
              <a:t>Tempat</a:t>
            </a:r>
            <a:r>
              <a:rPr lang="en-US" sz="1900" dirty="0">
                <a:solidFill>
                  <a:schemeClr val="tx1"/>
                </a:solidFill>
              </a:rPr>
              <a:t> </a:t>
            </a:r>
            <a:r>
              <a:rPr lang="en-US" sz="1900" dirty="0" err="1">
                <a:solidFill>
                  <a:schemeClr val="tx1"/>
                </a:solidFill>
              </a:rPr>
              <a:t>Kedudukan</a:t>
            </a:r>
            <a:r>
              <a:rPr lang="en-US" sz="1900" dirty="0">
                <a:solidFill>
                  <a:schemeClr val="tx1"/>
                </a:solidFill>
              </a:rPr>
              <a:t> para </a:t>
            </a:r>
            <a:r>
              <a:rPr lang="en-US" sz="1900" dirty="0" err="1">
                <a:solidFill>
                  <a:schemeClr val="tx1"/>
                </a:solidFill>
              </a:rPr>
              <a:t>pihak</a:t>
            </a:r>
            <a:r>
              <a:rPr lang="en-US" sz="1900" dirty="0">
                <a:solidFill>
                  <a:schemeClr val="tx1"/>
                </a:solidFill>
              </a:rPr>
              <a:t> yang </a:t>
            </a:r>
            <a:r>
              <a:rPr lang="en-US" sz="1900" dirty="0" err="1">
                <a:solidFill>
                  <a:schemeClr val="tx1"/>
                </a:solidFill>
              </a:rPr>
              <a:t>bersengketa</a:t>
            </a:r>
            <a:r>
              <a:rPr lang="en-US" sz="1900" dirty="0">
                <a:solidFill>
                  <a:schemeClr val="tx1"/>
                </a:solidFill>
              </a:rPr>
              <a:t>.</a:t>
            </a:r>
          </a:p>
          <a:p>
            <a:pPr marL="266700" indent="-266700" algn="just">
              <a:buFont typeface="+mj-lt"/>
              <a:buAutoNum type="arabicPeriod"/>
            </a:pPr>
            <a:r>
              <a:rPr lang="en-US" sz="1900" dirty="0" err="1">
                <a:solidFill>
                  <a:schemeClr val="tx1"/>
                </a:solidFill>
              </a:rPr>
              <a:t>Pertimbangan</a:t>
            </a:r>
            <a:r>
              <a:rPr lang="en-US" sz="1900" dirty="0">
                <a:solidFill>
                  <a:schemeClr val="tx1"/>
                </a:solidFill>
              </a:rPr>
              <a:t> dan </a:t>
            </a:r>
            <a:r>
              <a:rPr lang="en-US" sz="1900" dirty="0" err="1">
                <a:solidFill>
                  <a:schemeClr val="tx1"/>
                </a:solidFill>
              </a:rPr>
              <a:t>penilaian</a:t>
            </a:r>
            <a:r>
              <a:rPr lang="en-US" sz="1900" dirty="0">
                <a:solidFill>
                  <a:schemeClr val="tx1"/>
                </a:solidFill>
              </a:rPr>
              <a:t> </a:t>
            </a:r>
            <a:r>
              <a:rPr lang="en-US" sz="1900" dirty="0" err="1">
                <a:solidFill>
                  <a:schemeClr val="tx1"/>
                </a:solidFill>
              </a:rPr>
              <a:t>Ketua</a:t>
            </a:r>
            <a:r>
              <a:rPr lang="en-US" sz="1900" dirty="0">
                <a:solidFill>
                  <a:schemeClr val="tx1"/>
                </a:solidFill>
              </a:rPr>
              <a:t> </a:t>
            </a:r>
            <a:r>
              <a:rPr lang="en-US" sz="1900" dirty="0" err="1">
                <a:solidFill>
                  <a:schemeClr val="tx1"/>
                </a:solidFill>
              </a:rPr>
              <a:t>Pengadilan</a:t>
            </a:r>
            <a:r>
              <a:rPr lang="en-US" sz="1900" dirty="0">
                <a:solidFill>
                  <a:schemeClr val="tx1"/>
                </a:solidFill>
              </a:rPr>
              <a:t> </a:t>
            </a:r>
            <a:r>
              <a:rPr lang="en-US" sz="1900" dirty="0" err="1">
                <a:solidFill>
                  <a:schemeClr val="tx1"/>
                </a:solidFill>
              </a:rPr>
              <a:t>atau</a:t>
            </a:r>
            <a:r>
              <a:rPr lang="en-US" sz="1900" dirty="0">
                <a:solidFill>
                  <a:schemeClr val="tx1"/>
                </a:solidFill>
              </a:rPr>
              <a:t> </a:t>
            </a:r>
            <a:r>
              <a:rPr lang="en-US" sz="1900" dirty="0" err="1">
                <a:solidFill>
                  <a:schemeClr val="tx1"/>
                </a:solidFill>
              </a:rPr>
              <a:t>Majelis</a:t>
            </a:r>
            <a:r>
              <a:rPr lang="en-US" sz="1900" dirty="0">
                <a:solidFill>
                  <a:schemeClr val="tx1"/>
                </a:solidFill>
              </a:rPr>
              <a:t> yang </a:t>
            </a:r>
            <a:r>
              <a:rPr lang="en-US" sz="1900" dirty="0" err="1">
                <a:solidFill>
                  <a:schemeClr val="tx1"/>
                </a:solidFill>
              </a:rPr>
              <a:t>memutusnya</a:t>
            </a:r>
            <a:r>
              <a:rPr lang="en-US" sz="1900" dirty="0">
                <a:solidFill>
                  <a:schemeClr val="tx1"/>
                </a:solidFill>
              </a:rPr>
              <a:t>.</a:t>
            </a:r>
          </a:p>
          <a:p>
            <a:pPr marL="266700" indent="-266700" algn="just">
              <a:buFont typeface="+mj-lt"/>
              <a:buAutoNum type="arabicPeriod"/>
            </a:pPr>
            <a:r>
              <a:rPr lang="en-US" sz="1900" dirty="0" err="1">
                <a:solidFill>
                  <a:schemeClr val="tx1"/>
                </a:solidFill>
              </a:rPr>
              <a:t>Alasan</a:t>
            </a:r>
            <a:r>
              <a:rPr lang="en-US" sz="1900" dirty="0">
                <a:solidFill>
                  <a:schemeClr val="tx1"/>
                </a:solidFill>
              </a:rPr>
              <a:t> Hukum yang </a:t>
            </a:r>
            <a:r>
              <a:rPr lang="en-US" sz="1900" dirty="0" err="1">
                <a:solidFill>
                  <a:schemeClr val="tx1"/>
                </a:solidFill>
              </a:rPr>
              <a:t>menjadi</a:t>
            </a:r>
            <a:r>
              <a:rPr lang="en-US" sz="1900" dirty="0">
                <a:solidFill>
                  <a:schemeClr val="tx1"/>
                </a:solidFill>
              </a:rPr>
              <a:t> </a:t>
            </a:r>
            <a:r>
              <a:rPr lang="en-US" sz="1900" dirty="0" err="1">
                <a:solidFill>
                  <a:schemeClr val="tx1"/>
                </a:solidFill>
              </a:rPr>
              <a:t>dasar</a:t>
            </a:r>
            <a:r>
              <a:rPr lang="en-US" sz="1900" dirty="0">
                <a:solidFill>
                  <a:schemeClr val="tx1"/>
                </a:solidFill>
              </a:rPr>
              <a:t> </a:t>
            </a:r>
            <a:r>
              <a:rPr lang="en-US" sz="1900" dirty="0" err="1">
                <a:solidFill>
                  <a:schemeClr val="tx1"/>
                </a:solidFill>
              </a:rPr>
              <a:t>putusan</a:t>
            </a:r>
            <a:r>
              <a:rPr lang="en-US" sz="1900" dirty="0">
                <a:solidFill>
                  <a:schemeClr val="tx1"/>
                </a:solidFill>
              </a:rPr>
              <a:t>.</a:t>
            </a:r>
          </a:p>
          <a:p>
            <a:pPr marL="266700" indent="-266700" algn="just">
              <a:buFont typeface="+mj-lt"/>
              <a:buAutoNum type="arabicPeriod"/>
            </a:pPr>
            <a:r>
              <a:rPr lang="en-US" sz="1900" dirty="0">
                <a:solidFill>
                  <a:schemeClr val="tx1"/>
                </a:solidFill>
              </a:rPr>
              <a:t>Amar </a:t>
            </a:r>
            <a:r>
              <a:rPr lang="en-US" sz="1900" dirty="0" err="1">
                <a:solidFill>
                  <a:schemeClr val="tx1"/>
                </a:solidFill>
              </a:rPr>
              <a:t>putusan</a:t>
            </a:r>
            <a:r>
              <a:rPr lang="en-US" sz="1900" dirty="0">
                <a:solidFill>
                  <a:schemeClr val="tx1"/>
                </a:solidFill>
              </a:rPr>
              <a:t> </a:t>
            </a:r>
            <a:r>
              <a:rPr lang="en-US" sz="1900" dirty="0" err="1">
                <a:solidFill>
                  <a:schemeClr val="tx1"/>
                </a:solidFill>
              </a:rPr>
              <a:t>tentang</a:t>
            </a:r>
            <a:r>
              <a:rPr lang="en-US" sz="1900" dirty="0">
                <a:solidFill>
                  <a:schemeClr val="tx1"/>
                </a:solidFill>
              </a:rPr>
              <a:t> </a:t>
            </a:r>
            <a:r>
              <a:rPr lang="en-US" sz="1900" dirty="0" err="1">
                <a:solidFill>
                  <a:schemeClr val="tx1"/>
                </a:solidFill>
              </a:rPr>
              <a:t>sengketa</a:t>
            </a:r>
            <a:r>
              <a:rPr lang="en-US" sz="1900" dirty="0">
                <a:solidFill>
                  <a:schemeClr val="tx1"/>
                </a:solidFill>
              </a:rPr>
              <a:t> </a:t>
            </a:r>
            <a:r>
              <a:rPr lang="en-US" sz="1900" dirty="0" err="1">
                <a:solidFill>
                  <a:schemeClr val="tx1"/>
                </a:solidFill>
              </a:rPr>
              <a:t>ybs</a:t>
            </a:r>
            <a:r>
              <a:rPr lang="en-US" sz="1900" dirty="0">
                <a:solidFill>
                  <a:schemeClr val="tx1"/>
                </a:solidFill>
              </a:rPr>
              <a:t>.</a:t>
            </a:r>
          </a:p>
          <a:p>
            <a:pPr marL="266700" indent="-266700" algn="just">
              <a:buFont typeface="+mj-lt"/>
              <a:buAutoNum type="arabicPeriod"/>
            </a:pPr>
            <a:r>
              <a:rPr lang="en-US" sz="1900" dirty="0">
                <a:solidFill>
                  <a:schemeClr val="tx1"/>
                </a:solidFill>
              </a:rPr>
              <a:t>Hari, </a:t>
            </a:r>
            <a:r>
              <a:rPr lang="en-US" sz="1900" dirty="0" err="1">
                <a:solidFill>
                  <a:schemeClr val="tx1"/>
                </a:solidFill>
              </a:rPr>
              <a:t>tanggal</a:t>
            </a:r>
            <a:r>
              <a:rPr lang="en-US" sz="1900" dirty="0">
                <a:solidFill>
                  <a:schemeClr val="tx1"/>
                </a:solidFill>
              </a:rPr>
              <a:t> </a:t>
            </a:r>
            <a:r>
              <a:rPr lang="en-US" sz="1900" dirty="0" err="1">
                <a:solidFill>
                  <a:schemeClr val="tx1"/>
                </a:solidFill>
              </a:rPr>
              <a:t>putusan</a:t>
            </a:r>
            <a:r>
              <a:rPr lang="en-US" sz="1900" dirty="0">
                <a:solidFill>
                  <a:schemeClr val="tx1"/>
                </a:solidFill>
              </a:rPr>
              <a:t>, </a:t>
            </a:r>
            <a:r>
              <a:rPr lang="en-US" sz="1900" dirty="0" err="1">
                <a:solidFill>
                  <a:schemeClr val="tx1"/>
                </a:solidFill>
              </a:rPr>
              <a:t>nama</a:t>
            </a:r>
            <a:r>
              <a:rPr lang="en-US" sz="1900" dirty="0">
                <a:solidFill>
                  <a:schemeClr val="tx1"/>
                </a:solidFill>
              </a:rPr>
              <a:t> </a:t>
            </a:r>
            <a:r>
              <a:rPr lang="en-US" sz="1900" dirty="0" err="1">
                <a:solidFill>
                  <a:schemeClr val="tx1"/>
                </a:solidFill>
              </a:rPr>
              <a:t>Majelis</a:t>
            </a:r>
            <a:r>
              <a:rPr lang="en-US" sz="1900" dirty="0">
                <a:solidFill>
                  <a:schemeClr val="tx1"/>
                </a:solidFill>
              </a:rPr>
              <a:t> yang </a:t>
            </a:r>
            <a:r>
              <a:rPr lang="en-US" sz="1900" dirty="0" err="1">
                <a:solidFill>
                  <a:schemeClr val="tx1"/>
                </a:solidFill>
              </a:rPr>
              <a:t>memutus</a:t>
            </a:r>
            <a:r>
              <a:rPr lang="en-US" sz="1900" dirty="0">
                <a:solidFill>
                  <a:schemeClr val="tx1"/>
                </a:solidFill>
              </a:rPr>
              <a:t>, </a:t>
            </a:r>
            <a:r>
              <a:rPr lang="en-US" sz="1900" dirty="0" err="1">
                <a:solidFill>
                  <a:schemeClr val="tx1"/>
                </a:solidFill>
              </a:rPr>
              <a:t>nama</a:t>
            </a:r>
            <a:r>
              <a:rPr lang="en-US" sz="1900" dirty="0">
                <a:solidFill>
                  <a:schemeClr val="tx1"/>
                </a:solidFill>
              </a:rPr>
              <a:t> </a:t>
            </a:r>
            <a:r>
              <a:rPr lang="en-US" sz="1900" dirty="0" err="1">
                <a:solidFill>
                  <a:schemeClr val="tx1"/>
                </a:solidFill>
              </a:rPr>
              <a:t>Panitera</a:t>
            </a:r>
            <a:r>
              <a:rPr lang="en-US" sz="1900" dirty="0">
                <a:solidFill>
                  <a:schemeClr val="tx1"/>
                </a:solidFill>
              </a:rPr>
              <a:t>, </a:t>
            </a:r>
            <a:r>
              <a:rPr lang="en-US" sz="1900" dirty="0" err="1">
                <a:solidFill>
                  <a:schemeClr val="tx1"/>
                </a:solidFill>
              </a:rPr>
              <a:t>serta</a:t>
            </a:r>
            <a:r>
              <a:rPr lang="en-US" sz="1900" dirty="0">
                <a:solidFill>
                  <a:schemeClr val="tx1"/>
                </a:solidFill>
              </a:rPr>
              <a:t> </a:t>
            </a:r>
            <a:r>
              <a:rPr lang="en-US" sz="1900" dirty="0" err="1">
                <a:solidFill>
                  <a:schemeClr val="tx1"/>
                </a:solidFill>
              </a:rPr>
              <a:t>keterangan</a:t>
            </a:r>
            <a:r>
              <a:rPr lang="en-US" sz="1900" dirty="0">
                <a:solidFill>
                  <a:schemeClr val="tx1"/>
                </a:solidFill>
              </a:rPr>
              <a:t> </a:t>
            </a:r>
            <a:r>
              <a:rPr lang="en-US" sz="1900" dirty="0" err="1">
                <a:solidFill>
                  <a:schemeClr val="tx1"/>
                </a:solidFill>
              </a:rPr>
              <a:t>ttg</a:t>
            </a:r>
            <a:r>
              <a:rPr lang="en-US" sz="1900" dirty="0">
                <a:solidFill>
                  <a:schemeClr val="tx1"/>
                </a:solidFill>
              </a:rPr>
              <a:t> </a:t>
            </a:r>
            <a:r>
              <a:rPr lang="en-US" sz="1900" dirty="0" err="1">
                <a:solidFill>
                  <a:schemeClr val="tx1"/>
                </a:solidFill>
              </a:rPr>
              <a:t>hadir</a:t>
            </a:r>
            <a:r>
              <a:rPr lang="en-US" sz="1900" dirty="0">
                <a:solidFill>
                  <a:schemeClr val="tx1"/>
                </a:solidFill>
              </a:rPr>
              <a:t>/</a:t>
            </a:r>
            <a:r>
              <a:rPr lang="en-US" sz="1900" dirty="0" err="1">
                <a:solidFill>
                  <a:schemeClr val="tx1"/>
                </a:solidFill>
              </a:rPr>
              <a:t>tidak</a:t>
            </a:r>
            <a:r>
              <a:rPr lang="en-US" sz="1900" dirty="0">
                <a:solidFill>
                  <a:schemeClr val="tx1"/>
                </a:solidFill>
              </a:rPr>
              <a:t> </a:t>
            </a:r>
            <a:r>
              <a:rPr lang="en-US" sz="1900" dirty="0" err="1">
                <a:solidFill>
                  <a:schemeClr val="tx1"/>
                </a:solidFill>
              </a:rPr>
              <a:t>hadirnya</a:t>
            </a:r>
            <a:r>
              <a:rPr lang="en-US" sz="1900" dirty="0">
                <a:solidFill>
                  <a:schemeClr val="tx1"/>
                </a:solidFill>
              </a:rPr>
              <a:t> para </a:t>
            </a:r>
            <a:r>
              <a:rPr lang="en-US" sz="1900" dirty="0" err="1">
                <a:solidFill>
                  <a:schemeClr val="tx1"/>
                </a:solidFill>
              </a:rPr>
              <a:t>pihak</a:t>
            </a:r>
            <a:r>
              <a:rPr lang="en-US" sz="1900" dirty="0">
                <a:solidFill>
                  <a:schemeClr val="tx1"/>
                </a:solidFill>
              </a:rPr>
              <a:t>.</a:t>
            </a:r>
          </a:p>
          <a:p>
            <a:pPr marL="609600" indent="-342900" algn="just">
              <a:buAutoNum type="arabicPeriod"/>
            </a:pPr>
            <a:endParaRPr lang="id-ID" sz="1800" dirty="0">
              <a:solidFill>
                <a:schemeClr val="tx1"/>
              </a:solidFill>
            </a:endParaRPr>
          </a:p>
        </p:txBody>
      </p:sp>
    </p:spTree>
    <p:extLst>
      <p:ext uri="{BB962C8B-B14F-4D97-AF65-F5344CB8AC3E}">
        <p14:creationId xmlns:p14="http://schemas.microsoft.com/office/powerpoint/2010/main" val="2547245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28818"/>
            <a:ext cx="7258050" cy="4054756"/>
          </a:xfrm>
        </p:spPr>
        <p:txBody>
          <a:bodyPr>
            <a:normAutofit/>
          </a:bodyPr>
          <a:lstStyle/>
          <a:p>
            <a:pPr algn="just"/>
            <a:r>
              <a:rPr lang="en-US" sz="1900" dirty="0" err="1">
                <a:solidFill>
                  <a:schemeClr val="tx1"/>
                </a:solidFill>
              </a:rPr>
              <a:t>Apabila</a:t>
            </a:r>
            <a:r>
              <a:rPr lang="en-US" sz="1900" dirty="0">
                <a:solidFill>
                  <a:schemeClr val="tx1"/>
                </a:solidFill>
              </a:rPr>
              <a:t> </a:t>
            </a:r>
            <a:r>
              <a:rPr lang="en-US" sz="1900" dirty="0" err="1">
                <a:solidFill>
                  <a:schemeClr val="tx1"/>
                </a:solidFill>
              </a:rPr>
              <a:t>pihak-pihak</a:t>
            </a:r>
            <a:r>
              <a:rPr lang="en-US" sz="1900" dirty="0">
                <a:solidFill>
                  <a:schemeClr val="tx1"/>
                </a:solidFill>
              </a:rPr>
              <a:t> </a:t>
            </a:r>
            <a:r>
              <a:rPr lang="en-US" sz="1900" dirty="0" err="1">
                <a:solidFill>
                  <a:schemeClr val="tx1"/>
                </a:solidFill>
              </a:rPr>
              <a:t>tidak</a:t>
            </a:r>
            <a:r>
              <a:rPr lang="en-US" sz="1900" dirty="0">
                <a:solidFill>
                  <a:schemeClr val="tx1"/>
                </a:solidFill>
              </a:rPr>
              <a:t> </a:t>
            </a:r>
            <a:r>
              <a:rPr lang="en-US" sz="1900" dirty="0" err="1">
                <a:solidFill>
                  <a:schemeClr val="tx1"/>
                </a:solidFill>
              </a:rPr>
              <a:t>hadir</a:t>
            </a:r>
            <a:r>
              <a:rPr lang="en-US" sz="1900" dirty="0">
                <a:solidFill>
                  <a:schemeClr val="tx1"/>
                </a:solidFill>
              </a:rPr>
              <a:t> pada </a:t>
            </a:r>
            <a:r>
              <a:rPr lang="en-US" sz="1900" dirty="0" err="1">
                <a:solidFill>
                  <a:schemeClr val="tx1"/>
                </a:solidFill>
              </a:rPr>
              <a:t>waktu</a:t>
            </a:r>
            <a:r>
              <a:rPr lang="en-US" sz="1900" dirty="0">
                <a:solidFill>
                  <a:schemeClr val="tx1"/>
                </a:solidFill>
              </a:rPr>
              <a:t> </a:t>
            </a:r>
            <a:r>
              <a:rPr lang="en-US" sz="1900" dirty="0" err="1">
                <a:solidFill>
                  <a:schemeClr val="tx1"/>
                </a:solidFill>
              </a:rPr>
              <a:t>putusan</a:t>
            </a:r>
            <a:r>
              <a:rPr lang="en-US" sz="1900" dirty="0">
                <a:solidFill>
                  <a:schemeClr val="tx1"/>
                </a:solidFill>
              </a:rPr>
              <a:t> </a:t>
            </a:r>
            <a:r>
              <a:rPr lang="en-US" sz="1900" dirty="0" err="1">
                <a:solidFill>
                  <a:schemeClr val="tx1"/>
                </a:solidFill>
              </a:rPr>
              <a:t>diucapkan</a:t>
            </a:r>
            <a:r>
              <a:rPr lang="en-US" sz="1900" dirty="0">
                <a:solidFill>
                  <a:schemeClr val="tx1"/>
                </a:solidFill>
              </a:rPr>
              <a:t>, </a:t>
            </a:r>
            <a:r>
              <a:rPr lang="en-US" sz="1900" dirty="0" err="1">
                <a:solidFill>
                  <a:schemeClr val="tx1"/>
                </a:solidFill>
              </a:rPr>
              <a:t>maka</a:t>
            </a:r>
            <a:r>
              <a:rPr lang="en-US" sz="1900" dirty="0">
                <a:solidFill>
                  <a:schemeClr val="tx1"/>
                </a:solidFill>
              </a:rPr>
              <a:t> </a:t>
            </a:r>
            <a:r>
              <a:rPr lang="en-US" sz="1900" dirty="0" err="1">
                <a:solidFill>
                  <a:schemeClr val="tx1"/>
                </a:solidFill>
              </a:rPr>
              <a:t>kepada</a:t>
            </a:r>
            <a:r>
              <a:rPr lang="en-US" sz="1900" dirty="0">
                <a:solidFill>
                  <a:schemeClr val="tx1"/>
                </a:solidFill>
              </a:rPr>
              <a:t> </a:t>
            </a:r>
            <a:r>
              <a:rPr lang="en-US" sz="1900" dirty="0" err="1">
                <a:solidFill>
                  <a:schemeClr val="tx1"/>
                </a:solidFill>
              </a:rPr>
              <a:t>Panitera</a:t>
            </a:r>
            <a:r>
              <a:rPr lang="en-US" sz="1900" dirty="0">
                <a:solidFill>
                  <a:schemeClr val="tx1"/>
                </a:solidFill>
              </a:rPr>
              <a:t> </a:t>
            </a:r>
            <a:r>
              <a:rPr lang="en-US" sz="1900" dirty="0" err="1">
                <a:solidFill>
                  <a:schemeClr val="tx1"/>
                </a:solidFill>
              </a:rPr>
              <a:t>diperintahkan</a:t>
            </a:r>
            <a:r>
              <a:rPr lang="en-US" sz="1900" dirty="0">
                <a:solidFill>
                  <a:schemeClr val="tx1"/>
                </a:solidFill>
              </a:rPr>
              <a:t> agar </a:t>
            </a:r>
            <a:r>
              <a:rPr lang="en-US" sz="1900" dirty="0" err="1">
                <a:solidFill>
                  <a:schemeClr val="tx1"/>
                </a:solidFill>
              </a:rPr>
              <a:t>salinan</a:t>
            </a:r>
            <a:r>
              <a:rPr lang="en-US" sz="1900" dirty="0">
                <a:solidFill>
                  <a:schemeClr val="tx1"/>
                </a:solidFill>
              </a:rPr>
              <a:t> </a:t>
            </a:r>
            <a:r>
              <a:rPr lang="en-US" sz="1900" dirty="0" err="1">
                <a:solidFill>
                  <a:schemeClr val="tx1"/>
                </a:solidFill>
              </a:rPr>
              <a:t>putusan</a:t>
            </a:r>
            <a:r>
              <a:rPr lang="en-US" sz="1900" dirty="0">
                <a:solidFill>
                  <a:schemeClr val="tx1"/>
                </a:solidFill>
              </a:rPr>
              <a:t> </a:t>
            </a:r>
            <a:r>
              <a:rPr lang="en-US" sz="1900" dirty="0" err="1">
                <a:solidFill>
                  <a:schemeClr val="tx1"/>
                </a:solidFill>
              </a:rPr>
              <a:t>dikirimkan</a:t>
            </a:r>
            <a:r>
              <a:rPr lang="en-US" sz="1900" dirty="0">
                <a:solidFill>
                  <a:schemeClr val="tx1"/>
                </a:solidFill>
              </a:rPr>
              <a:t> </a:t>
            </a:r>
            <a:r>
              <a:rPr lang="en-US" sz="1900" dirty="0" err="1">
                <a:solidFill>
                  <a:schemeClr val="tx1"/>
                </a:solidFill>
              </a:rPr>
              <a:t>dengan</a:t>
            </a:r>
            <a:r>
              <a:rPr lang="en-US" sz="1900" dirty="0">
                <a:solidFill>
                  <a:schemeClr val="tx1"/>
                </a:solidFill>
              </a:rPr>
              <a:t> </a:t>
            </a:r>
            <a:r>
              <a:rPr lang="en-US" sz="1900" dirty="0" err="1">
                <a:solidFill>
                  <a:schemeClr val="tx1"/>
                </a:solidFill>
              </a:rPr>
              <a:t>surat</a:t>
            </a:r>
            <a:r>
              <a:rPr lang="en-US" sz="1900" dirty="0">
                <a:solidFill>
                  <a:schemeClr val="tx1"/>
                </a:solidFill>
              </a:rPr>
              <a:t> </a:t>
            </a:r>
            <a:r>
              <a:rPr lang="en-US" sz="1900" dirty="0" err="1">
                <a:solidFill>
                  <a:schemeClr val="tx1"/>
                </a:solidFill>
              </a:rPr>
              <a:t>tercatat</a:t>
            </a:r>
            <a:r>
              <a:rPr lang="en-US" sz="1900" dirty="0">
                <a:solidFill>
                  <a:schemeClr val="tx1"/>
                </a:solidFill>
              </a:rPr>
              <a:t> </a:t>
            </a:r>
            <a:r>
              <a:rPr lang="en-US" sz="1900" dirty="0" err="1">
                <a:solidFill>
                  <a:schemeClr val="tx1"/>
                </a:solidFill>
              </a:rPr>
              <a:t>kepada</a:t>
            </a:r>
            <a:r>
              <a:rPr lang="en-US" sz="1900" dirty="0">
                <a:solidFill>
                  <a:schemeClr val="tx1"/>
                </a:solidFill>
              </a:rPr>
              <a:t> yang </a:t>
            </a:r>
            <a:r>
              <a:rPr lang="en-US" sz="1900" dirty="0" err="1">
                <a:solidFill>
                  <a:schemeClr val="tx1"/>
                </a:solidFill>
              </a:rPr>
              <a:t>bersangkutan</a:t>
            </a:r>
            <a:r>
              <a:rPr lang="en-US" sz="1900" dirty="0">
                <a:solidFill>
                  <a:schemeClr val="tx1"/>
                </a:solidFill>
              </a:rPr>
              <a:t>.</a:t>
            </a:r>
          </a:p>
          <a:p>
            <a:pPr algn="just"/>
            <a:r>
              <a:rPr lang="en-US" sz="1900" dirty="0" err="1">
                <a:solidFill>
                  <a:schemeClr val="tx1"/>
                </a:solidFill>
              </a:rPr>
              <a:t>Akibat</a:t>
            </a:r>
            <a:r>
              <a:rPr lang="en-US" sz="1900" dirty="0">
                <a:solidFill>
                  <a:schemeClr val="tx1"/>
                </a:solidFill>
              </a:rPr>
              <a:t> </a:t>
            </a:r>
            <a:r>
              <a:rPr lang="en-US" sz="1900" dirty="0" err="1">
                <a:solidFill>
                  <a:schemeClr val="tx1"/>
                </a:solidFill>
              </a:rPr>
              <a:t>hukum</a:t>
            </a:r>
            <a:r>
              <a:rPr lang="en-US" sz="1900" dirty="0">
                <a:solidFill>
                  <a:schemeClr val="tx1"/>
                </a:solidFill>
              </a:rPr>
              <a:t> </a:t>
            </a:r>
            <a:r>
              <a:rPr lang="en-US" sz="1900" dirty="0" err="1">
                <a:solidFill>
                  <a:schemeClr val="tx1"/>
                </a:solidFill>
              </a:rPr>
              <a:t>apabila</a:t>
            </a:r>
            <a:r>
              <a:rPr lang="en-US" sz="1900" dirty="0">
                <a:solidFill>
                  <a:schemeClr val="tx1"/>
                </a:solidFill>
              </a:rPr>
              <a:t> </a:t>
            </a:r>
            <a:r>
              <a:rPr lang="en-US" sz="1900" dirty="0" err="1">
                <a:solidFill>
                  <a:schemeClr val="tx1"/>
                </a:solidFill>
              </a:rPr>
              <a:t>Penetapan</a:t>
            </a:r>
            <a:r>
              <a:rPr lang="en-US" sz="1900" dirty="0">
                <a:solidFill>
                  <a:schemeClr val="tx1"/>
                </a:solidFill>
              </a:rPr>
              <a:t> Dismissal </a:t>
            </a:r>
            <a:r>
              <a:rPr lang="en-US" sz="1900" dirty="0" err="1">
                <a:solidFill>
                  <a:schemeClr val="tx1"/>
                </a:solidFill>
              </a:rPr>
              <a:t>Ketua</a:t>
            </a:r>
            <a:r>
              <a:rPr lang="en-US" sz="1900" dirty="0">
                <a:solidFill>
                  <a:schemeClr val="tx1"/>
                </a:solidFill>
              </a:rPr>
              <a:t> PTUN </a:t>
            </a:r>
            <a:r>
              <a:rPr lang="en-US" sz="1900" b="1" dirty="0" err="1">
                <a:solidFill>
                  <a:schemeClr val="tx1"/>
                </a:solidFill>
              </a:rPr>
              <a:t>dibenarkan</a:t>
            </a:r>
            <a:r>
              <a:rPr lang="en-US" sz="1900" dirty="0">
                <a:solidFill>
                  <a:schemeClr val="tx1"/>
                </a:solidFill>
              </a:rPr>
              <a:t> </a:t>
            </a:r>
            <a:r>
              <a:rPr lang="en-US" sz="1900" dirty="0" err="1">
                <a:solidFill>
                  <a:schemeClr val="tx1"/>
                </a:solidFill>
              </a:rPr>
              <a:t>atau</a:t>
            </a:r>
            <a:r>
              <a:rPr lang="en-US" sz="1900" dirty="0">
                <a:solidFill>
                  <a:schemeClr val="tx1"/>
                </a:solidFill>
              </a:rPr>
              <a:t> </a:t>
            </a:r>
            <a:r>
              <a:rPr lang="en-US" sz="1900" dirty="0" err="1">
                <a:solidFill>
                  <a:schemeClr val="tx1"/>
                </a:solidFill>
              </a:rPr>
              <a:t>menurut</a:t>
            </a:r>
            <a:r>
              <a:rPr lang="en-US" sz="1900" dirty="0">
                <a:solidFill>
                  <a:schemeClr val="tx1"/>
                </a:solidFill>
              </a:rPr>
              <a:t> </a:t>
            </a:r>
            <a:r>
              <a:rPr lang="en-US" sz="1900" dirty="0" err="1">
                <a:solidFill>
                  <a:schemeClr val="tx1"/>
                </a:solidFill>
              </a:rPr>
              <a:t>pendapat</a:t>
            </a:r>
            <a:r>
              <a:rPr lang="en-US" sz="1900" dirty="0">
                <a:solidFill>
                  <a:schemeClr val="tx1"/>
                </a:solidFill>
              </a:rPr>
              <a:t> </a:t>
            </a:r>
            <a:r>
              <a:rPr lang="en-US" sz="1900" dirty="0" err="1">
                <a:solidFill>
                  <a:schemeClr val="tx1"/>
                </a:solidFill>
              </a:rPr>
              <a:t>Majelis</a:t>
            </a:r>
            <a:r>
              <a:rPr lang="en-US" sz="1900" dirty="0">
                <a:solidFill>
                  <a:schemeClr val="tx1"/>
                </a:solidFill>
              </a:rPr>
              <a:t> </a:t>
            </a:r>
            <a:r>
              <a:rPr lang="en-US" sz="1900" dirty="0" err="1">
                <a:solidFill>
                  <a:schemeClr val="tx1"/>
                </a:solidFill>
              </a:rPr>
              <a:t>perlawanan</a:t>
            </a:r>
            <a:r>
              <a:rPr lang="en-US" sz="1900" dirty="0">
                <a:solidFill>
                  <a:schemeClr val="tx1"/>
                </a:solidFill>
              </a:rPr>
              <a:t> </a:t>
            </a:r>
            <a:r>
              <a:rPr lang="en-US" sz="1900" dirty="0" err="1">
                <a:solidFill>
                  <a:schemeClr val="tx1"/>
                </a:solidFill>
              </a:rPr>
              <a:t>gugatan</a:t>
            </a:r>
            <a:r>
              <a:rPr lang="en-US" sz="1900" dirty="0">
                <a:solidFill>
                  <a:schemeClr val="tx1"/>
                </a:solidFill>
              </a:rPr>
              <a:t> </a:t>
            </a:r>
            <a:r>
              <a:rPr lang="en-US" sz="1900" dirty="0" err="1">
                <a:solidFill>
                  <a:schemeClr val="tx1"/>
                </a:solidFill>
              </a:rPr>
              <a:t>perlawanan</a:t>
            </a:r>
            <a:r>
              <a:rPr lang="en-US" sz="1900" dirty="0">
                <a:solidFill>
                  <a:schemeClr val="tx1"/>
                </a:solidFill>
              </a:rPr>
              <a:t> </a:t>
            </a:r>
            <a:r>
              <a:rPr lang="en-US" sz="1900" dirty="0" err="1">
                <a:solidFill>
                  <a:schemeClr val="tx1"/>
                </a:solidFill>
              </a:rPr>
              <a:t>tidak</a:t>
            </a:r>
            <a:r>
              <a:rPr lang="en-US" sz="1900" dirty="0">
                <a:solidFill>
                  <a:schemeClr val="tx1"/>
                </a:solidFill>
              </a:rPr>
              <a:t> </a:t>
            </a:r>
            <a:r>
              <a:rPr lang="en-US" sz="1900" dirty="0" err="1">
                <a:solidFill>
                  <a:schemeClr val="tx1"/>
                </a:solidFill>
              </a:rPr>
              <a:t>berdasar</a:t>
            </a:r>
            <a:r>
              <a:rPr lang="en-US" sz="1900" dirty="0">
                <a:solidFill>
                  <a:schemeClr val="tx1"/>
                </a:solidFill>
              </a:rPr>
              <a:t> </a:t>
            </a:r>
            <a:r>
              <a:rPr lang="en-US" sz="1900" dirty="0" err="1">
                <a:solidFill>
                  <a:schemeClr val="tx1"/>
                </a:solidFill>
              </a:rPr>
              <a:t>atau</a:t>
            </a:r>
            <a:r>
              <a:rPr lang="en-US" sz="1900" dirty="0">
                <a:solidFill>
                  <a:schemeClr val="tx1"/>
                </a:solidFill>
              </a:rPr>
              <a:t> </a:t>
            </a:r>
            <a:r>
              <a:rPr lang="en-US" sz="1900" dirty="0" err="1">
                <a:solidFill>
                  <a:schemeClr val="tx1"/>
                </a:solidFill>
              </a:rPr>
              <a:t>tidak</a:t>
            </a:r>
            <a:r>
              <a:rPr lang="en-US" sz="1900" dirty="0">
                <a:solidFill>
                  <a:schemeClr val="tx1"/>
                </a:solidFill>
              </a:rPr>
              <a:t> </a:t>
            </a:r>
            <a:r>
              <a:rPr lang="en-US" sz="1900" dirty="0" err="1">
                <a:solidFill>
                  <a:schemeClr val="tx1"/>
                </a:solidFill>
              </a:rPr>
              <a:t>dapat</a:t>
            </a:r>
            <a:r>
              <a:rPr lang="en-US" sz="1900" dirty="0">
                <a:solidFill>
                  <a:schemeClr val="tx1"/>
                </a:solidFill>
              </a:rPr>
              <a:t> </a:t>
            </a:r>
            <a:r>
              <a:rPr lang="en-US" sz="1900" dirty="0" err="1">
                <a:solidFill>
                  <a:schemeClr val="tx1"/>
                </a:solidFill>
              </a:rPr>
              <a:t>diterima</a:t>
            </a:r>
            <a:r>
              <a:rPr lang="en-US" sz="1900" dirty="0">
                <a:solidFill>
                  <a:schemeClr val="tx1"/>
                </a:solidFill>
              </a:rPr>
              <a:t>: </a:t>
            </a:r>
            <a:r>
              <a:rPr lang="en-US" sz="1900" b="1" dirty="0" err="1">
                <a:solidFill>
                  <a:schemeClr val="tx1"/>
                </a:solidFill>
              </a:rPr>
              <a:t>terhadap</a:t>
            </a:r>
            <a:r>
              <a:rPr lang="en-US" sz="1900" b="1" dirty="0">
                <a:solidFill>
                  <a:schemeClr val="tx1"/>
                </a:solidFill>
              </a:rPr>
              <a:t> </a:t>
            </a:r>
            <a:r>
              <a:rPr lang="en-US" sz="1900" b="1" dirty="0" err="1">
                <a:solidFill>
                  <a:schemeClr val="tx1"/>
                </a:solidFill>
              </a:rPr>
              <a:t>putusan</a:t>
            </a:r>
            <a:r>
              <a:rPr lang="en-US" sz="1900" b="1" dirty="0">
                <a:solidFill>
                  <a:schemeClr val="tx1"/>
                </a:solidFill>
              </a:rPr>
              <a:t> </a:t>
            </a:r>
            <a:r>
              <a:rPr lang="en-US" sz="1900" b="1" dirty="0" err="1">
                <a:solidFill>
                  <a:schemeClr val="tx1"/>
                </a:solidFill>
              </a:rPr>
              <a:t>Majelis</a:t>
            </a:r>
            <a:r>
              <a:rPr lang="en-US" sz="1900" b="1" dirty="0">
                <a:solidFill>
                  <a:schemeClr val="tx1"/>
                </a:solidFill>
              </a:rPr>
              <a:t> </a:t>
            </a:r>
            <a:r>
              <a:rPr lang="en-US" sz="1900" b="1" dirty="0" err="1">
                <a:solidFill>
                  <a:schemeClr val="tx1"/>
                </a:solidFill>
              </a:rPr>
              <a:t>perlawanan</a:t>
            </a:r>
            <a:r>
              <a:rPr lang="en-US" sz="1900" b="1" dirty="0">
                <a:solidFill>
                  <a:schemeClr val="tx1"/>
                </a:solidFill>
              </a:rPr>
              <a:t> yang </a:t>
            </a:r>
            <a:r>
              <a:rPr lang="en-US" sz="1900" b="1" dirty="0" err="1">
                <a:solidFill>
                  <a:schemeClr val="tx1"/>
                </a:solidFill>
              </a:rPr>
              <a:t>dilakukan</a:t>
            </a:r>
            <a:r>
              <a:rPr lang="en-US" sz="1900" b="1" dirty="0">
                <a:solidFill>
                  <a:schemeClr val="tx1"/>
                </a:solidFill>
              </a:rPr>
              <a:t> </a:t>
            </a:r>
            <a:r>
              <a:rPr lang="en-US" sz="1900" b="1" dirty="0" err="1">
                <a:solidFill>
                  <a:schemeClr val="tx1"/>
                </a:solidFill>
              </a:rPr>
              <a:t>dengan</a:t>
            </a:r>
            <a:r>
              <a:rPr lang="en-US" sz="1900" b="1" dirty="0">
                <a:solidFill>
                  <a:schemeClr val="tx1"/>
                </a:solidFill>
              </a:rPr>
              <a:t> acara </a:t>
            </a:r>
            <a:r>
              <a:rPr lang="en-US" sz="1900" b="1" dirty="0" err="1">
                <a:solidFill>
                  <a:schemeClr val="tx1"/>
                </a:solidFill>
              </a:rPr>
              <a:t>singkat</a:t>
            </a:r>
            <a:r>
              <a:rPr lang="en-US" sz="1900" b="1" dirty="0">
                <a:solidFill>
                  <a:schemeClr val="tx1"/>
                </a:solidFill>
              </a:rPr>
              <a:t> </a:t>
            </a:r>
            <a:r>
              <a:rPr lang="en-US" sz="1900" b="1" dirty="0" err="1">
                <a:solidFill>
                  <a:schemeClr val="tx1"/>
                </a:solidFill>
              </a:rPr>
              <a:t>tersebut</a:t>
            </a:r>
            <a:r>
              <a:rPr lang="en-US" sz="1900" b="1" dirty="0">
                <a:solidFill>
                  <a:schemeClr val="tx1"/>
                </a:solidFill>
              </a:rPr>
              <a:t> </a:t>
            </a:r>
            <a:r>
              <a:rPr lang="en-US" sz="1900" b="1" dirty="0" err="1">
                <a:solidFill>
                  <a:schemeClr val="tx1"/>
                </a:solidFill>
              </a:rPr>
              <a:t>tidak</a:t>
            </a:r>
            <a:r>
              <a:rPr lang="en-US" sz="1900" b="1" dirty="0">
                <a:solidFill>
                  <a:schemeClr val="tx1"/>
                </a:solidFill>
              </a:rPr>
              <a:t> </a:t>
            </a:r>
            <a:r>
              <a:rPr lang="en-US" sz="1900" b="1" dirty="0" err="1">
                <a:solidFill>
                  <a:schemeClr val="tx1"/>
                </a:solidFill>
              </a:rPr>
              <a:t>dapat</a:t>
            </a:r>
            <a:r>
              <a:rPr lang="en-US" sz="1900" b="1" dirty="0">
                <a:solidFill>
                  <a:schemeClr val="tx1"/>
                </a:solidFill>
              </a:rPr>
              <a:t> </a:t>
            </a:r>
            <a:r>
              <a:rPr lang="en-US" sz="1900" b="1" dirty="0" err="1">
                <a:solidFill>
                  <a:schemeClr val="tx1"/>
                </a:solidFill>
              </a:rPr>
              <a:t>diajukan</a:t>
            </a:r>
            <a:r>
              <a:rPr lang="en-US" sz="1900" b="1" dirty="0">
                <a:solidFill>
                  <a:schemeClr val="tx1"/>
                </a:solidFill>
              </a:rPr>
              <a:t> </a:t>
            </a:r>
            <a:r>
              <a:rPr lang="en-US" sz="1900" b="1" dirty="0" err="1">
                <a:solidFill>
                  <a:schemeClr val="tx1"/>
                </a:solidFill>
              </a:rPr>
              <a:t>upaya</a:t>
            </a:r>
            <a:r>
              <a:rPr lang="en-US" sz="1900" b="1" dirty="0">
                <a:solidFill>
                  <a:schemeClr val="tx1"/>
                </a:solidFill>
              </a:rPr>
              <a:t> </a:t>
            </a:r>
            <a:r>
              <a:rPr lang="en-US" sz="1900" b="1" dirty="0" err="1">
                <a:solidFill>
                  <a:schemeClr val="tx1"/>
                </a:solidFill>
              </a:rPr>
              <a:t>hukum</a:t>
            </a:r>
            <a:r>
              <a:rPr lang="en-US" sz="1900" b="1" dirty="0">
                <a:solidFill>
                  <a:schemeClr val="tx1"/>
                </a:solidFill>
              </a:rPr>
              <a:t>. </a:t>
            </a:r>
            <a:r>
              <a:rPr lang="en-US" sz="1900" b="1" dirty="0" err="1">
                <a:solidFill>
                  <a:schemeClr val="accent2"/>
                </a:solidFill>
              </a:rPr>
              <a:t>Akibatnya</a:t>
            </a:r>
            <a:r>
              <a:rPr lang="en-US" sz="1900" b="1" dirty="0">
                <a:solidFill>
                  <a:schemeClr val="accent2"/>
                </a:solidFill>
              </a:rPr>
              <a:t> </a:t>
            </a:r>
            <a:r>
              <a:rPr lang="en-US" sz="1900" b="1" dirty="0" err="1">
                <a:solidFill>
                  <a:schemeClr val="accent2"/>
                </a:solidFill>
              </a:rPr>
              <a:t>terhadap</a:t>
            </a:r>
            <a:r>
              <a:rPr lang="en-US" sz="1900" b="1" dirty="0">
                <a:solidFill>
                  <a:schemeClr val="accent2"/>
                </a:solidFill>
              </a:rPr>
              <a:t> </a:t>
            </a:r>
            <a:r>
              <a:rPr lang="en-US" sz="1900" b="1" dirty="0" err="1">
                <a:solidFill>
                  <a:schemeClr val="accent2"/>
                </a:solidFill>
              </a:rPr>
              <a:t>Penetapan</a:t>
            </a:r>
            <a:r>
              <a:rPr lang="en-US" sz="1900" b="1" dirty="0">
                <a:solidFill>
                  <a:schemeClr val="accent2"/>
                </a:solidFill>
              </a:rPr>
              <a:t> Dismissal </a:t>
            </a:r>
            <a:r>
              <a:rPr lang="en-US" sz="1900" b="1" dirty="0" err="1">
                <a:solidFill>
                  <a:schemeClr val="accent2"/>
                </a:solidFill>
              </a:rPr>
              <a:t>Ketua</a:t>
            </a:r>
            <a:r>
              <a:rPr lang="en-US" sz="1900" b="1" dirty="0">
                <a:solidFill>
                  <a:schemeClr val="accent2"/>
                </a:solidFill>
              </a:rPr>
              <a:t> </a:t>
            </a:r>
            <a:r>
              <a:rPr lang="en-US" sz="1900" b="1" dirty="0" err="1">
                <a:solidFill>
                  <a:schemeClr val="accent2"/>
                </a:solidFill>
              </a:rPr>
              <a:t>Pengadilan</a:t>
            </a:r>
            <a:r>
              <a:rPr lang="en-US" sz="1900" b="1" dirty="0">
                <a:solidFill>
                  <a:schemeClr val="accent2"/>
                </a:solidFill>
              </a:rPr>
              <a:t> </a:t>
            </a:r>
            <a:r>
              <a:rPr lang="en-US" sz="1900" b="1" dirty="0" err="1">
                <a:solidFill>
                  <a:schemeClr val="accent2"/>
                </a:solidFill>
              </a:rPr>
              <a:t>menjadi</a:t>
            </a:r>
            <a:r>
              <a:rPr lang="en-US" sz="1900" b="1" dirty="0">
                <a:solidFill>
                  <a:schemeClr val="accent2"/>
                </a:solidFill>
              </a:rPr>
              <a:t> </a:t>
            </a:r>
            <a:r>
              <a:rPr lang="en-US" sz="1900" b="1" dirty="0" err="1">
                <a:solidFill>
                  <a:schemeClr val="accent2"/>
                </a:solidFill>
              </a:rPr>
              <a:t>berkekuatan</a:t>
            </a:r>
            <a:r>
              <a:rPr lang="en-US" sz="1900" b="1" dirty="0">
                <a:solidFill>
                  <a:schemeClr val="accent2"/>
                </a:solidFill>
              </a:rPr>
              <a:t> </a:t>
            </a:r>
            <a:r>
              <a:rPr lang="en-US" sz="1900" b="1" dirty="0" err="1">
                <a:solidFill>
                  <a:schemeClr val="accent2"/>
                </a:solidFill>
              </a:rPr>
              <a:t>hukum</a:t>
            </a:r>
            <a:r>
              <a:rPr lang="en-US" sz="1900" b="1" dirty="0">
                <a:solidFill>
                  <a:schemeClr val="accent2"/>
                </a:solidFill>
              </a:rPr>
              <a:t> </a:t>
            </a:r>
            <a:r>
              <a:rPr lang="en-US" sz="1900" b="1" dirty="0" err="1">
                <a:solidFill>
                  <a:schemeClr val="accent2"/>
                </a:solidFill>
              </a:rPr>
              <a:t>tetap</a:t>
            </a:r>
            <a:r>
              <a:rPr lang="en-US" sz="1900" b="1" dirty="0">
                <a:solidFill>
                  <a:schemeClr val="accent2"/>
                </a:solidFill>
              </a:rPr>
              <a:t> </a:t>
            </a:r>
            <a:r>
              <a:rPr lang="en-US" sz="1900" b="1" dirty="0" err="1">
                <a:solidFill>
                  <a:schemeClr val="accent2"/>
                </a:solidFill>
              </a:rPr>
              <a:t>seperti</a:t>
            </a:r>
            <a:r>
              <a:rPr lang="en-US" sz="1900" b="1" dirty="0">
                <a:solidFill>
                  <a:schemeClr val="accent2"/>
                </a:solidFill>
              </a:rPr>
              <a:t> </a:t>
            </a:r>
            <a:r>
              <a:rPr lang="en-US" sz="1900" b="1" dirty="0" err="1">
                <a:solidFill>
                  <a:schemeClr val="accent2"/>
                </a:solidFill>
              </a:rPr>
              <a:t>putusan</a:t>
            </a:r>
            <a:r>
              <a:rPr lang="en-US" sz="1900" b="1" dirty="0">
                <a:solidFill>
                  <a:schemeClr val="accent2"/>
                </a:solidFill>
              </a:rPr>
              <a:t> </a:t>
            </a:r>
            <a:r>
              <a:rPr lang="en-US" sz="1900" b="1" dirty="0" err="1">
                <a:solidFill>
                  <a:schemeClr val="accent2"/>
                </a:solidFill>
              </a:rPr>
              <a:t>akhir</a:t>
            </a:r>
            <a:r>
              <a:rPr lang="en-US" sz="1900" b="1" dirty="0">
                <a:solidFill>
                  <a:schemeClr val="accent2"/>
                </a:solidFill>
              </a:rPr>
              <a:t> </a:t>
            </a:r>
            <a:r>
              <a:rPr lang="en-US" sz="1900" b="1" dirty="0" err="1">
                <a:solidFill>
                  <a:schemeClr val="accent2"/>
                </a:solidFill>
              </a:rPr>
              <a:t>terhadap</a:t>
            </a:r>
            <a:r>
              <a:rPr lang="en-US" sz="1900" b="1" dirty="0">
                <a:solidFill>
                  <a:schemeClr val="accent2"/>
                </a:solidFill>
              </a:rPr>
              <a:t> </a:t>
            </a:r>
            <a:r>
              <a:rPr lang="en-US" sz="1900" b="1" dirty="0" err="1">
                <a:solidFill>
                  <a:schemeClr val="accent2"/>
                </a:solidFill>
              </a:rPr>
              <a:t>pokok</a:t>
            </a:r>
            <a:r>
              <a:rPr lang="en-US" sz="1900" b="1" dirty="0">
                <a:solidFill>
                  <a:schemeClr val="accent2"/>
                </a:solidFill>
              </a:rPr>
              <a:t> </a:t>
            </a:r>
            <a:r>
              <a:rPr lang="en-US" sz="1900" b="1" dirty="0" err="1">
                <a:solidFill>
                  <a:schemeClr val="accent2"/>
                </a:solidFill>
              </a:rPr>
              <a:t>perkaranya</a:t>
            </a:r>
            <a:r>
              <a:rPr lang="en-US" sz="1900" b="1" dirty="0">
                <a:solidFill>
                  <a:schemeClr val="accent2"/>
                </a:solidFill>
              </a:rPr>
              <a:t>. </a:t>
            </a:r>
            <a:endParaRPr lang="id-ID" sz="1900" dirty="0">
              <a:solidFill>
                <a:schemeClr val="accent2"/>
              </a:solidFill>
            </a:endParaRPr>
          </a:p>
          <a:p>
            <a:pPr marL="609600" indent="-342900" algn="just">
              <a:buAutoNum type="alphaLcPeriod"/>
            </a:pPr>
            <a:endParaRPr lang="id-ID" sz="1800" dirty="0">
              <a:solidFill>
                <a:schemeClr val="tx1"/>
              </a:solidFill>
            </a:endParaRPr>
          </a:p>
        </p:txBody>
      </p:sp>
    </p:spTree>
    <p:extLst>
      <p:ext uri="{BB962C8B-B14F-4D97-AF65-F5344CB8AC3E}">
        <p14:creationId xmlns:p14="http://schemas.microsoft.com/office/powerpoint/2010/main" val="2631761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8D88-435E-4646-AEC6-D57A7B61C81C}"/>
              </a:ext>
            </a:extLst>
          </p:cNvPr>
          <p:cNvSpPr>
            <a:spLocks noGrp="1"/>
          </p:cNvSpPr>
          <p:nvPr>
            <p:ph type="title"/>
          </p:nvPr>
        </p:nvSpPr>
        <p:spPr>
          <a:xfrm>
            <a:off x="114716" y="161027"/>
            <a:ext cx="7332755" cy="611860"/>
          </a:xfrm>
        </p:spPr>
        <p:txBody>
          <a:bodyPr/>
          <a:lstStyle/>
          <a:p>
            <a:pPr algn="ctr"/>
            <a:r>
              <a:rPr lang="en-US" sz="1800" b="1" dirty="0"/>
              <a:t>PENGAJUAN UPAYA HUKUM TERHADAP PUTUSAN PENGADILAN</a:t>
            </a:r>
          </a:p>
        </p:txBody>
      </p:sp>
      <p:sp>
        <p:nvSpPr>
          <p:cNvPr id="3" name="Text Placeholder 2">
            <a:extLst>
              <a:ext uri="{FF2B5EF4-FFF2-40B4-BE49-F238E27FC236}">
                <a16:creationId xmlns:a16="http://schemas.microsoft.com/office/drawing/2014/main" id="{E0949645-2B8C-DA4E-8284-0A1E43023D30}"/>
              </a:ext>
            </a:extLst>
          </p:cNvPr>
          <p:cNvSpPr>
            <a:spLocks noGrp="1"/>
          </p:cNvSpPr>
          <p:nvPr>
            <p:ph type="body" idx="1"/>
          </p:nvPr>
        </p:nvSpPr>
        <p:spPr>
          <a:xfrm>
            <a:off x="0" y="772887"/>
            <a:ext cx="6049992" cy="4076838"/>
          </a:xfrm>
        </p:spPr>
        <p:txBody>
          <a:bodyPr/>
          <a:lstStyle/>
          <a:p>
            <a:pPr marL="127000" indent="0" algn="just">
              <a:buNone/>
            </a:pPr>
            <a:r>
              <a:rPr lang="en-US" dirty="0" err="1">
                <a:solidFill>
                  <a:schemeClr val="tx1"/>
                </a:solidFill>
              </a:rPr>
              <a:t>Pihak</a:t>
            </a:r>
            <a:r>
              <a:rPr lang="en-US" dirty="0">
                <a:solidFill>
                  <a:schemeClr val="tx1"/>
                </a:solidFill>
              </a:rPr>
              <a:t> yang </a:t>
            </a:r>
            <a:r>
              <a:rPr lang="en-US" dirty="0" err="1">
                <a:solidFill>
                  <a:schemeClr val="tx1"/>
                </a:solidFill>
              </a:rPr>
              <a:t>tidak</a:t>
            </a:r>
            <a:r>
              <a:rPr lang="en-US" dirty="0">
                <a:solidFill>
                  <a:schemeClr val="tx1"/>
                </a:solidFill>
              </a:rPr>
              <a:t> </a:t>
            </a:r>
            <a:r>
              <a:rPr lang="en-US" dirty="0" err="1">
                <a:solidFill>
                  <a:schemeClr val="tx1"/>
                </a:solidFill>
              </a:rPr>
              <a:t>setuju</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Putusan</a:t>
            </a:r>
            <a:r>
              <a:rPr lang="en-US" dirty="0">
                <a:solidFill>
                  <a:schemeClr val="tx1"/>
                </a:solidFill>
              </a:rPr>
              <a:t> </a:t>
            </a:r>
            <a:r>
              <a:rPr lang="en-US" dirty="0" err="1">
                <a:solidFill>
                  <a:schemeClr val="tx1"/>
                </a:solidFill>
              </a:rPr>
              <a:t>Pengadilan</a:t>
            </a:r>
            <a:r>
              <a:rPr lang="en-US" dirty="0">
                <a:solidFill>
                  <a:schemeClr val="tx1"/>
                </a:solidFill>
              </a:rPr>
              <a:t> Tata Usaha Negara </a:t>
            </a:r>
            <a:r>
              <a:rPr lang="en-US" dirty="0" err="1">
                <a:solidFill>
                  <a:schemeClr val="tx1"/>
                </a:solidFill>
              </a:rPr>
              <a:t>dapat</a:t>
            </a:r>
            <a:r>
              <a:rPr lang="en-US" dirty="0">
                <a:solidFill>
                  <a:schemeClr val="tx1"/>
                </a:solidFill>
              </a:rPr>
              <a:t> </a:t>
            </a:r>
            <a:r>
              <a:rPr lang="en-US" dirty="0" err="1">
                <a:solidFill>
                  <a:schemeClr val="tx1"/>
                </a:solidFill>
              </a:rPr>
              <a:t>mengajukan</a:t>
            </a:r>
            <a:r>
              <a:rPr lang="en-US" dirty="0">
                <a:solidFill>
                  <a:schemeClr val="tx1"/>
                </a:solidFill>
              </a:rPr>
              <a:t> Upaya </a:t>
            </a:r>
            <a:r>
              <a:rPr lang="en-US" dirty="0" err="1">
                <a:solidFill>
                  <a:schemeClr val="tx1"/>
                </a:solidFill>
              </a:rPr>
              <a:t>hukum</a:t>
            </a:r>
            <a:r>
              <a:rPr lang="en-US" dirty="0">
                <a:solidFill>
                  <a:schemeClr val="tx1"/>
                </a:solidFill>
              </a:rPr>
              <a:t> </a:t>
            </a:r>
            <a:r>
              <a:rPr lang="en-US" dirty="0" err="1">
                <a:solidFill>
                  <a:schemeClr val="tx1"/>
                </a:solidFill>
              </a:rPr>
              <a:t>terhadapnya</a:t>
            </a:r>
            <a:r>
              <a:rPr lang="en-US" dirty="0">
                <a:solidFill>
                  <a:schemeClr val="tx1"/>
                </a:solidFill>
              </a:rPr>
              <a:t> </a:t>
            </a:r>
            <a:r>
              <a:rPr lang="en-US" dirty="0" err="1">
                <a:solidFill>
                  <a:schemeClr val="tx1"/>
                </a:solidFill>
              </a:rPr>
              <a:t>dalam</a:t>
            </a:r>
            <a:r>
              <a:rPr lang="en-US" dirty="0">
                <a:solidFill>
                  <a:schemeClr val="tx1"/>
                </a:solidFill>
              </a:rPr>
              <a:t> </a:t>
            </a:r>
            <a:r>
              <a:rPr lang="en-US" dirty="0" err="1">
                <a:solidFill>
                  <a:schemeClr val="tx1"/>
                </a:solidFill>
              </a:rPr>
              <a:t>jangka</a:t>
            </a:r>
            <a:r>
              <a:rPr lang="en-US" dirty="0">
                <a:solidFill>
                  <a:schemeClr val="tx1"/>
                </a:solidFill>
              </a:rPr>
              <a:t> </a:t>
            </a:r>
            <a:r>
              <a:rPr lang="en-US" dirty="0" err="1">
                <a:solidFill>
                  <a:schemeClr val="tx1"/>
                </a:solidFill>
              </a:rPr>
              <a:t>waktu</a:t>
            </a:r>
            <a:r>
              <a:rPr lang="en-US" dirty="0">
                <a:solidFill>
                  <a:schemeClr val="tx1"/>
                </a:solidFill>
              </a:rPr>
              <a:t> </a:t>
            </a:r>
            <a:r>
              <a:rPr lang="en-US" dirty="0" err="1">
                <a:solidFill>
                  <a:schemeClr val="tx1"/>
                </a:solidFill>
              </a:rPr>
              <a:t>tertentu</a:t>
            </a:r>
            <a:r>
              <a:rPr lang="en-US" dirty="0">
                <a:solidFill>
                  <a:schemeClr val="tx1"/>
                </a:solidFill>
              </a:rPr>
              <a:t> yang </a:t>
            </a:r>
            <a:r>
              <a:rPr lang="en-US" dirty="0" err="1">
                <a:solidFill>
                  <a:schemeClr val="tx1"/>
                </a:solidFill>
              </a:rPr>
              <a:t>telah</a:t>
            </a:r>
            <a:r>
              <a:rPr lang="en-US" dirty="0">
                <a:solidFill>
                  <a:schemeClr val="tx1"/>
                </a:solidFill>
              </a:rPr>
              <a:t> </a:t>
            </a:r>
            <a:r>
              <a:rPr lang="en-US" dirty="0" err="1">
                <a:solidFill>
                  <a:schemeClr val="tx1"/>
                </a:solidFill>
              </a:rPr>
              <a:t>ditentukan</a:t>
            </a:r>
            <a:r>
              <a:rPr lang="en-US" dirty="0">
                <a:solidFill>
                  <a:schemeClr val="tx1"/>
                </a:solidFill>
              </a:rPr>
              <a:t> </a:t>
            </a:r>
            <a:r>
              <a:rPr lang="en-US" dirty="0" err="1">
                <a:solidFill>
                  <a:schemeClr val="tx1"/>
                </a:solidFill>
              </a:rPr>
              <a:t>Undang-Undang</a:t>
            </a:r>
            <a:r>
              <a:rPr lang="en-US" dirty="0">
                <a:solidFill>
                  <a:schemeClr val="tx1"/>
                </a:solidFill>
              </a:rPr>
              <a:t>, </a:t>
            </a:r>
            <a:r>
              <a:rPr lang="en-US" dirty="0" err="1">
                <a:solidFill>
                  <a:schemeClr val="tx1"/>
                </a:solidFill>
              </a:rPr>
              <a:t>yaitu</a:t>
            </a:r>
            <a:r>
              <a:rPr lang="en-US" dirty="0">
                <a:solidFill>
                  <a:schemeClr val="tx1"/>
                </a:solidFill>
              </a:rPr>
              <a:t>:</a:t>
            </a:r>
          </a:p>
          <a:p>
            <a:pPr marL="469900" indent="-342900" algn="just">
              <a:buClrTx/>
              <a:buFont typeface="+mj-lt"/>
              <a:buAutoNum type="arabicPeriod"/>
            </a:pPr>
            <a:r>
              <a:rPr lang="en-US" b="1" dirty="0">
                <a:solidFill>
                  <a:schemeClr val="tx1"/>
                </a:solidFill>
              </a:rPr>
              <a:t>Upaya Hukum </a:t>
            </a:r>
            <a:r>
              <a:rPr lang="en-US" b="1" dirty="0" err="1">
                <a:solidFill>
                  <a:schemeClr val="tx1"/>
                </a:solidFill>
              </a:rPr>
              <a:t>Biasa</a:t>
            </a:r>
            <a:r>
              <a:rPr lang="en-US" dirty="0">
                <a:solidFill>
                  <a:schemeClr val="tx1"/>
                </a:solidFill>
              </a:rPr>
              <a:t>, yang </a:t>
            </a:r>
            <a:r>
              <a:rPr lang="en-US" dirty="0" err="1">
                <a:solidFill>
                  <a:schemeClr val="tx1"/>
                </a:solidFill>
              </a:rPr>
              <a:t>diajukan</a:t>
            </a:r>
            <a:r>
              <a:rPr lang="en-US" dirty="0">
                <a:solidFill>
                  <a:schemeClr val="tx1"/>
                </a:solidFill>
              </a:rPr>
              <a:t> </a:t>
            </a:r>
            <a:r>
              <a:rPr lang="en-US" dirty="0" err="1">
                <a:solidFill>
                  <a:schemeClr val="tx1"/>
                </a:solidFill>
              </a:rPr>
              <a:t>terhadap</a:t>
            </a:r>
            <a:r>
              <a:rPr lang="en-US" dirty="0">
                <a:solidFill>
                  <a:schemeClr val="tx1"/>
                </a:solidFill>
              </a:rPr>
              <a:t> </a:t>
            </a:r>
            <a:r>
              <a:rPr lang="en-US" dirty="0" err="1">
                <a:solidFill>
                  <a:schemeClr val="tx1"/>
                </a:solidFill>
              </a:rPr>
              <a:t>suatu</a:t>
            </a:r>
            <a:r>
              <a:rPr lang="en-US" dirty="0">
                <a:solidFill>
                  <a:schemeClr val="tx1"/>
                </a:solidFill>
              </a:rPr>
              <a:t> </a:t>
            </a:r>
            <a:r>
              <a:rPr lang="en-US" dirty="0" err="1">
                <a:solidFill>
                  <a:schemeClr val="tx1"/>
                </a:solidFill>
              </a:rPr>
              <a:t>putusan</a:t>
            </a:r>
            <a:r>
              <a:rPr lang="en-US" dirty="0">
                <a:solidFill>
                  <a:schemeClr val="tx1"/>
                </a:solidFill>
              </a:rPr>
              <a:t> yang </a:t>
            </a:r>
            <a:r>
              <a:rPr lang="en-US" dirty="0" err="1">
                <a:solidFill>
                  <a:schemeClr val="tx1"/>
                </a:solidFill>
              </a:rPr>
              <a:t>belum</a:t>
            </a:r>
            <a:r>
              <a:rPr lang="en-US" dirty="0">
                <a:solidFill>
                  <a:schemeClr val="tx1"/>
                </a:solidFill>
              </a:rPr>
              <a:t> </a:t>
            </a:r>
            <a:r>
              <a:rPr lang="en-US" dirty="0" err="1">
                <a:solidFill>
                  <a:schemeClr val="tx1"/>
                </a:solidFill>
              </a:rPr>
              <a:t>berkekuatan</a:t>
            </a:r>
            <a:r>
              <a:rPr lang="en-US" dirty="0">
                <a:solidFill>
                  <a:schemeClr val="tx1"/>
                </a:solidFill>
              </a:rPr>
              <a:t> </a:t>
            </a:r>
            <a:r>
              <a:rPr lang="en-US" dirty="0" err="1">
                <a:solidFill>
                  <a:schemeClr val="tx1"/>
                </a:solidFill>
              </a:rPr>
              <a:t>hukum</a:t>
            </a:r>
            <a:r>
              <a:rPr lang="en-US" dirty="0">
                <a:solidFill>
                  <a:schemeClr val="tx1"/>
                </a:solidFill>
              </a:rPr>
              <a:t> </a:t>
            </a:r>
            <a:r>
              <a:rPr lang="en-US" dirty="0" err="1">
                <a:solidFill>
                  <a:schemeClr val="tx1"/>
                </a:solidFill>
              </a:rPr>
              <a:t>tetap</a:t>
            </a:r>
            <a:r>
              <a:rPr lang="en-US" dirty="0">
                <a:solidFill>
                  <a:schemeClr val="tx1"/>
                </a:solidFill>
              </a:rPr>
              <a:t> dan </a:t>
            </a:r>
            <a:r>
              <a:rPr lang="en-US" dirty="0" err="1">
                <a:solidFill>
                  <a:schemeClr val="tx1"/>
                </a:solidFill>
              </a:rPr>
              <a:t>belum</a:t>
            </a:r>
            <a:r>
              <a:rPr lang="en-US" dirty="0">
                <a:solidFill>
                  <a:schemeClr val="tx1"/>
                </a:solidFill>
              </a:rPr>
              <a:t> </a:t>
            </a:r>
            <a:r>
              <a:rPr lang="en-US" dirty="0" err="1">
                <a:solidFill>
                  <a:schemeClr val="tx1"/>
                </a:solidFill>
              </a:rPr>
              <a:t>dilaksanakan</a:t>
            </a:r>
            <a:r>
              <a:rPr lang="en-US" dirty="0">
                <a:solidFill>
                  <a:schemeClr val="tx1"/>
                </a:solidFill>
              </a:rPr>
              <a:t>. </a:t>
            </a:r>
          </a:p>
          <a:p>
            <a:pPr marL="804863" lvl="1" indent="-355600" algn="just">
              <a:buClrTx/>
              <a:buFont typeface="+mj-lt"/>
              <a:buAutoNum type="alphaLcPeriod"/>
            </a:pPr>
            <a:r>
              <a:rPr lang="en-US" b="1" dirty="0">
                <a:solidFill>
                  <a:schemeClr val="tx1"/>
                </a:solidFill>
              </a:rPr>
              <a:t>Upaya Hukum Banding </a:t>
            </a:r>
            <a:r>
              <a:rPr lang="en-US" dirty="0">
                <a:solidFill>
                  <a:schemeClr val="tx1"/>
                </a:solidFill>
              </a:rPr>
              <a:t>yang </a:t>
            </a:r>
            <a:r>
              <a:rPr lang="en-US" dirty="0" err="1">
                <a:solidFill>
                  <a:schemeClr val="tx1"/>
                </a:solidFill>
              </a:rPr>
              <a:t>dilakukan</a:t>
            </a:r>
            <a:r>
              <a:rPr lang="en-US" dirty="0">
                <a:solidFill>
                  <a:schemeClr val="tx1"/>
                </a:solidFill>
              </a:rPr>
              <a:t> </a:t>
            </a:r>
            <a:r>
              <a:rPr lang="en-US" dirty="0" err="1">
                <a:solidFill>
                  <a:schemeClr val="tx1"/>
                </a:solidFill>
              </a:rPr>
              <a:t>ke</a:t>
            </a:r>
            <a:r>
              <a:rPr lang="en-US" dirty="0">
                <a:solidFill>
                  <a:schemeClr val="tx1"/>
                </a:solidFill>
              </a:rPr>
              <a:t> </a:t>
            </a:r>
            <a:r>
              <a:rPr lang="en-US" dirty="0" err="1">
                <a:solidFill>
                  <a:schemeClr val="tx1"/>
                </a:solidFill>
              </a:rPr>
              <a:t>Pengadilan</a:t>
            </a:r>
            <a:r>
              <a:rPr lang="en-US" dirty="0">
                <a:solidFill>
                  <a:schemeClr val="tx1"/>
                </a:solidFill>
              </a:rPr>
              <a:t> Tinggi TUN</a:t>
            </a:r>
          </a:p>
          <a:p>
            <a:pPr marL="804863" lvl="1" indent="-355600" algn="just">
              <a:buClrTx/>
              <a:buFont typeface="+mj-lt"/>
              <a:buAutoNum type="alphaLcPeriod"/>
            </a:pPr>
            <a:r>
              <a:rPr lang="en-US" b="1" dirty="0">
                <a:solidFill>
                  <a:schemeClr val="tx1"/>
                </a:solidFill>
              </a:rPr>
              <a:t>Upaya Hukum </a:t>
            </a:r>
            <a:r>
              <a:rPr lang="en-US" b="1" dirty="0" err="1">
                <a:solidFill>
                  <a:schemeClr val="tx1"/>
                </a:solidFill>
              </a:rPr>
              <a:t>Kasasi</a:t>
            </a:r>
            <a:r>
              <a:rPr lang="en-US" b="1" dirty="0">
                <a:solidFill>
                  <a:schemeClr val="tx1"/>
                </a:solidFill>
              </a:rPr>
              <a:t> </a:t>
            </a:r>
            <a:r>
              <a:rPr lang="en-US" dirty="0">
                <a:solidFill>
                  <a:schemeClr val="tx1"/>
                </a:solidFill>
              </a:rPr>
              <a:t>yang </a:t>
            </a:r>
            <a:r>
              <a:rPr lang="en-US" dirty="0" err="1">
                <a:solidFill>
                  <a:schemeClr val="tx1"/>
                </a:solidFill>
              </a:rPr>
              <a:t>diajukan</a:t>
            </a:r>
            <a:r>
              <a:rPr lang="en-US" dirty="0">
                <a:solidFill>
                  <a:schemeClr val="tx1"/>
                </a:solidFill>
              </a:rPr>
              <a:t> </a:t>
            </a:r>
            <a:r>
              <a:rPr lang="en-US" dirty="0" err="1">
                <a:solidFill>
                  <a:schemeClr val="tx1"/>
                </a:solidFill>
              </a:rPr>
              <a:t>ke</a:t>
            </a:r>
            <a:r>
              <a:rPr lang="en-US" dirty="0">
                <a:solidFill>
                  <a:schemeClr val="tx1"/>
                </a:solidFill>
              </a:rPr>
              <a:t> </a:t>
            </a:r>
            <a:r>
              <a:rPr lang="en-US" dirty="0" err="1">
                <a:solidFill>
                  <a:schemeClr val="tx1"/>
                </a:solidFill>
              </a:rPr>
              <a:t>Mahkamah</a:t>
            </a:r>
            <a:r>
              <a:rPr lang="en-US" dirty="0">
                <a:solidFill>
                  <a:schemeClr val="tx1"/>
                </a:solidFill>
              </a:rPr>
              <a:t> Agung </a:t>
            </a:r>
          </a:p>
          <a:p>
            <a:pPr marL="469900" indent="-342900" algn="just">
              <a:buClrTx/>
              <a:buFont typeface="+mj-lt"/>
              <a:buAutoNum type="arabicPeriod"/>
            </a:pPr>
            <a:r>
              <a:rPr lang="en-US" b="1" dirty="0">
                <a:solidFill>
                  <a:schemeClr val="tx1"/>
                </a:solidFill>
              </a:rPr>
              <a:t>Upaya Hukum </a:t>
            </a:r>
            <a:r>
              <a:rPr lang="en-US" b="1" dirty="0" err="1">
                <a:solidFill>
                  <a:schemeClr val="tx1"/>
                </a:solidFill>
              </a:rPr>
              <a:t>Luar</a:t>
            </a:r>
            <a:r>
              <a:rPr lang="en-US" b="1" dirty="0">
                <a:solidFill>
                  <a:schemeClr val="tx1"/>
                </a:solidFill>
              </a:rPr>
              <a:t> </a:t>
            </a:r>
            <a:r>
              <a:rPr lang="en-US" b="1" dirty="0" err="1">
                <a:solidFill>
                  <a:schemeClr val="tx1"/>
                </a:solidFill>
              </a:rPr>
              <a:t>Biasa</a:t>
            </a:r>
            <a:r>
              <a:rPr lang="en-US" dirty="0">
                <a:solidFill>
                  <a:schemeClr val="tx1"/>
                </a:solidFill>
              </a:rPr>
              <a:t>, yang </a:t>
            </a:r>
            <a:r>
              <a:rPr lang="en-US" dirty="0" err="1">
                <a:solidFill>
                  <a:schemeClr val="tx1"/>
                </a:solidFill>
              </a:rPr>
              <a:t>diajukan</a:t>
            </a:r>
            <a:r>
              <a:rPr lang="en-US" dirty="0">
                <a:solidFill>
                  <a:schemeClr val="tx1"/>
                </a:solidFill>
              </a:rPr>
              <a:t> </a:t>
            </a:r>
            <a:r>
              <a:rPr lang="en-US" dirty="0" err="1">
                <a:solidFill>
                  <a:schemeClr val="tx1"/>
                </a:solidFill>
              </a:rPr>
              <a:t>terhadap</a:t>
            </a:r>
            <a:r>
              <a:rPr lang="en-US" dirty="0">
                <a:solidFill>
                  <a:schemeClr val="tx1"/>
                </a:solidFill>
              </a:rPr>
              <a:t> </a:t>
            </a:r>
            <a:r>
              <a:rPr lang="en-US" dirty="0" err="1">
                <a:solidFill>
                  <a:schemeClr val="tx1"/>
                </a:solidFill>
              </a:rPr>
              <a:t>suatu</a:t>
            </a:r>
            <a:r>
              <a:rPr lang="en-US" dirty="0">
                <a:solidFill>
                  <a:schemeClr val="tx1"/>
                </a:solidFill>
              </a:rPr>
              <a:t> </a:t>
            </a:r>
            <a:r>
              <a:rPr lang="en-US" dirty="0" err="1">
                <a:solidFill>
                  <a:schemeClr val="tx1"/>
                </a:solidFill>
              </a:rPr>
              <a:t>putusan</a:t>
            </a:r>
            <a:r>
              <a:rPr lang="en-US" dirty="0">
                <a:solidFill>
                  <a:schemeClr val="tx1"/>
                </a:solidFill>
              </a:rPr>
              <a:t> yang </a:t>
            </a:r>
            <a:r>
              <a:rPr lang="en-US" dirty="0" err="1">
                <a:solidFill>
                  <a:schemeClr val="tx1"/>
                </a:solidFill>
              </a:rPr>
              <a:t>telah</a:t>
            </a:r>
            <a:r>
              <a:rPr lang="en-US" dirty="0">
                <a:solidFill>
                  <a:schemeClr val="tx1"/>
                </a:solidFill>
              </a:rPr>
              <a:t> </a:t>
            </a:r>
            <a:r>
              <a:rPr lang="en-US" dirty="0" err="1">
                <a:solidFill>
                  <a:schemeClr val="tx1"/>
                </a:solidFill>
              </a:rPr>
              <a:t>berkekuatan</a:t>
            </a:r>
            <a:r>
              <a:rPr lang="en-US" dirty="0">
                <a:solidFill>
                  <a:schemeClr val="tx1"/>
                </a:solidFill>
              </a:rPr>
              <a:t> </a:t>
            </a:r>
            <a:r>
              <a:rPr lang="en-US" dirty="0" err="1">
                <a:solidFill>
                  <a:schemeClr val="tx1"/>
                </a:solidFill>
              </a:rPr>
              <a:t>hukum</a:t>
            </a:r>
            <a:r>
              <a:rPr lang="en-US" dirty="0">
                <a:solidFill>
                  <a:schemeClr val="tx1"/>
                </a:solidFill>
              </a:rPr>
              <a:t> </a:t>
            </a:r>
            <a:r>
              <a:rPr lang="en-US" dirty="0" err="1">
                <a:solidFill>
                  <a:schemeClr val="tx1"/>
                </a:solidFill>
              </a:rPr>
              <a:t>tetap</a:t>
            </a:r>
            <a:r>
              <a:rPr lang="en-US" dirty="0">
                <a:solidFill>
                  <a:schemeClr val="tx1"/>
                </a:solidFill>
              </a:rPr>
              <a:t>, </a:t>
            </a:r>
            <a:r>
              <a:rPr lang="en-US" dirty="0" err="1">
                <a:solidFill>
                  <a:schemeClr val="tx1"/>
                </a:solidFill>
              </a:rPr>
              <a:t>baik</a:t>
            </a:r>
            <a:r>
              <a:rPr lang="en-US" dirty="0">
                <a:solidFill>
                  <a:schemeClr val="tx1"/>
                </a:solidFill>
              </a:rPr>
              <a:t> yang </a:t>
            </a:r>
            <a:r>
              <a:rPr lang="en-US" dirty="0" err="1">
                <a:solidFill>
                  <a:schemeClr val="tx1"/>
                </a:solidFill>
              </a:rPr>
              <a:t>sudah</a:t>
            </a:r>
            <a:r>
              <a:rPr lang="en-US" dirty="0">
                <a:solidFill>
                  <a:schemeClr val="tx1"/>
                </a:solidFill>
              </a:rPr>
              <a:t> </a:t>
            </a:r>
            <a:r>
              <a:rPr lang="en-US" dirty="0" err="1">
                <a:solidFill>
                  <a:schemeClr val="tx1"/>
                </a:solidFill>
              </a:rPr>
              <a:t>ataupun</a:t>
            </a:r>
            <a:r>
              <a:rPr lang="en-US" dirty="0">
                <a:solidFill>
                  <a:schemeClr val="tx1"/>
                </a:solidFill>
              </a:rPr>
              <a:t> yang </a:t>
            </a:r>
            <a:r>
              <a:rPr lang="en-US" dirty="0" err="1">
                <a:solidFill>
                  <a:schemeClr val="tx1"/>
                </a:solidFill>
              </a:rPr>
              <a:t>belum</a:t>
            </a:r>
            <a:r>
              <a:rPr lang="en-US" dirty="0">
                <a:solidFill>
                  <a:schemeClr val="tx1"/>
                </a:solidFill>
              </a:rPr>
              <a:t> </a:t>
            </a:r>
            <a:r>
              <a:rPr lang="en-US" dirty="0" err="1">
                <a:solidFill>
                  <a:schemeClr val="tx1"/>
                </a:solidFill>
              </a:rPr>
              <a:t>dilaksanakan</a:t>
            </a:r>
            <a:r>
              <a:rPr lang="en-US" dirty="0">
                <a:solidFill>
                  <a:schemeClr val="tx1"/>
                </a:solidFill>
              </a:rPr>
              <a:t>, </a:t>
            </a:r>
            <a:r>
              <a:rPr lang="en-US" dirty="0" err="1">
                <a:solidFill>
                  <a:schemeClr val="tx1"/>
                </a:solidFill>
              </a:rPr>
              <a:t>yaitu</a:t>
            </a:r>
            <a:r>
              <a:rPr lang="en-US" dirty="0">
                <a:solidFill>
                  <a:schemeClr val="tx1"/>
                </a:solidFill>
              </a:rPr>
              <a:t> </a:t>
            </a:r>
            <a:r>
              <a:rPr lang="en-US" b="1" dirty="0">
                <a:solidFill>
                  <a:schemeClr val="tx1"/>
                </a:solidFill>
              </a:rPr>
              <a:t>Upaya Hukum </a:t>
            </a:r>
            <a:r>
              <a:rPr lang="en-US" b="1" dirty="0" err="1">
                <a:solidFill>
                  <a:schemeClr val="tx1"/>
                </a:solidFill>
              </a:rPr>
              <a:t>Peninjauan</a:t>
            </a:r>
            <a:r>
              <a:rPr lang="en-US" b="1" dirty="0">
                <a:solidFill>
                  <a:schemeClr val="tx1"/>
                </a:solidFill>
              </a:rPr>
              <a:t> Kembali (PK).</a:t>
            </a:r>
            <a:endParaRPr lang="en-US" dirty="0">
              <a:solidFill>
                <a:schemeClr val="tx1"/>
              </a:solidFill>
            </a:endParaRPr>
          </a:p>
        </p:txBody>
      </p:sp>
      <p:sp>
        <p:nvSpPr>
          <p:cNvPr id="5" name="Slide Number Placeholder 4">
            <a:extLst>
              <a:ext uri="{FF2B5EF4-FFF2-40B4-BE49-F238E27FC236}">
                <a16:creationId xmlns:a16="http://schemas.microsoft.com/office/drawing/2014/main" id="{66506F87-0F09-9241-9B80-684D1E16404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3123108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4E9B-B62E-244D-B74E-0916786E4E2E}"/>
              </a:ext>
            </a:extLst>
          </p:cNvPr>
          <p:cNvSpPr>
            <a:spLocks noGrp="1"/>
          </p:cNvSpPr>
          <p:nvPr>
            <p:ph type="title"/>
          </p:nvPr>
        </p:nvSpPr>
        <p:spPr>
          <a:xfrm>
            <a:off x="747623" y="339306"/>
            <a:ext cx="5811500" cy="707366"/>
          </a:xfrm>
        </p:spPr>
        <p:txBody>
          <a:bodyPr/>
          <a:lstStyle/>
          <a:p>
            <a:pPr algn="ctr"/>
            <a:r>
              <a:rPr lang="en-US" sz="2800" b="1" dirty="0"/>
              <a:t>BANDING</a:t>
            </a:r>
          </a:p>
        </p:txBody>
      </p:sp>
      <p:sp>
        <p:nvSpPr>
          <p:cNvPr id="3" name="Text Placeholder 2">
            <a:extLst>
              <a:ext uri="{FF2B5EF4-FFF2-40B4-BE49-F238E27FC236}">
                <a16:creationId xmlns:a16="http://schemas.microsoft.com/office/drawing/2014/main" id="{242EDE2B-FEB7-D545-88DF-8BF718E81009}"/>
              </a:ext>
            </a:extLst>
          </p:cNvPr>
          <p:cNvSpPr>
            <a:spLocks noGrp="1"/>
          </p:cNvSpPr>
          <p:nvPr>
            <p:ph type="body" idx="1"/>
          </p:nvPr>
        </p:nvSpPr>
        <p:spPr>
          <a:xfrm>
            <a:off x="281796" y="1173192"/>
            <a:ext cx="5630174" cy="2582174"/>
          </a:xfrm>
        </p:spPr>
        <p:txBody>
          <a:bodyPr/>
          <a:lstStyle/>
          <a:p>
            <a:pPr marL="127000" indent="0" algn="just">
              <a:buClr>
                <a:srgbClr val="0070C0"/>
              </a:buClr>
              <a:buNone/>
            </a:pPr>
            <a:r>
              <a:rPr lang="en-US" sz="2000" dirty="0">
                <a:solidFill>
                  <a:schemeClr val="tx1"/>
                </a:solidFill>
              </a:rPr>
              <a:t>Dasar Hukum</a:t>
            </a:r>
          </a:p>
          <a:p>
            <a:pPr marL="412750" indent="-285750" algn="just">
              <a:buClr>
                <a:srgbClr val="0070C0"/>
              </a:buClr>
              <a:buFont typeface="Wingdings" panose="05000000000000000000" pitchFamily="2" charset="2"/>
              <a:buChar char="Ø"/>
            </a:pPr>
            <a:r>
              <a:rPr lang="en-US" sz="2000" dirty="0">
                <a:solidFill>
                  <a:schemeClr val="tx1"/>
                </a:solidFill>
              </a:rPr>
              <a:t>Pasal 122 – 130 UU No. 5/1986 jo. UU No. 9/2004 (UU </a:t>
            </a:r>
            <a:r>
              <a:rPr lang="en-US" sz="2000" dirty="0" err="1">
                <a:solidFill>
                  <a:schemeClr val="tx1"/>
                </a:solidFill>
              </a:rPr>
              <a:t>Peratun</a:t>
            </a:r>
            <a:r>
              <a:rPr lang="en-US" sz="2000" dirty="0">
                <a:solidFill>
                  <a:schemeClr val="tx1"/>
                </a:solidFill>
              </a:rPr>
              <a:t>).</a:t>
            </a:r>
          </a:p>
          <a:p>
            <a:pPr marL="412750" indent="-285750" algn="just">
              <a:buClr>
                <a:srgbClr val="0070C0"/>
              </a:buClr>
              <a:buFont typeface="Wingdings" panose="05000000000000000000" pitchFamily="2" charset="2"/>
              <a:buChar char="Ø"/>
            </a:pPr>
            <a:r>
              <a:rPr lang="en-US" sz="2000" dirty="0">
                <a:solidFill>
                  <a:schemeClr val="tx1"/>
                </a:solidFill>
              </a:rPr>
              <a:t>PERMA No. 7/2022 </a:t>
            </a:r>
            <a:r>
              <a:rPr lang="en-US" sz="2000" dirty="0" err="1">
                <a:solidFill>
                  <a:schemeClr val="tx1"/>
                </a:solidFill>
              </a:rPr>
              <a:t>tentang</a:t>
            </a:r>
            <a:r>
              <a:rPr lang="en-US" sz="2000" dirty="0">
                <a:solidFill>
                  <a:schemeClr val="tx1"/>
                </a:solidFill>
              </a:rPr>
              <a:t> </a:t>
            </a:r>
            <a:r>
              <a:rPr lang="en-US" sz="2000" dirty="0" err="1">
                <a:solidFill>
                  <a:schemeClr val="tx1"/>
                </a:solidFill>
              </a:rPr>
              <a:t>Perubahan</a:t>
            </a:r>
            <a:r>
              <a:rPr lang="en-US" sz="2000" dirty="0">
                <a:solidFill>
                  <a:schemeClr val="tx1"/>
                </a:solidFill>
              </a:rPr>
              <a:t> Atas </a:t>
            </a:r>
            <a:r>
              <a:rPr lang="en-US" sz="2000" dirty="0" err="1">
                <a:solidFill>
                  <a:schemeClr val="tx1"/>
                </a:solidFill>
              </a:rPr>
              <a:t>Peraturan</a:t>
            </a:r>
            <a:r>
              <a:rPr lang="en-US" sz="2000" dirty="0">
                <a:solidFill>
                  <a:schemeClr val="tx1"/>
                </a:solidFill>
              </a:rPr>
              <a:t> </a:t>
            </a:r>
            <a:r>
              <a:rPr lang="en-US" sz="2000" dirty="0" err="1">
                <a:solidFill>
                  <a:schemeClr val="tx1"/>
                </a:solidFill>
              </a:rPr>
              <a:t>Mahkamah</a:t>
            </a:r>
            <a:r>
              <a:rPr lang="en-US" sz="2000" dirty="0">
                <a:solidFill>
                  <a:schemeClr val="tx1"/>
                </a:solidFill>
              </a:rPr>
              <a:t> Agung No. 1/2019 </a:t>
            </a:r>
            <a:r>
              <a:rPr lang="en-US" sz="2000" dirty="0" err="1">
                <a:solidFill>
                  <a:schemeClr val="tx1"/>
                </a:solidFill>
              </a:rPr>
              <a:t>tentang</a:t>
            </a:r>
            <a:r>
              <a:rPr lang="en-US" sz="2000" dirty="0">
                <a:solidFill>
                  <a:schemeClr val="tx1"/>
                </a:solidFill>
              </a:rPr>
              <a:t> </a:t>
            </a:r>
            <a:r>
              <a:rPr lang="en-US" sz="2000" dirty="0" err="1">
                <a:solidFill>
                  <a:schemeClr val="tx1"/>
                </a:solidFill>
              </a:rPr>
              <a:t>Administrasi</a:t>
            </a:r>
            <a:r>
              <a:rPr lang="en-US" sz="2000" dirty="0">
                <a:solidFill>
                  <a:schemeClr val="tx1"/>
                </a:solidFill>
              </a:rPr>
              <a:t> </a:t>
            </a:r>
            <a:r>
              <a:rPr lang="en-US" sz="2000" dirty="0" err="1">
                <a:solidFill>
                  <a:schemeClr val="tx1"/>
                </a:solidFill>
              </a:rPr>
              <a:t>Perkara</a:t>
            </a:r>
            <a:r>
              <a:rPr lang="en-US" sz="2000" dirty="0">
                <a:solidFill>
                  <a:schemeClr val="tx1"/>
                </a:solidFill>
              </a:rPr>
              <a:t> dan </a:t>
            </a:r>
            <a:r>
              <a:rPr lang="en-US" sz="2000" dirty="0" err="1">
                <a:solidFill>
                  <a:schemeClr val="tx1"/>
                </a:solidFill>
              </a:rPr>
              <a:t>Persidangan</a:t>
            </a:r>
            <a:r>
              <a:rPr lang="en-US" sz="2000" dirty="0">
                <a:solidFill>
                  <a:schemeClr val="tx1"/>
                </a:solidFill>
              </a:rPr>
              <a:t> di </a:t>
            </a:r>
            <a:r>
              <a:rPr lang="en-US" sz="2000" dirty="0" err="1">
                <a:solidFill>
                  <a:schemeClr val="tx1"/>
                </a:solidFill>
              </a:rPr>
              <a:t>Pengadilan</a:t>
            </a:r>
            <a:r>
              <a:rPr lang="en-US" sz="2000" dirty="0">
                <a:solidFill>
                  <a:schemeClr val="tx1"/>
                </a:solidFill>
              </a:rPr>
              <a:t> </a:t>
            </a:r>
            <a:r>
              <a:rPr lang="en-US" sz="2000" dirty="0" err="1">
                <a:solidFill>
                  <a:schemeClr val="tx1"/>
                </a:solidFill>
              </a:rPr>
              <a:t>secara</a:t>
            </a:r>
            <a:r>
              <a:rPr lang="en-US" sz="2000" dirty="0">
                <a:solidFill>
                  <a:schemeClr val="tx1"/>
                </a:solidFill>
              </a:rPr>
              <a:t> </a:t>
            </a:r>
            <a:r>
              <a:rPr lang="en-US" sz="2000" dirty="0" err="1">
                <a:solidFill>
                  <a:schemeClr val="tx1"/>
                </a:solidFill>
              </a:rPr>
              <a:t>Elektronik</a:t>
            </a:r>
            <a:r>
              <a:rPr lang="en-US" sz="2000" dirty="0">
                <a:solidFill>
                  <a:schemeClr val="tx1"/>
                </a:solidFill>
              </a:rPr>
              <a:t>.</a:t>
            </a:r>
          </a:p>
          <a:p>
            <a:pPr marL="127000" indent="0" algn="just">
              <a:buNone/>
            </a:pPr>
            <a:endParaRPr lang="en-US" sz="1400" dirty="0">
              <a:solidFill>
                <a:schemeClr val="tx1"/>
              </a:solidFill>
            </a:endParaRPr>
          </a:p>
        </p:txBody>
      </p:sp>
      <p:sp>
        <p:nvSpPr>
          <p:cNvPr id="5" name="Slide Number Placeholder 4">
            <a:extLst>
              <a:ext uri="{FF2B5EF4-FFF2-40B4-BE49-F238E27FC236}">
                <a16:creationId xmlns:a16="http://schemas.microsoft.com/office/drawing/2014/main" id="{552E3F12-6EF4-2B46-9666-81953D3F83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598190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09DF45-3BFC-5A4B-AD6D-88EB92E576CC}"/>
              </a:ext>
            </a:extLst>
          </p:cNvPr>
          <p:cNvSpPr>
            <a:spLocks noGrp="1"/>
          </p:cNvSpPr>
          <p:nvPr>
            <p:ph type="body" idx="1"/>
          </p:nvPr>
        </p:nvSpPr>
        <p:spPr>
          <a:xfrm>
            <a:off x="457200" y="539496"/>
            <a:ext cx="5631084" cy="4310104"/>
          </a:xfrm>
        </p:spPr>
        <p:txBody>
          <a:bodyPr/>
          <a:lstStyle/>
          <a:p>
            <a:pPr marL="267891" indent="-267891" algn="just">
              <a:lnSpc>
                <a:spcPct val="120000"/>
              </a:lnSpc>
              <a:spcBef>
                <a:spcPts val="450"/>
              </a:spcBef>
              <a:buClr>
                <a:srgbClr val="FF0000"/>
              </a:buClr>
              <a:buSzPct val="100000"/>
              <a:buFont typeface="Wingdings" panose="05000000000000000000" pitchFamily="2" charset="2"/>
              <a:buChar char="v"/>
              <a:defRPr/>
            </a:pPr>
            <a:r>
              <a:rPr lang="en-US" sz="1875" dirty="0" err="1">
                <a:solidFill>
                  <a:srgbClr val="002060"/>
                </a:solidFill>
              </a:rPr>
              <a:t>Beberapa</a:t>
            </a:r>
            <a:r>
              <a:rPr lang="en-US" sz="1875" dirty="0">
                <a:solidFill>
                  <a:srgbClr val="002060"/>
                </a:solidFill>
              </a:rPr>
              <a:t> </a:t>
            </a:r>
            <a:r>
              <a:rPr lang="en-US" sz="1875" dirty="0" err="1">
                <a:solidFill>
                  <a:srgbClr val="002060"/>
                </a:solidFill>
              </a:rPr>
              <a:t>Penetapan</a:t>
            </a:r>
            <a:r>
              <a:rPr lang="en-US" sz="1875" dirty="0">
                <a:solidFill>
                  <a:srgbClr val="002060"/>
                </a:solidFill>
              </a:rPr>
              <a:t> dan </a:t>
            </a:r>
            <a:r>
              <a:rPr lang="en-US" sz="1875" dirty="0" err="1">
                <a:solidFill>
                  <a:srgbClr val="002060"/>
                </a:solidFill>
              </a:rPr>
              <a:t>Putusan</a:t>
            </a:r>
            <a:r>
              <a:rPr lang="en-US" sz="1875" dirty="0">
                <a:solidFill>
                  <a:srgbClr val="002060"/>
                </a:solidFill>
              </a:rPr>
              <a:t> yang </a:t>
            </a:r>
            <a:r>
              <a:rPr lang="en-US" sz="1875" dirty="0" err="1">
                <a:solidFill>
                  <a:srgbClr val="002060"/>
                </a:solidFill>
              </a:rPr>
              <a:t>tidak</a:t>
            </a:r>
            <a:r>
              <a:rPr lang="en-US" sz="1875" dirty="0">
                <a:solidFill>
                  <a:srgbClr val="002060"/>
                </a:solidFill>
              </a:rPr>
              <a:t> </a:t>
            </a:r>
            <a:r>
              <a:rPr lang="en-US" sz="1875" dirty="0" err="1">
                <a:solidFill>
                  <a:srgbClr val="002060"/>
                </a:solidFill>
              </a:rPr>
              <a:t>dapat</a:t>
            </a:r>
            <a:r>
              <a:rPr lang="en-US" sz="1875" dirty="0">
                <a:solidFill>
                  <a:srgbClr val="002060"/>
                </a:solidFill>
              </a:rPr>
              <a:t> </a:t>
            </a:r>
            <a:r>
              <a:rPr lang="en-US" sz="1875" dirty="0" err="1">
                <a:solidFill>
                  <a:srgbClr val="002060"/>
                </a:solidFill>
              </a:rPr>
              <a:t>dimintakan</a:t>
            </a:r>
            <a:r>
              <a:rPr lang="en-US" sz="1875" dirty="0">
                <a:solidFill>
                  <a:srgbClr val="002060"/>
                </a:solidFill>
              </a:rPr>
              <a:t> Banding :</a:t>
            </a:r>
          </a:p>
          <a:p>
            <a:pPr marL="535781" lvl="2" indent="-267891" algn="just">
              <a:lnSpc>
                <a:spcPct val="120000"/>
              </a:lnSpc>
              <a:spcBef>
                <a:spcPts val="450"/>
              </a:spcBef>
              <a:buClr>
                <a:srgbClr val="002060"/>
              </a:buClr>
              <a:buSzPct val="100000"/>
              <a:buFontTx/>
              <a:buAutoNum type="alphaLcPeriod"/>
              <a:defRPr/>
            </a:pPr>
            <a:r>
              <a:rPr lang="en-US" sz="1875" dirty="0" err="1">
                <a:solidFill>
                  <a:srgbClr val="002060"/>
                </a:solidFill>
              </a:rPr>
              <a:t>Penetapan</a:t>
            </a:r>
            <a:r>
              <a:rPr lang="en-US" sz="1875" dirty="0">
                <a:solidFill>
                  <a:srgbClr val="002060"/>
                </a:solidFill>
              </a:rPr>
              <a:t> </a:t>
            </a:r>
            <a:r>
              <a:rPr lang="en-US" sz="1875" dirty="0" err="1">
                <a:solidFill>
                  <a:srgbClr val="002060"/>
                </a:solidFill>
              </a:rPr>
              <a:t>Ketua</a:t>
            </a:r>
            <a:r>
              <a:rPr lang="en-US" sz="1875" dirty="0">
                <a:solidFill>
                  <a:srgbClr val="002060"/>
                </a:solidFill>
              </a:rPr>
              <a:t> </a:t>
            </a:r>
            <a:r>
              <a:rPr lang="en-US" sz="1875" dirty="0" err="1">
                <a:solidFill>
                  <a:srgbClr val="002060"/>
                </a:solidFill>
              </a:rPr>
              <a:t>Pengadilan</a:t>
            </a:r>
            <a:r>
              <a:rPr lang="en-US" sz="1875" dirty="0">
                <a:solidFill>
                  <a:srgbClr val="002060"/>
                </a:solidFill>
              </a:rPr>
              <a:t> </a:t>
            </a:r>
            <a:r>
              <a:rPr lang="en-US" sz="1875" dirty="0" err="1">
                <a:solidFill>
                  <a:srgbClr val="002060"/>
                </a:solidFill>
              </a:rPr>
              <a:t>menurut</a:t>
            </a:r>
            <a:r>
              <a:rPr lang="en-US" sz="1875" dirty="0">
                <a:solidFill>
                  <a:srgbClr val="002060"/>
                </a:solidFill>
              </a:rPr>
              <a:t> Pasal 62 </a:t>
            </a:r>
            <a:r>
              <a:rPr lang="en-US" sz="1875" dirty="0" err="1">
                <a:solidFill>
                  <a:srgbClr val="002060"/>
                </a:solidFill>
              </a:rPr>
              <a:t>ayat</a:t>
            </a:r>
            <a:r>
              <a:rPr lang="en-US" sz="1875" dirty="0">
                <a:solidFill>
                  <a:srgbClr val="002060"/>
                </a:solidFill>
              </a:rPr>
              <a:t> (1) UU </a:t>
            </a:r>
            <a:r>
              <a:rPr lang="en-US" sz="1875" dirty="0" err="1">
                <a:solidFill>
                  <a:srgbClr val="002060"/>
                </a:solidFill>
              </a:rPr>
              <a:t>Peratun</a:t>
            </a:r>
            <a:r>
              <a:rPr lang="en-US" sz="1875" dirty="0">
                <a:solidFill>
                  <a:srgbClr val="002060"/>
                </a:solidFill>
              </a:rPr>
              <a:t> - </a:t>
            </a:r>
            <a:r>
              <a:rPr lang="en-US" sz="1875" i="1" dirty="0">
                <a:solidFill>
                  <a:srgbClr val="002060"/>
                </a:solidFill>
              </a:rPr>
              <a:t>Dismissal Process</a:t>
            </a:r>
            <a:r>
              <a:rPr lang="en-US" sz="1875" dirty="0">
                <a:solidFill>
                  <a:srgbClr val="002060"/>
                </a:solidFill>
              </a:rPr>
              <a:t>;</a:t>
            </a:r>
          </a:p>
          <a:p>
            <a:pPr marL="535781" lvl="2" indent="-267891" algn="just">
              <a:lnSpc>
                <a:spcPct val="120000"/>
              </a:lnSpc>
              <a:spcBef>
                <a:spcPts val="450"/>
              </a:spcBef>
              <a:buClr>
                <a:srgbClr val="002060"/>
              </a:buClr>
              <a:buSzPct val="100000"/>
              <a:buFontTx/>
              <a:buAutoNum type="alphaLcPeriod"/>
              <a:defRPr/>
            </a:pPr>
            <a:r>
              <a:rPr lang="en-US" sz="1875" dirty="0" err="1">
                <a:solidFill>
                  <a:srgbClr val="002060"/>
                </a:solidFill>
              </a:rPr>
              <a:t>Putusan</a:t>
            </a:r>
            <a:r>
              <a:rPr lang="en-US" sz="1875" dirty="0">
                <a:solidFill>
                  <a:srgbClr val="002060"/>
                </a:solidFill>
              </a:rPr>
              <a:t> </a:t>
            </a:r>
            <a:r>
              <a:rPr lang="en-US" sz="1875" dirty="0" err="1">
                <a:solidFill>
                  <a:srgbClr val="002060"/>
                </a:solidFill>
              </a:rPr>
              <a:t>mengenai</a:t>
            </a:r>
            <a:r>
              <a:rPr lang="en-US" sz="1875" dirty="0">
                <a:solidFill>
                  <a:srgbClr val="002060"/>
                </a:solidFill>
              </a:rPr>
              <a:t> </a:t>
            </a:r>
            <a:r>
              <a:rPr lang="en-US" sz="1875" dirty="0" err="1">
                <a:solidFill>
                  <a:srgbClr val="002060"/>
                </a:solidFill>
              </a:rPr>
              <a:t>Perlawanan</a:t>
            </a:r>
            <a:r>
              <a:rPr lang="en-US" sz="1875" dirty="0">
                <a:solidFill>
                  <a:srgbClr val="002060"/>
                </a:solidFill>
              </a:rPr>
              <a:t> </a:t>
            </a:r>
            <a:r>
              <a:rPr lang="en-US" sz="1875" dirty="0" err="1">
                <a:solidFill>
                  <a:srgbClr val="002060"/>
                </a:solidFill>
              </a:rPr>
              <a:t>terhadap</a:t>
            </a:r>
            <a:r>
              <a:rPr lang="en-US" sz="1875" dirty="0">
                <a:solidFill>
                  <a:srgbClr val="002060"/>
                </a:solidFill>
              </a:rPr>
              <a:t> </a:t>
            </a:r>
            <a:r>
              <a:rPr lang="en-US" sz="1875" dirty="0" err="1">
                <a:solidFill>
                  <a:srgbClr val="002060"/>
                </a:solidFill>
              </a:rPr>
              <a:t>Penetapan</a:t>
            </a:r>
            <a:r>
              <a:rPr lang="en-US" sz="1875" dirty="0">
                <a:solidFill>
                  <a:srgbClr val="002060"/>
                </a:solidFill>
              </a:rPr>
              <a:t> Dismissal [Pasal 62 </a:t>
            </a:r>
            <a:r>
              <a:rPr lang="en-US" sz="1875" dirty="0" err="1">
                <a:solidFill>
                  <a:srgbClr val="002060"/>
                </a:solidFill>
              </a:rPr>
              <a:t>ayat</a:t>
            </a:r>
            <a:r>
              <a:rPr lang="en-US" sz="1875" dirty="0">
                <a:solidFill>
                  <a:srgbClr val="002060"/>
                </a:solidFill>
              </a:rPr>
              <a:t> (6) UU </a:t>
            </a:r>
            <a:r>
              <a:rPr lang="en-US" sz="1875" dirty="0" err="1">
                <a:solidFill>
                  <a:srgbClr val="002060"/>
                </a:solidFill>
              </a:rPr>
              <a:t>Peratun</a:t>
            </a:r>
            <a:r>
              <a:rPr lang="en-US" sz="1875" dirty="0">
                <a:solidFill>
                  <a:srgbClr val="002060"/>
                </a:solidFill>
              </a:rPr>
              <a:t>];</a:t>
            </a:r>
          </a:p>
          <a:p>
            <a:pPr marL="535781" lvl="2" indent="-267891" algn="just">
              <a:lnSpc>
                <a:spcPct val="120000"/>
              </a:lnSpc>
              <a:spcBef>
                <a:spcPts val="450"/>
              </a:spcBef>
              <a:buClr>
                <a:srgbClr val="002060"/>
              </a:buClr>
              <a:buSzPct val="100000"/>
              <a:buFontTx/>
              <a:buAutoNum type="alphaLcPeriod"/>
              <a:defRPr/>
            </a:pPr>
            <a:r>
              <a:rPr lang="en-US" sz="1875" dirty="0" err="1">
                <a:solidFill>
                  <a:srgbClr val="002060"/>
                </a:solidFill>
              </a:rPr>
              <a:t>Putusan</a:t>
            </a:r>
            <a:r>
              <a:rPr lang="en-US" sz="1875" dirty="0">
                <a:solidFill>
                  <a:srgbClr val="002060"/>
                </a:solidFill>
              </a:rPr>
              <a:t> </a:t>
            </a:r>
            <a:r>
              <a:rPr lang="en-US" sz="1875" dirty="0" err="1">
                <a:solidFill>
                  <a:srgbClr val="002060"/>
                </a:solidFill>
              </a:rPr>
              <a:t>Ketua</a:t>
            </a:r>
            <a:r>
              <a:rPr lang="en-US" sz="1875" dirty="0">
                <a:solidFill>
                  <a:srgbClr val="002060"/>
                </a:solidFill>
              </a:rPr>
              <a:t> </a:t>
            </a:r>
            <a:r>
              <a:rPr lang="en-US" sz="1875" dirty="0" err="1">
                <a:solidFill>
                  <a:srgbClr val="002060"/>
                </a:solidFill>
              </a:rPr>
              <a:t>Pengadilan</a:t>
            </a:r>
            <a:r>
              <a:rPr lang="en-US" sz="1875" dirty="0">
                <a:solidFill>
                  <a:srgbClr val="002060"/>
                </a:solidFill>
              </a:rPr>
              <a:t> </a:t>
            </a:r>
            <a:r>
              <a:rPr lang="en-US" sz="1875" dirty="0" err="1">
                <a:solidFill>
                  <a:srgbClr val="002060"/>
                </a:solidFill>
              </a:rPr>
              <a:t>mengenai</a:t>
            </a:r>
            <a:r>
              <a:rPr lang="en-US" sz="1875" dirty="0">
                <a:solidFill>
                  <a:srgbClr val="002060"/>
                </a:solidFill>
              </a:rPr>
              <a:t> </a:t>
            </a:r>
            <a:r>
              <a:rPr lang="en-US" sz="1875" dirty="0" err="1">
                <a:solidFill>
                  <a:srgbClr val="002060"/>
                </a:solidFill>
              </a:rPr>
              <a:t>permohonan</a:t>
            </a:r>
            <a:r>
              <a:rPr lang="en-US" sz="1875" dirty="0">
                <a:solidFill>
                  <a:srgbClr val="002060"/>
                </a:solidFill>
              </a:rPr>
              <a:t> </a:t>
            </a:r>
            <a:r>
              <a:rPr lang="en-US" sz="1875" dirty="0" err="1">
                <a:solidFill>
                  <a:srgbClr val="002060"/>
                </a:solidFill>
              </a:rPr>
              <a:t>untuk</a:t>
            </a:r>
            <a:r>
              <a:rPr lang="en-US" sz="1875" dirty="0">
                <a:solidFill>
                  <a:srgbClr val="002060"/>
                </a:solidFill>
              </a:rPr>
              <a:t> </a:t>
            </a:r>
            <a:r>
              <a:rPr lang="en-US" sz="1875" dirty="0" err="1">
                <a:solidFill>
                  <a:srgbClr val="002060"/>
                </a:solidFill>
              </a:rPr>
              <a:t>beracara</a:t>
            </a:r>
            <a:r>
              <a:rPr lang="en-US" sz="1875" dirty="0">
                <a:solidFill>
                  <a:srgbClr val="002060"/>
                </a:solidFill>
              </a:rPr>
              <a:t> </a:t>
            </a:r>
            <a:r>
              <a:rPr lang="en-US" sz="1875" dirty="0" err="1">
                <a:solidFill>
                  <a:srgbClr val="002060"/>
                </a:solidFill>
              </a:rPr>
              <a:t>dengan</a:t>
            </a:r>
            <a:r>
              <a:rPr lang="en-US" sz="1875" dirty="0">
                <a:solidFill>
                  <a:srgbClr val="002060"/>
                </a:solidFill>
              </a:rPr>
              <a:t> </a:t>
            </a:r>
            <a:r>
              <a:rPr lang="en-US" sz="1875" dirty="0" err="1">
                <a:solidFill>
                  <a:srgbClr val="002060"/>
                </a:solidFill>
              </a:rPr>
              <a:t>cuma-cuma</a:t>
            </a:r>
            <a:r>
              <a:rPr lang="en-US" sz="1875" dirty="0">
                <a:solidFill>
                  <a:srgbClr val="002060"/>
                </a:solidFill>
              </a:rPr>
              <a:t> [Pasal 61 </a:t>
            </a:r>
            <a:r>
              <a:rPr lang="en-US" sz="1875" dirty="0" err="1">
                <a:solidFill>
                  <a:srgbClr val="002060"/>
                </a:solidFill>
              </a:rPr>
              <a:t>ayat</a:t>
            </a:r>
            <a:r>
              <a:rPr lang="en-US" sz="1875" dirty="0">
                <a:solidFill>
                  <a:srgbClr val="002060"/>
                </a:solidFill>
              </a:rPr>
              <a:t> (2)]</a:t>
            </a:r>
          </a:p>
          <a:p>
            <a:endParaRPr lang="en-US" dirty="0"/>
          </a:p>
        </p:txBody>
      </p:sp>
      <p:sp>
        <p:nvSpPr>
          <p:cNvPr id="4" name="Slide Number Placeholder 3">
            <a:extLst>
              <a:ext uri="{FF2B5EF4-FFF2-40B4-BE49-F238E27FC236}">
                <a16:creationId xmlns:a16="http://schemas.microsoft.com/office/drawing/2014/main" id="{787DD3DD-859E-2C48-BAB0-5F63849607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04756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4E9B-B62E-244D-B74E-0916786E4E2E}"/>
              </a:ext>
            </a:extLst>
          </p:cNvPr>
          <p:cNvSpPr>
            <a:spLocks noGrp="1"/>
          </p:cNvSpPr>
          <p:nvPr>
            <p:ph type="title"/>
          </p:nvPr>
        </p:nvSpPr>
        <p:spPr>
          <a:xfrm>
            <a:off x="460075" y="100520"/>
            <a:ext cx="6099048" cy="579906"/>
          </a:xfrm>
        </p:spPr>
        <p:txBody>
          <a:bodyPr/>
          <a:lstStyle/>
          <a:p>
            <a:pPr algn="ctr"/>
            <a:r>
              <a:rPr lang="en-US" sz="2800" b="1" dirty="0"/>
              <a:t>BANDING</a:t>
            </a:r>
          </a:p>
        </p:txBody>
      </p:sp>
      <p:sp>
        <p:nvSpPr>
          <p:cNvPr id="3" name="Text Placeholder 2">
            <a:extLst>
              <a:ext uri="{FF2B5EF4-FFF2-40B4-BE49-F238E27FC236}">
                <a16:creationId xmlns:a16="http://schemas.microsoft.com/office/drawing/2014/main" id="{242EDE2B-FEB7-D545-88DF-8BF718E81009}"/>
              </a:ext>
            </a:extLst>
          </p:cNvPr>
          <p:cNvSpPr>
            <a:spLocks noGrp="1"/>
          </p:cNvSpPr>
          <p:nvPr>
            <p:ph type="body" idx="1"/>
          </p:nvPr>
        </p:nvSpPr>
        <p:spPr>
          <a:xfrm>
            <a:off x="228600" y="720682"/>
            <a:ext cx="3081528" cy="4230879"/>
          </a:xfrm>
        </p:spPr>
        <p:txBody>
          <a:bodyPr/>
          <a:lstStyle/>
          <a:p>
            <a:pPr marL="127000" indent="0" algn="just">
              <a:buNone/>
            </a:pPr>
            <a:r>
              <a:rPr lang="en-US" sz="1400" dirty="0">
                <a:solidFill>
                  <a:schemeClr val="tx1"/>
                </a:solidFill>
              </a:rPr>
              <a:t>Ps. 122 UU </a:t>
            </a:r>
            <a:r>
              <a:rPr lang="en-US" sz="1400" dirty="0" err="1">
                <a:solidFill>
                  <a:schemeClr val="tx1"/>
                </a:solidFill>
              </a:rPr>
              <a:t>Peratun</a:t>
            </a:r>
            <a:r>
              <a:rPr lang="en-US" sz="1400" dirty="0">
                <a:solidFill>
                  <a:schemeClr val="tx1"/>
                </a:solidFill>
              </a:rPr>
              <a:t> :</a:t>
            </a:r>
          </a:p>
          <a:p>
            <a:pPr marL="114300" indent="0" algn="just">
              <a:buNone/>
            </a:pPr>
            <a:r>
              <a:rPr lang="en-US" sz="1400" dirty="0" err="1">
                <a:solidFill>
                  <a:schemeClr val="tx1"/>
                </a:solidFill>
              </a:rPr>
              <a:t>Putusan</a:t>
            </a:r>
            <a:r>
              <a:rPr lang="en-US" sz="1400" dirty="0">
                <a:solidFill>
                  <a:schemeClr val="tx1"/>
                </a:solidFill>
              </a:rPr>
              <a:t> PTUN </a:t>
            </a:r>
            <a:r>
              <a:rPr lang="en-US" sz="1400" dirty="0" err="1">
                <a:solidFill>
                  <a:schemeClr val="tx1"/>
                </a:solidFill>
              </a:rPr>
              <a:t>dapat</a:t>
            </a:r>
            <a:r>
              <a:rPr lang="en-US" sz="1400" dirty="0">
                <a:solidFill>
                  <a:schemeClr val="tx1"/>
                </a:solidFill>
              </a:rPr>
              <a:t> </a:t>
            </a:r>
            <a:r>
              <a:rPr lang="en-US" sz="1400" dirty="0" err="1">
                <a:solidFill>
                  <a:schemeClr val="tx1"/>
                </a:solidFill>
              </a:rPr>
              <a:t>dimintakan</a:t>
            </a:r>
            <a:r>
              <a:rPr lang="en-US" sz="1400" dirty="0">
                <a:solidFill>
                  <a:schemeClr val="tx1"/>
                </a:solidFill>
              </a:rPr>
              <a:t> Banding oleh </a:t>
            </a:r>
            <a:r>
              <a:rPr lang="en-US" sz="1400" dirty="0" err="1">
                <a:solidFill>
                  <a:schemeClr val="tx1"/>
                </a:solidFill>
              </a:rPr>
              <a:t>Penggugat</a:t>
            </a:r>
            <a:r>
              <a:rPr lang="en-US" sz="1400" dirty="0">
                <a:solidFill>
                  <a:schemeClr val="tx1"/>
                </a:solidFill>
              </a:rPr>
              <a:t> dan </a:t>
            </a:r>
            <a:r>
              <a:rPr lang="en-US" sz="1400" dirty="0" err="1">
                <a:solidFill>
                  <a:schemeClr val="tx1"/>
                </a:solidFill>
              </a:rPr>
              <a:t>Tergugat</a:t>
            </a:r>
            <a:r>
              <a:rPr lang="en-US" sz="1400" dirty="0">
                <a:solidFill>
                  <a:schemeClr val="tx1"/>
                </a:solidFill>
              </a:rPr>
              <a:t>.</a:t>
            </a:r>
          </a:p>
          <a:p>
            <a:pPr marL="127000" indent="0" algn="just">
              <a:buNone/>
            </a:pPr>
            <a:r>
              <a:rPr lang="en-US" sz="1400" dirty="0">
                <a:solidFill>
                  <a:schemeClr val="tx1"/>
                </a:solidFill>
              </a:rPr>
              <a:t>Ps. 123 (1):</a:t>
            </a:r>
          </a:p>
          <a:p>
            <a:pPr marL="114300" indent="0" algn="just">
              <a:buNone/>
            </a:pPr>
            <a:r>
              <a:rPr lang="en-US" sz="1400" dirty="0" err="1">
                <a:solidFill>
                  <a:schemeClr val="tx1"/>
                </a:solidFill>
              </a:rPr>
              <a:t>Permohonan</a:t>
            </a:r>
            <a:r>
              <a:rPr lang="en-US" sz="1400" dirty="0">
                <a:solidFill>
                  <a:schemeClr val="tx1"/>
                </a:solidFill>
              </a:rPr>
              <a:t> </a:t>
            </a:r>
            <a:r>
              <a:rPr lang="en-US" sz="1400" dirty="0" err="1">
                <a:solidFill>
                  <a:schemeClr val="tx1"/>
                </a:solidFill>
              </a:rPr>
              <a:t>pemeriksaan</a:t>
            </a:r>
            <a:r>
              <a:rPr lang="en-US" sz="1400" dirty="0">
                <a:solidFill>
                  <a:schemeClr val="tx1"/>
                </a:solidFill>
              </a:rPr>
              <a:t> Banding </a:t>
            </a:r>
            <a:r>
              <a:rPr lang="en-US" sz="1400" dirty="0" err="1">
                <a:solidFill>
                  <a:schemeClr val="tx1"/>
                </a:solidFill>
              </a:rPr>
              <a:t>diajukan</a:t>
            </a:r>
            <a:r>
              <a:rPr lang="en-US" sz="1400" dirty="0">
                <a:solidFill>
                  <a:schemeClr val="tx1"/>
                </a:solidFill>
              </a:rPr>
              <a:t> </a:t>
            </a:r>
            <a:r>
              <a:rPr lang="en-US" sz="1400" dirty="0" err="1">
                <a:solidFill>
                  <a:schemeClr val="tx1"/>
                </a:solidFill>
              </a:rPr>
              <a:t>secara</a:t>
            </a:r>
            <a:r>
              <a:rPr lang="en-US" sz="1400" dirty="0">
                <a:solidFill>
                  <a:schemeClr val="tx1"/>
                </a:solidFill>
              </a:rPr>
              <a:t> </a:t>
            </a:r>
            <a:r>
              <a:rPr lang="en-US" sz="1400" dirty="0" err="1">
                <a:solidFill>
                  <a:schemeClr val="tx1"/>
                </a:solidFill>
              </a:rPr>
              <a:t>tertulis</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tenggang</a:t>
            </a:r>
            <a:r>
              <a:rPr lang="en-US" sz="1400" dirty="0">
                <a:solidFill>
                  <a:schemeClr val="tx1"/>
                </a:solidFill>
              </a:rPr>
              <a:t> </a:t>
            </a:r>
            <a:r>
              <a:rPr lang="en-US" sz="1400" dirty="0" err="1">
                <a:solidFill>
                  <a:schemeClr val="tx1"/>
                </a:solidFill>
              </a:rPr>
              <a:t>waktu</a:t>
            </a:r>
            <a:r>
              <a:rPr lang="en-US" sz="1400" dirty="0">
                <a:solidFill>
                  <a:schemeClr val="tx1"/>
                </a:solidFill>
              </a:rPr>
              <a:t> </a:t>
            </a:r>
            <a:r>
              <a:rPr lang="en-US" sz="1400" b="1" dirty="0">
                <a:solidFill>
                  <a:schemeClr val="tx1"/>
                </a:solidFill>
                <a:highlight>
                  <a:srgbClr val="FFFF00"/>
                </a:highlight>
              </a:rPr>
              <a:t>14 </a:t>
            </a:r>
            <a:r>
              <a:rPr lang="en-US" sz="1400" b="1" dirty="0" err="1">
                <a:solidFill>
                  <a:schemeClr val="tx1"/>
                </a:solidFill>
                <a:highlight>
                  <a:srgbClr val="FFFF00"/>
                </a:highlight>
              </a:rPr>
              <a:t>hari</a:t>
            </a:r>
            <a:r>
              <a:rPr lang="en-US" sz="1400" b="1" dirty="0">
                <a:solidFill>
                  <a:schemeClr val="tx1"/>
                </a:solidFill>
                <a:highlight>
                  <a:srgbClr val="FFFF00"/>
                </a:highlight>
              </a:rPr>
              <a:t> </a:t>
            </a:r>
            <a:r>
              <a:rPr lang="en-US" sz="1400" dirty="0" err="1">
                <a:solidFill>
                  <a:schemeClr val="tx1"/>
                </a:solidFill>
              </a:rPr>
              <a:t>kepada</a:t>
            </a:r>
            <a:r>
              <a:rPr lang="en-US" sz="1400" dirty="0">
                <a:solidFill>
                  <a:schemeClr val="tx1"/>
                </a:solidFill>
              </a:rPr>
              <a:t> PTUN yang </a:t>
            </a:r>
            <a:r>
              <a:rPr lang="en-US" sz="1400" dirty="0" err="1">
                <a:solidFill>
                  <a:schemeClr val="tx1"/>
                </a:solidFill>
              </a:rPr>
              <a:t>menjatuhkan</a:t>
            </a:r>
            <a:r>
              <a:rPr lang="en-US" sz="1400" dirty="0">
                <a:solidFill>
                  <a:schemeClr val="tx1"/>
                </a:solidFill>
              </a:rPr>
              <a:t> </a:t>
            </a:r>
            <a:r>
              <a:rPr lang="en-US" sz="1400" dirty="0" err="1">
                <a:solidFill>
                  <a:schemeClr val="tx1"/>
                </a:solidFill>
              </a:rPr>
              <a:t>putusan</a:t>
            </a:r>
            <a:r>
              <a:rPr lang="en-US" sz="1400" dirty="0">
                <a:solidFill>
                  <a:schemeClr val="tx1"/>
                </a:solidFill>
              </a:rPr>
              <a:t>, </a:t>
            </a:r>
            <a:r>
              <a:rPr lang="en-US" sz="1400" dirty="0" err="1">
                <a:solidFill>
                  <a:schemeClr val="tx1"/>
                </a:solidFill>
              </a:rPr>
              <a:t>setelah</a:t>
            </a:r>
            <a:r>
              <a:rPr lang="en-US" sz="1400" dirty="0">
                <a:solidFill>
                  <a:schemeClr val="tx1"/>
                </a:solidFill>
              </a:rPr>
              <a:t> </a:t>
            </a:r>
            <a:r>
              <a:rPr lang="en-US" sz="1400" dirty="0" err="1">
                <a:solidFill>
                  <a:schemeClr val="tx1"/>
                </a:solidFill>
              </a:rPr>
              <a:t>pemberitahuan</a:t>
            </a:r>
            <a:r>
              <a:rPr lang="en-US" sz="1400" dirty="0">
                <a:solidFill>
                  <a:schemeClr val="tx1"/>
                </a:solidFill>
              </a:rPr>
              <a:t> </a:t>
            </a:r>
            <a:r>
              <a:rPr lang="en-US" sz="1400" dirty="0" err="1">
                <a:solidFill>
                  <a:schemeClr val="tx1"/>
                </a:solidFill>
              </a:rPr>
              <a:t>dinyatakan</a:t>
            </a:r>
            <a:r>
              <a:rPr lang="en-US" sz="1400" dirty="0">
                <a:solidFill>
                  <a:schemeClr val="tx1"/>
                </a:solidFill>
              </a:rPr>
              <a:t> </a:t>
            </a:r>
            <a:r>
              <a:rPr lang="en-US" sz="1400" dirty="0" err="1">
                <a:solidFill>
                  <a:schemeClr val="tx1"/>
                </a:solidFill>
              </a:rPr>
              <a:t>padanya</a:t>
            </a:r>
            <a:r>
              <a:rPr lang="en-US" sz="1400" dirty="0">
                <a:solidFill>
                  <a:schemeClr val="tx1"/>
                </a:solidFill>
              </a:rPr>
              <a:t> </a:t>
            </a:r>
            <a:r>
              <a:rPr lang="en-US" sz="1400" dirty="0" err="1">
                <a:solidFill>
                  <a:schemeClr val="tx1"/>
                </a:solidFill>
              </a:rPr>
              <a:t>secara</a:t>
            </a:r>
            <a:r>
              <a:rPr lang="en-US" sz="1400" dirty="0">
                <a:solidFill>
                  <a:schemeClr val="tx1"/>
                </a:solidFill>
              </a:rPr>
              <a:t> </a:t>
            </a:r>
            <a:r>
              <a:rPr lang="en-US" sz="1400" dirty="0" err="1">
                <a:solidFill>
                  <a:schemeClr val="tx1"/>
                </a:solidFill>
              </a:rPr>
              <a:t>sah</a:t>
            </a:r>
            <a:r>
              <a:rPr lang="en-US" sz="1400" dirty="0">
                <a:solidFill>
                  <a:schemeClr val="tx1"/>
                </a:solidFill>
              </a:rPr>
              <a:t> (oleh </a:t>
            </a:r>
            <a:r>
              <a:rPr lang="en-US" sz="1400" dirty="0" err="1">
                <a:solidFill>
                  <a:schemeClr val="tx1"/>
                </a:solidFill>
              </a:rPr>
              <a:t>Pemohon</a:t>
            </a:r>
            <a:r>
              <a:rPr lang="en-US" sz="1400" dirty="0">
                <a:solidFill>
                  <a:schemeClr val="tx1"/>
                </a:solidFill>
              </a:rPr>
              <a:t>/</a:t>
            </a:r>
            <a:r>
              <a:rPr lang="en-US" sz="1400" dirty="0" err="1">
                <a:solidFill>
                  <a:schemeClr val="tx1"/>
                </a:solidFill>
              </a:rPr>
              <a:t>kuasanya</a:t>
            </a:r>
            <a:r>
              <a:rPr lang="en-US" sz="1400" dirty="0">
                <a:solidFill>
                  <a:schemeClr val="tx1"/>
                </a:solidFill>
              </a:rPr>
              <a:t> yang </a:t>
            </a:r>
            <a:r>
              <a:rPr lang="en-US" sz="1400" dirty="0" err="1">
                <a:solidFill>
                  <a:schemeClr val="tx1"/>
                </a:solidFill>
              </a:rPr>
              <a:t>khusus</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dirty="0" err="1">
                <a:solidFill>
                  <a:schemeClr val="tx1"/>
                </a:solidFill>
              </a:rPr>
              <a:t>itu</a:t>
            </a:r>
            <a:r>
              <a:rPr lang="en-US" sz="1400" dirty="0">
                <a:solidFill>
                  <a:schemeClr val="tx1"/>
                </a:solidFill>
              </a:rPr>
              <a:t>).</a:t>
            </a:r>
          </a:p>
          <a:p>
            <a:pPr marL="127000" indent="0" algn="just">
              <a:buNone/>
            </a:pPr>
            <a:r>
              <a:rPr lang="en-US" sz="1400" dirty="0">
                <a:solidFill>
                  <a:schemeClr val="tx1"/>
                </a:solidFill>
              </a:rPr>
              <a:t>Ps 123 (2):</a:t>
            </a:r>
          </a:p>
          <a:p>
            <a:pPr marL="114300" indent="0" algn="just">
              <a:buNone/>
            </a:pPr>
            <a:r>
              <a:rPr lang="en-US" sz="1400" dirty="0" err="1">
                <a:solidFill>
                  <a:schemeClr val="tx1"/>
                </a:solidFill>
              </a:rPr>
              <a:t>Disertai</a:t>
            </a:r>
            <a:r>
              <a:rPr lang="en-US" sz="1400" dirty="0">
                <a:solidFill>
                  <a:schemeClr val="tx1"/>
                </a:solidFill>
              </a:rPr>
              <a:t> </a:t>
            </a:r>
            <a:r>
              <a:rPr lang="en-US" sz="1400" dirty="0" err="1">
                <a:solidFill>
                  <a:schemeClr val="tx1"/>
                </a:solidFill>
              </a:rPr>
              <a:t>pembayaran</a:t>
            </a:r>
            <a:r>
              <a:rPr lang="en-US" sz="1400" dirty="0">
                <a:solidFill>
                  <a:schemeClr val="tx1"/>
                </a:solidFill>
              </a:rPr>
              <a:t> uang </a:t>
            </a:r>
            <a:r>
              <a:rPr lang="en-US" sz="1400" dirty="0" err="1">
                <a:solidFill>
                  <a:schemeClr val="tx1"/>
                </a:solidFill>
              </a:rPr>
              <a:t>muka</a:t>
            </a:r>
            <a:r>
              <a:rPr lang="en-US" sz="1400" dirty="0">
                <a:solidFill>
                  <a:schemeClr val="tx1"/>
                </a:solidFill>
              </a:rPr>
              <a:t> </a:t>
            </a:r>
            <a:r>
              <a:rPr lang="en-US" sz="1400" dirty="0" err="1">
                <a:solidFill>
                  <a:schemeClr val="tx1"/>
                </a:solidFill>
              </a:rPr>
              <a:t>biaya</a:t>
            </a:r>
            <a:r>
              <a:rPr lang="en-US" sz="1400" dirty="0">
                <a:solidFill>
                  <a:schemeClr val="tx1"/>
                </a:solidFill>
              </a:rPr>
              <a:t> </a:t>
            </a:r>
            <a:r>
              <a:rPr lang="en-US" sz="1400" dirty="0" err="1">
                <a:solidFill>
                  <a:schemeClr val="tx1"/>
                </a:solidFill>
              </a:rPr>
              <a:t>perkara</a:t>
            </a:r>
            <a:r>
              <a:rPr lang="en-US" sz="1400" dirty="0">
                <a:solidFill>
                  <a:schemeClr val="tx1"/>
                </a:solidFill>
              </a:rPr>
              <a:t> </a:t>
            </a:r>
            <a:r>
              <a:rPr lang="en-US" sz="1400" dirty="0" err="1">
                <a:solidFill>
                  <a:schemeClr val="tx1"/>
                </a:solidFill>
              </a:rPr>
              <a:t>lebih</a:t>
            </a:r>
            <a:r>
              <a:rPr lang="en-US" sz="1400" dirty="0">
                <a:solidFill>
                  <a:schemeClr val="tx1"/>
                </a:solidFill>
              </a:rPr>
              <a:t> </a:t>
            </a:r>
            <a:r>
              <a:rPr lang="en-US" sz="1400" dirty="0" err="1">
                <a:solidFill>
                  <a:schemeClr val="tx1"/>
                </a:solidFill>
              </a:rPr>
              <a:t>dahulu</a:t>
            </a:r>
            <a:r>
              <a:rPr lang="en-US" sz="1400" dirty="0">
                <a:solidFill>
                  <a:schemeClr val="tx1"/>
                </a:solidFill>
              </a:rPr>
              <a:t>, yang </a:t>
            </a:r>
            <a:r>
              <a:rPr lang="en-US" sz="1400" dirty="0" err="1">
                <a:solidFill>
                  <a:schemeClr val="tx1"/>
                </a:solidFill>
              </a:rPr>
              <a:t>besarannya</a:t>
            </a:r>
            <a:r>
              <a:rPr lang="en-US" sz="1400" dirty="0">
                <a:solidFill>
                  <a:schemeClr val="tx1"/>
                </a:solidFill>
              </a:rPr>
              <a:t> </a:t>
            </a:r>
            <a:r>
              <a:rPr lang="en-US" sz="1400" dirty="0" err="1">
                <a:solidFill>
                  <a:schemeClr val="tx1"/>
                </a:solidFill>
              </a:rPr>
              <a:t>ditaksir</a:t>
            </a:r>
            <a:r>
              <a:rPr lang="en-US" sz="1400" dirty="0">
                <a:solidFill>
                  <a:schemeClr val="tx1"/>
                </a:solidFill>
              </a:rPr>
              <a:t> </a:t>
            </a:r>
            <a:r>
              <a:rPr lang="en-US" sz="1400" dirty="0" err="1">
                <a:solidFill>
                  <a:schemeClr val="tx1"/>
                </a:solidFill>
              </a:rPr>
              <a:t>Panitera</a:t>
            </a:r>
            <a:r>
              <a:rPr lang="en-US" sz="1400" dirty="0">
                <a:solidFill>
                  <a:schemeClr val="tx1"/>
                </a:solidFill>
              </a:rPr>
              <a:t>.</a:t>
            </a:r>
          </a:p>
        </p:txBody>
      </p:sp>
      <p:sp>
        <p:nvSpPr>
          <p:cNvPr id="5" name="Slide Number Placeholder 4">
            <a:extLst>
              <a:ext uri="{FF2B5EF4-FFF2-40B4-BE49-F238E27FC236}">
                <a16:creationId xmlns:a16="http://schemas.microsoft.com/office/drawing/2014/main" id="{552E3F12-6EF4-2B46-9666-81953D3F83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
        <p:nvSpPr>
          <p:cNvPr id="4" name="Text Placeholder 3">
            <a:extLst>
              <a:ext uri="{FF2B5EF4-FFF2-40B4-BE49-F238E27FC236}">
                <a16:creationId xmlns:a16="http://schemas.microsoft.com/office/drawing/2014/main" id="{BFA7468C-D2E1-4546-9D67-95450B1122DF}"/>
              </a:ext>
            </a:extLst>
          </p:cNvPr>
          <p:cNvSpPr>
            <a:spLocks noGrp="1"/>
          </p:cNvSpPr>
          <p:nvPr>
            <p:ph type="body" idx="4294967295"/>
          </p:nvPr>
        </p:nvSpPr>
        <p:spPr>
          <a:xfrm>
            <a:off x="3509599" y="748701"/>
            <a:ext cx="2835214" cy="4024582"/>
          </a:xfrm>
          <a:ln w="57150">
            <a:solidFill>
              <a:srgbClr val="00B050"/>
            </a:solidFill>
          </a:ln>
        </p:spPr>
        <p:txBody>
          <a:bodyPr/>
          <a:lstStyle/>
          <a:p>
            <a:pPr marL="0" indent="0" algn="just">
              <a:spcBef>
                <a:spcPts val="1000"/>
              </a:spcBef>
              <a:buNone/>
            </a:pPr>
            <a:r>
              <a:rPr lang="en-US" sz="1400" b="1" dirty="0" err="1">
                <a:solidFill>
                  <a:schemeClr val="tx1"/>
                </a:solidFill>
              </a:rPr>
              <a:t>Frasa</a:t>
            </a:r>
            <a:r>
              <a:rPr lang="en-US" sz="1400" b="1" dirty="0">
                <a:solidFill>
                  <a:schemeClr val="tx1"/>
                </a:solidFill>
              </a:rPr>
              <a:t> </a:t>
            </a:r>
            <a:r>
              <a:rPr lang="en-US" sz="1400" b="1" dirty="0" err="1">
                <a:solidFill>
                  <a:schemeClr val="tx1"/>
                </a:solidFill>
              </a:rPr>
              <a:t>diberitahukan</a:t>
            </a:r>
            <a:r>
              <a:rPr lang="en-US" sz="1400" b="1" dirty="0">
                <a:solidFill>
                  <a:schemeClr val="tx1"/>
                </a:solidFill>
              </a:rPr>
              <a:t> </a:t>
            </a:r>
            <a:r>
              <a:rPr lang="en-US" sz="1400" b="1" dirty="0" err="1">
                <a:solidFill>
                  <a:schemeClr val="tx1"/>
                </a:solidFill>
              </a:rPr>
              <a:t>secara</a:t>
            </a:r>
            <a:r>
              <a:rPr lang="en-US" sz="1400" b="1" dirty="0">
                <a:solidFill>
                  <a:schemeClr val="tx1"/>
                </a:solidFill>
              </a:rPr>
              <a:t> </a:t>
            </a:r>
            <a:r>
              <a:rPr lang="en-US" sz="1400" b="1" dirty="0" err="1">
                <a:solidFill>
                  <a:schemeClr val="tx1"/>
                </a:solidFill>
              </a:rPr>
              <a:t>sah</a:t>
            </a:r>
            <a:r>
              <a:rPr lang="en-US" sz="1400" b="1" dirty="0">
                <a:solidFill>
                  <a:schemeClr val="tx1"/>
                </a:solidFill>
              </a:rPr>
              <a:t>: </a:t>
            </a:r>
            <a:r>
              <a:rPr lang="en-US" sz="1400" b="1" dirty="0" err="1">
                <a:solidFill>
                  <a:schemeClr val="tx1"/>
                </a:solidFill>
              </a:rPr>
              <a:t>patokan</a:t>
            </a:r>
            <a:r>
              <a:rPr lang="en-US" sz="1400" b="1" dirty="0">
                <a:solidFill>
                  <a:schemeClr val="tx1"/>
                </a:solidFill>
              </a:rPr>
              <a:t> </a:t>
            </a:r>
            <a:r>
              <a:rPr lang="en-US" sz="1400" b="1" dirty="0" err="1">
                <a:solidFill>
                  <a:schemeClr val="tx1"/>
                </a:solidFill>
              </a:rPr>
              <a:t>perhitungan</a:t>
            </a:r>
            <a:r>
              <a:rPr lang="en-US" sz="1400" b="1" dirty="0">
                <a:solidFill>
                  <a:schemeClr val="tx1"/>
                </a:solidFill>
              </a:rPr>
              <a:t> </a:t>
            </a:r>
            <a:r>
              <a:rPr lang="en-US" sz="1400" b="1" dirty="0" err="1">
                <a:solidFill>
                  <a:schemeClr val="tx1"/>
                </a:solidFill>
              </a:rPr>
              <a:t>tenggang</a:t>
            </a:r>
            <a:r>
              <a:rPr lang="en-US" sz="1400" b="1" dirty="0">
                <a:solidFill>
                  <a:schemeClr val="tx1"/>
                </a:solidFill>
              </a:rPr>
              <a:t> </a:t>
            </a:r>
            <a:r>
              <a:rPr lang="en-US" sz="1400" b="1" dirty="0" err="1">
                <a:solidFill>
                  <a:schemeClr val="tx1"/>
                </a:solidFill>
              </a:rPr>
              <a:t>waktu</a:t>
            </a:r>
            <a:r>
              <a:rPr lang="en-US" sz="1400" b="1" dirty="0">
                <a:solidFill>
                  <a:schemeClr val="tx1"/>
                </a:solidFill>
              </a:rPr>
              <a:t> </a:t>
            </a:r>
            <a:r>
              <a:rPr lang="en-US" sz="1400" b="1" dirty="0" err="1">
                <a:solidFill>
                  <a:schemeClr val="tx1"/>
                </a:solidFill>
              </a:rPr>
              <a:t>mengajukan</a:t>
            </a:r>
            <a:r>
              <a:rPr lang="en-US" sz="1400" b="1" dirty="0">
                <a:solidFill>
                  <a:schemeClr val="tx1"/>
                </a:solidFill>
              </a:rPr>
              <a:t> banding</a:t>
            </a:r>
          </a:p>
          <a:p>
            <a:pPr marL="269875" indent="-269875" algn="just">
              <a:buNone/>
            </a:pPr>
            <a:r>
              <a:rPr lang="en-US" sz="1400" b="1" dirty="0">
                <a:solidFill>
                  <a:schemeClr val="tx1"/>
                </a:solidFill>
              </a:rPr>
              <a:t>1. 	14 </a:t>
            </a:r>
            <a:r>
              <a:rPr lang="en-US" sz="1400" b="1" dirty="0" err="1">
                <a:solidFill>
                  <a:schemeClr val="tx1"/>
                </a:solidFill>
              </a:rPr>
              <a:t>hari</a:t>
            </a:r>
            <a:r>
              <a:rPr lang="en-US" sz="1400" b="1" dirty="0">
                <a:solidFill>
                  <a:schemeClr val="tx1"/>
                </a:solidFill>
              </a:rPr>
              <a:t> </a:t>
            </a:r>
            <a:r>
              <a:rPr lang="en-US" sz="1400" b="1" dirty="0" err="1">
                <a:solidFill>
                  <a:schemeClr val="tx1"/>
                </a:solidFill>
              </a:rPr>
              <a:t>dihitung</a:t>
            </a:r>
            <a:r>
              <a:rPr lang="en-US" sz="1400" b="1" dirty="0">
                <a:solidFill>
                  <a:schemeClr val="tx1"/>
                </a:solidFill>
              </a:rPr>
              <a:t> </a:t>
            </a:r>
            <a:r>
              <a:rPr lang="en-US" sz="1400" b="1" dirty="0" err="1">
                <a:solidFill>
                  <a:schemeClr val="tx1"/>
                </a:solidFill>
              </a:rPr>
              <a:t>sejak</a:t>
            </a:r>
            <a:r>
              <a:rPr lang="en-US" sz="1400" b="1" dirty="0">
                <a:solidFill>
                  <a:schemeClr val="tx1"/>
                </a:solidFill>
              </a:rPr>
              <a:t> </a:t>
            </a:r>
            <a:r>
              <a:rPr lang="en-US" sz="1400" b="1" dirty="0" err="1">
                <a:solidFill>
                  <a:schemeClr val="tx1"/>
                </a:solidFill>
              </a:rPr>
              <a:t>putusan</a:t>
            </a:r>
            <a:r>
              <a:rPr lang="en-US" sz="1400" b="1" dirty="0">
                <a:solidFill>
                  <a:schemeClr val="tx1"/>
                </a:solidFill>
              </a:rPr>
              <a:t> PTUN </a:t>
            </a:r>
            <a:r>
              <a:rPr lang="en-US" sz="1400" b="1" dirty="0" err="1">
                <a:solidFill>
                  <a:schemeClr val="tx1"/>
                </a:solidFill>
              </a:rPr>
              <a:t>diucapkan</a:t>
            </a:r>
            <a:r>
              <a:rPr lang="en-US" sz="1400" b="1" dirty="0">
                <a:solidFill>
                  <a:schemeClr val="tx1"/>
                </a:solidFill>
              </a:rPr>
              <a:t> </a:t>
            </a:r>
            <a:r>
              <a:rPr lang="en-US" sz="1400" b="1" dirty="0" err="1">
                <a:solidFill>
                  <a:schemeClr val="tx1"/>
                </a:solidFill>
              </a:rPr>
              <a:t>dalam</a:t>
            </a:r>
            <a:r>
              <a:rPr lang="en-US" sz="1400" b="1" dirty="0">
                <a:solidFill>
                  <a:schemeClr val="tx1"/>
                </a:solidFill>
              </a:rPr>
              <a:t> </a:t>
            </a:r>
            <a:r>
              <a:rPr lang="en-US" sz="1400" b="1" dirty="0" err="1">
                <a:solidFill>
                  <a:schemeClr val="tx1"/>
                </a:solidFill>
              </a:rPr>
              <a:t>persidangan</a:t>
            </a:r>
            <a:r>
              <a:rPr lang="en-US" sz="1400" b="1" dirty="0">
                <a:solidFill>
                  <a:schemeClr val="tx1"/>
                </a:solidFill>
              </a:rPr>
              <a:t> </a:t>
            </a:r>
            <a:r>
              <a:rPr lang="en-US" sz="1400" b="1" dirty="0" err="1">
                <a:solidFill>
                  <a:schemeClr val="tx1"/>
                </a:solidFill>
              </a:rPr>
              <a:t>terbuka</a:t>
            </a:r>
            <a:r>
              <a:rPr lang="en-US" sz="1400" b="1" dirty="0">
                <a:solidFill>
                  <a:schemeClr val="tx1"/>
                </a:solidFill>
              </a:rPr>
              <a:t> </a:t>
            </a:r>
            <a:r>
              <a:rPr lang="en-US" sz="1400" b="1" dirty="0" err="1">
                <a:solidFill>
                  <a:schemeClr val="tx1"/>
                </a:solidFill>
              </a:rPr>
              <a:t>untuk</a:t>
            </a:r>
            <a:r>
              <a:rPr lang="en-US" sz="1400" b="1" dirty="0">
                <a:solidFill>
                  <a:schemeClr val="tx1"/>
                </a:solidFill>
              </a:rPr>
              <a:t> </a:t>
            </a:r>
            <a:r>
              <a:rPr lang="en-US" sz="1400" b="1" dirty="0" err="1">
                <a:solidFill>
                  <a:schemeClr val="tx1"/>
                </a:solidFill>
              </a:rPr>
              <a:t>umum</a:t>
            </a:r>
            <a:r>
              <a:rPr lang="en-US" sz="1400" b="1" dirty="0">
                <a:solidFill>
                  <a:schemeClr val="tx1"/>
                </a:solidFill>
              </a:rPr>
              <a:t> (P &amp; T </a:t>
            </a:r>
            <a:r>
              <a:rPr lang="en-US" sz="1400" b="1" dirty="0" err="1">
                <a:solidFill>
                  <a:schemeClr val="tx1"/>
                </a:solidFill>
              </a:rPr>
              <a:t>hadir</a:t>
            </a:r>
            <a:r>
              <a:rPr lang="en-US" sz="1400" b="1" dirty="0">
                <a:solidFill>
                  <a:schemeClr val="tx1"/>
                </a:solidFill>
              </a:rPr>
              <a:t>); </a:t>
            </a:r>
            <a:r>
              <a:rPr lang="en-US" sz="1400" b="1" dirty="0" err="1">
                <a:solidFill>
                  <a:schemeClr val="tx1"/>
                </a:solidFill>
              </a:rPr>
              <a:t>atau</a:t>
            </a:r>
            <a:endParaRPr lang="en-US" sz="1400" b="1" dirty="0">
              <a:solidFill>
                <a:schemeClr val="tx1"/>
              </a:solidFill>
            </a:endParaRPr>
          </a:p>
          <a:p>
            <a:pPr marL="269875" indent="-269875" algn="just">
              <a:buNone/>
            </a:pPr>
            <a:r>
              <a:rPr lang="en-US" sz="1400" b="1" dirty="0">
                <a:solidFill>
                  <a:schemeClr val="tx1"/>
                </a:solidFill>
              </a:rPr>
              <a:t>2. 	</a:t>
            </a:r>
            <a:r>
              <a:rPr lang="en-US" sz="1400" b="1" dirty="0" err="1">
                <a:solidFill>
                  <a:schemeClr val="tx1"/>
                </a:solidFill>
              </a:rPr>
              <a:t>Sejak</a:t>
            </a:r>
            <a:r>
              <a:rPr lang="en-US" sz="1400" b="1" dirty="0">
                <a:solidFill>
                  <a:schemeClr val="tx1"/>
                </a:solidFill>
              </a:rPr>
              <a:t> </a:t>
            </a:r>
            <a:r>
              <a:rPr lang="en-US" sz="1400" b="1" dirty="0" err="1">
                <a:solidFill>
                  <a:schemeClr val="tx1"/>
                </a:solidFill>
              </a:rPr>
              <a:t>pemberitahuan</a:t>
            </a:r>
            <a:r>
              <a:rPr lang="en-US" sz="1400" b="1" dirty="0">
                <a:solidFill>
                  <a:schemeClr val="tx1"/>
                </a:solidFill>
              </a:rPr>
              <a:t> </a:t>
            </a:r>
            <a:r>
              <a:rPr lang="en-US" sz="1400" b="1" dirty="0" err="1">
                <a:solidFill>
                  <a:schemeClr val="tx1"/>
                </a:solidFill>
              </a:rPr>
              <a:t>putusan</a:t>
            </a:r>
            <a:r>
              <a:rPr lang="en-US" sz="1400" b="1" dirty="0">
                <a:solidFill>
                  <a:schemeClr val="tx1"/>
                </a:solidFill>
              </a:rPr>
              <a:t> </a:t>
            </a:r>
            <a:r>
              <a:rPr lang="en-US" sz="1400" b="1" dirty="0" err="1">
                <a:solidFill>
                  <a:schemeClr val="tx1"/>
                </a:solidFill>
              </a:rPr>
              <a:t>secara</a:t>
            </a:r>
            <a:r>
              <a:rPr lang="en-US" sz="1400" b="1" dirty="0">
                <a:solidFill>
                  <a:schemeClr val="tx1"/>
                </a:solidFill>
              </a:rPr>
              <a:t> </a:t>
            </a:r>
            <a:r>
              <a:rPr lang="en-US" sz="1400" b="1" dirty="0" err="1">
                <a:solidFill>
                  <a:schemeClr val="tx1"/>
                </a:solidFill>
              </a:rPr>
              <a:t>sah</a:t>
            </a:r>
            <a:r>
              <a:rPr lang="en-US" sz="1400" b="1" dirty="0">
                <a:solidFill>
                  <a:schemeClr val="tx1"/>
                </a:solidFill>
              </a:rPr>
              <a:t> </a:t>
            </a:r>
            <a:r>
              <a:rPr lang="en-US" sz="1400" b="1" dirty="0" err="1">
                <a:solidFill>
                  <a:schemeClr val="tx1"/>
                </a:solidFill>
              </a:rPr>
              <a:t>kepada</a:t>
            </a:r>
            <a:r>
              <a:rPr lang="en-US" sz="1400" b="1" dirty="0">
                <a:solidFill>
                  <a:schemeClr val="tx1"/>
                </a:solidFill>
              </a:rPr>
              <a:t> </a:t>
            </a:r>
            <a:r>
              <a:rPr lang="en-US" sz="1400" b="1" dirty="0" err="1">
                <a:solidFill>
                  <a:schemeClr val="tx1"/>
                </a:solidFill>
              </a:rPr>
              <a:t>pihak</a:t>
            </a:r>
            <a:r>
              <a:rPr lang="en-US" sz="1400" b="1" dirty="0">
                <a:solidFill>
                  <a:schemeClr val="tx1"/>
                </a:solidFill>
              </a:rPr>
              <a:t> yang </a:t>
            </a:r>
            <a:r>
              <a:rPr lang="en-US" sz="1400" b="1" dirty="0" err="1">
                <a:solidFill>
                  <a:schemeClr val="tx1"/>
                </a:solidFill>
              </a:rPr>
              <a:t>tidak</a:t>
            </a:r>
            <a:r>
              <a:rPr lang="en-US" sz="1400" b="1" dirty="0">
                <a:solidFill>
                  <a:schemeClr val="tx1"/>
                </a:solidFill>
              </a:rPr>
              <a:t> </a:t>
            </a:r>
            <a:r>
              <a:rPr lang="en-US" sz="1400" b="1" dirty="0" err="1">
                <a:solidFill>
                  <a:schemeClr val="tx1"/>
                </a:solidFill>
              </a:rPr>
              <a:t>hadir</a:t>
            </a:r>
            <a:r>
              <a:rPr lang="en-US" sz="1400" b="1" dirty="0">
                <a:solidFill>
                  <a:schemeClr val="tx1"/>
                </a:solidFill>
              </a:rPr>
              <a:t> </a:t>
            </a:r>
            <a:r>
              <a:rPr lang="en-US" sz="1400" b="1" dirty="0" err="1">
                <a:solidFill>
                  <a:schemeClr val="tx1"/>
                </a:solidFill>
              </a:rPr>
              <a:t>dalam</a:t>
            </a:r>
            <a:r>
              <a:rPr lang="en-US" sz="1400" b="1" dirty="0">
                <a:solidFill>
                  <a:schemeClr val="tx1"/>
                </a:solidFill>
              </a:rPr>
              <a:t> </a:t>
            </a:r>
            <a:r>
              <a:rPr lang="en-US" sz="1400" b="1" dirty="0" err="1">
                <a:solidFill>
                  <a:schemeClr val="tx1"/>
                </a:solidFill>
              </a:rPr>
              <a:t>pembacaan</a:t>
            </a:r>
            <a:r>
              <a:rPr lang="en-US" sz="1400" b="1" dirty="0">
                <a:solidFill>
                  <a:schemeClr val="tx1"/>
                </a:solidFill>
              </a:rPr>
              <a:t> </a:t>
            </a:r>
            <a:r>
              <a:rPr lang="en-US" sz="1400" b="1" dirty="0" err="1">
                <a:solidFill>
                  <a:schemeClr val="tx1"/>
                </a:solidFill>
              </a:rPr>
              <a:t>putusan</a:t>
            </a:r>
            <a:r>
              <a:rPr lang="en-US" sz="1400" b="1" dirty="0">
                <a:solidFill>
                  <a:schemeClr val="tx1"/>
                </a:solidFill>
              </a:rPr>
              <a:t>.</a:t>
            </a:r>
          </a:p>
          <a:p>
            <a:pPr marL="0" indent="0" algn="just">
              <a:spcBef>
                <a:spcPts val="1200"/>
              </a:spcBef>
              <a:buNone/>
            </a:pPr>
            <a:r>
              <a:rPr lang="en-US" sz="1400" b="1" dirty="0" err="1">
                <a:solidFill>
                  <a:schemeClr val="tx1"/>
                </a:solidFill>
              </a:rPr>
              <a:t>Lewat</a:t>
            </a:r>
            <a:r>
              <a:rPr lang="en-US" sz="1400" b="1" dirty="0">
                <a:solidFill>
                  <a:schemeClr val="tx1"/>
                </a:solidFill>
              </a:rPr>
              <a:t> 14 </a:t>
            </a:r>
            <a:r>
              <a:rPr lang="en-US" sz="1400" b="1" dirty="0" err="1">
                <a:solidFill>
                  <a:schemeClr val="tx1"/>
                </a:solidFill>
              </a:rPr>
              <a:t>hari</a:t>
            </a:r>
            <a:r>
              <a:rPr lang="en-US" sz="1400" b="1" dirty="0">
                <a:solidFill>
                  <a:schemeClr val="tx1"/>
                </a:solidFill>
              </a:rPr>
              <a:t> </a:t>
            </a:r>
            <a:r>
              <a:rPr lang="en-US" sz="1400" b="1" dirty="0">
                <a:solidFill>
                  <a:schemeClr val="tx1"/>
                </a:solidFill>
                <a:sym typeface="Wingdings" pitchFamily="2" charset="2"/>
              </a:rPr>
              <a:t> </a:t>
            </a:r>
            <a:r>
              <a:rPr lang="en-US" sz="1400" b="1" dirty="0" err="1">
                <a:solidFill>
                  <a:schemeClr val="tx1"/>
                </a:solidFill>
                <a:sym typeface="Wingdings" pitchFamily="2" charset="2"/>
              </a:rPr>
              <a:t>hak</a:t>
            </a:r>
            <a:r>
              <a:rPr lang="en-US" sz="1400" b="1" dirty="0">
                <a:solidFill>
                  <a:schemeClr val="tx1"/>
                </a:solidFill>
                <a:sym typeface="Wingdings" pitchFamily="2" charset="2"/>
              </a:rPr>
              <a:t> </a:t>
            </a:r>
            <a:r>
              <a:rPr lang="en-US" sz="1400" b="1" dirty="0" err="1">
                <a:solidFill>
                  <a:schemeClr val="tx1"/>
                </a:solidFill>
                <a:sym typeface="Wingdings" pitchFamily="2" charset="2"/>
              </a:rPr>
              <a:t>tidak</a:t>
            </a:r>
            <a:r>
              <a:rPr lang="en-US" sz="1400" b="1" dirty="0">
                <a:solidFill>
                  <a:schemeClr val="tx1"/>
                </a:solidFill>
                <a:sym typeface="Wingdings" pitchFamily="2" charset="2"/>
              </a:rPr>
              <a:t> </a:t>
            </a:r>
            <a:r>
              <a:rPr lang="en-US" sz="1400" b="1" dirty="0" err="1">
                <a:solidFill>
                  <a:schemeClr val="tx1"/>
                </a:solidFill>
                <a:sym typeface="Wingdings" pitchFamily="2" charset="2"/>
              </a:rPr>
              <a:t>digunakan</a:t>
            </a:r>
            <a:r>
              <a:rPr lang="en-US" sz="1400" b="1" dirty="0">
                <a:solidFill>
                  <a:schemeClr val="tx1"/>
                </a:solidFill>
                <a:sym typeface="Wingdings" pitchFamily="2" charset="2"/>
              </a:rPr>
              <a:t>, para </a:t>
            </a:r>
            <a:r>
              <a:rPr lang="en-US" sz="1400" b="1" dirty="0" err="1">
                <a:solidFill>
                  <a:schemeClr val="tx1"/>
                </a:solidFill>
                <a:sym typeface="Wingdings" pitchFamily="2" charset="2"/>
              </a:rPr>
              <a:t>pihak</a:t>
            </a:r>
            <a:r>
              <a:rPr lang="en-US" sz="1400" b="1" dirty="0">
                <a:solidFill>
                  <a:schemeClr val="tx1"/>
                </a:solidFill>
                <a:sym typeface="Wingdings" pitchFamily="2" charset="2"/>
              </a:rPr>
              <a:t> </a:t>
            </a:r>
            <a:r>
              <a:rPr lang="en-US" sz="1400" b="1" dirty="0" err="1">
                <a:solidFill>
                  <a:schemeClr val="tx1"/>
                </a:solidFill>
                <a:sym typeface="Wingdings" pitchFamily="2" charset="2"/>
              </a:rPr>
              <a:t>dianggap</a:t>
            </a:r>
            <a:r>
              <a:rPr lang="en-US" sz="1400" b="1" dirty="0">
                <a:solidFill>
                  <a:schemeClr val="tx1"/>
                </a:solidFill>
                <a:sym typeface="Wingdings" pitchFamily="2" charset="2"/>
              </a:rPr>
              <a:t> </a:t>
            </a:r>
            <a:r>
              <a:rPr lang="en-US" sz="1400" b="1" dirty="0" err="1">
                <a:solidFill>
                  <a:schemeClr val="tx1"/>
                </a:solidFill>
                <a:sym typeface="Wingdings" pitchFamily="2" charset="2"/>
              </a:rPr>
              <a:t>menerima</a:t>
            </a:r>
            <a:r>
              <a:rPr lang="en-US" sz="1400" b="1" dirty="0">
                <a:solidFill>
                  <a:schemeClr val="tx1"/>
                </a:solidFill>
                <a:sym typeface="Wingdings" pitchFamily="2" charset="2"/>
              </a:rPr>
              <a:t> </a:t>
            </a:r>
            <a:r>
              <a:rPr lang="en-US" sz="1400" b="1" dirty="0" err="1">
                <a:solidFill>
                  <a:schemeClr val="tx1"/>
                </a:solidFill>
                <a:sym typeface="Wingdings" pitchFamily="2" charset="2"/>
              </a:rPr>
              <a:t>putusan</a:t>
            </a:r>
            <a:r>
              <a:rPr lang="en-US" sz="1400" b="1" dirty="0">
                <a:solidFill>
                  <a:schemeClr val="tx1"/>
                </a:solidFill>
                <a:sym typeface="Wingdings" pitchFamily="2" charset="2"/>
              </a:rPr>
              <a:t> dan </a:t>
            </a:r>
            <a:r>
              <a:rPr lang="en-US" sz="1400" b="1" dirty="0" err="1">
                <a:solidFill>
                  <a:schemeClr val="tx1"/>
                </a:solidFill>
                <a:sym typeface="Wingdings" pitchFamily="2" charset="2"/>
              </a:rPr>
              <a:t>putusan</a:t>
            </a:r>
            <a:r>
              <a:rPr lang="en-US" sz="1400" b="1" dirty="0">
                <a:solidFill>
                  <a:schemeClr val="tx1"/>
                </a:solidFill>
                <a:sym typeface="Wingdings" pitchFamily="2" charset="2"/>
              </a:rPr>
              <a:t> </a:t>
            </a:r>
            <a:r>
              <a:rPr lang="en-US" sz="1400" b="1" dirty="0" err="1">
                <a:solidFill>
                  <a:schemeClr val="tx1"/>
                </a:solidFill>
                <a:sym typeface="Wingdings" pitchFamily="2" charset="2"/>
              </a:rPr>
              <a:t>dimaksud</a:t>
            </a:r>
            <a:r>
              <a:rPr lang="en-US" sz="1400" b="1" dirty="0">
                <a:solidFill>
                  <a:schemeClr val="tx1"/>
                </a:solidFill>
                <a:sym typeface="Wingdings" pitchFamily="2" charset="2"/>
              </a:rPr>
              <a:t> </a:t>
            </a:r>
            <a:r>
              <a:rPr lang="en-US" sz="1400" b="1" i="1" dirty="0" err="1">
                <a:solidFill>
                  <a:schemeClr val="tx1"/>
                </a:solidFill>
                <a:sym typeface="Wingdings" pitchFamily="2" charset="2"/>
              </a:rPr>
              <a:t>inkracht</a:t>
            </a:r>
            <a:r>
              <a:rPr lang="en-US" sz="1400" b="1" i="1" dirty="0">
                <a:solidFill>
                  <a:schemeClr val="tx1"/>
                </a:solidFill>
                <a:sym typeface="Wingdings" pitchFamily="2" charset="2"/>
              </a:rPr>
              <a:t>.</a:t>
            </a:r>
            <a:endParaRPr lang="en-US" sz="1400" b="1" i="1" dirty="0">
              <a:solidFill>
                <a:schemeClr val="tx1"/>
              </a:solidFill>
            </a:endParaRPr>
          </a:p>
        </p:txBody>
      </p:sp>
    </p:spTree>
    <p:extLst>
      <p:ext uri="{BB962C8B-B14F-4D97-AF65-F5344CB8AC3E}">
        <p14:creationId xmlns:p14="http://schemas.microsoft.com/office/powerpoint/2010/main" val="4118558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9776AB8-6C31-2352-2F93-2DAE0B03846B}"/>
              </a:ext>
            </a:extLst>
          </p:cNvPr>
          <p:cNvSpPr>
            <a:spLocks noGrp="1"/>
          </p:cNvSpPr>
          <p:nvPr>
            <p:ph type="body" idx="1"/>
          </p:nvPr>
        </p:nvSpPr>
        <p:spPr>
          <a:xfrm>
            <a:off x="335666" y="792866"/>
            <a:ext cx="5632834" cy="2795286"/>
          </a:xfrm>
        </p:spPr>
        <p:txBody>
          <a:bodyPr/>
          <a:lstStyle/>
          <a:p>
            <a:pPr marL="114300" indent="0" algn="just">
              <a:buNone/>
            </a:pPr>
            <a:r>
              <a:rPr lang="en-US" sz="2400" b="1" dirty="0" err="1">
                <a:solidFill>
                  <a:schemeClr val="tx1"/>
                </a:solidFill>
              </a:rPr>
              <a:t>Apabila</a:t>
            </a:r>
            <a:r>
              <a:rPr lang="en-US" sz="2400" b="1" dirty="0">
                <a:solidFill>
                  <a:schemeClr val="tx1"/>
                </a:solidFill>
              </a:rPr>
              <a:t> para </a:t>
            </a:r>
            <a:r>
              <a:rPr lang="en-US" sz="2400" b="1" dirty="0" err="1">
                <a:solidFill>
                  <a:schemeClr val="tx1"/>
                </a:solidFill>
              </a:rPr>
              <a:t>pihak</a:t>
            </a:r>
            <a:r>
              <a:rPr lang="en-US" sz="2400" b="1" dirty="0">
                <a:solidFill>
                  <a:schemeClr val="tx1"/>
                </a:solidFill>
              </a:rPr>
              <a:t> </a:t>
            </a:r>
            <a:r>
              <a:rPr lang="en-US" sz="2400" b="1" dirty="0" err="1">
                <a:solidFill>
                  <a:schemeClr val="tx1"/>
                </a:solidFill>
              </a:rPr>
              <a:t>sudah</a:t>
            </a:r>
            <a:r>
              <a:rPr lang="en-US" sz="2400" b="1" dirty="0">
                <a:solidFill>
                  <a:schemeClr val="tx1"/>
                </a:solidFill>
              </a:rPr>
              <a:t> </a:t>
            </a:r>
            <a:r>
              <a:rPr lang="en-US" sz="2400" b="1" dirty="0" err="1">
                <a:solidFill>
                  <a:schemeClr val="tx1"/>
                </a:solidFill>
              </a:rPr>
              <a:t>menyatakan</a:t>
            </a:r>
            <a:r>
              <a:rPr lang="en-US" sz="2400" b="1" dirty="0">
                <a:solidFill>
                  <a:schemeClr val="tx1"/>
                </a:solidFill>
              </a:rPr>
              <a:t> </a:t>
            </a:r>
            <a:r>
              <a:rPr lang="en-US" sz="2400" b="1" dirty="0" err="1">
                <a:solidFill>
                  <a:schemeClr val="tx1"/>
                </a:solidFill>
              </a:rPr>
              <a:t>menerima</a:t>
            </a:r>
            <a:r>
              <a:rPr lang="en-US" sz="2400" b="1" dirty="0">
                <a:solidFill>
                  <a:schemeClr val="tx1"/>
                </a:solidFill>
              </a:rPr>
              <a:t> </a:t>
            </a:r>
            <a:r>
              <a:rPr lang="en-US" sz="2400" b="1" dirty="0" err="1">
                <a:solidFill>
                  <a:schemeClr val="tx1"/>
                </a:solidFill>
              </a:rPr>
              <a:t>putusan</a:t>
            </a:r>
            <a:r>
              <a:rPr lang="en-US" sz="2400" b="1" dirty="0">
                <a:solidFill>
                  <a:schemeClr val="tx1"/>
                </a:solidFill>
              </a:rPr>
              <a:t> PTUN </a:t>
            </a:r>
            <a:r>
              <a:rPr lang="en-US" sz="2400" b="1" dirty="0" err="1">
                <a:solidFill>
                  <a:schemeClr val="tx1"/>
                </a:solidFill>
              </a:rPr>
              <a:t>maka</a:t>
            </a:r>
            <a:r>
              <a:rPr lang="en-US" sz="2400" b="1" dirty="0">
                <a:solidFill>
                  <a:schemeClr val="tx1"/>
                </a:solidFill>
              </a:rPr>
              <a:t> </a:t>
            </a:r>
            <a:r>
              <a:rPr lang="en-US" sz="2400" b="1" dirty="0" err="1">
                <a:solidFill>
                  <a:schemeClr val="tx1"/>
                </a:solidFill>
              </a:rPr>
              <a:t>tidak</a:t>
            </a:r>
            <a:r>
              <a:rPr lang="en-US" sz="2400" b="1" dirty="0">
                <a:solidFill>
                  <a:schemeClr val="tx1"/>
                </a:solidFill>
              </a:rPr>
              <a:t> </a:t>
            </a:r>
            <a:r>
              <a:rPr lang="en-US" sz="2400" b="1" dirty="0" err="1">
                <a:solidFill>
                  <a:schemeClr val="tx1"/>
                </a:solidFill>
              </a:rPr>
              <a:t>dapat</a:t>
            </a:r>
            <a:r>
              <a:rPr lang="en-US" sz="2400" b="1" dirty="0">
                <a:solidFill>
                  <a:schemeClr val="tx1"/>
                </a:solidFill>
              </a:rPr>
              <a:t> </a:t>
            </a:r>
            <a:r>
              <a:rPr lang="en-US" sz="2400" b="1" dirty="0" err="1">
                <a:solidFill>
                  <a:schemeClr val="tx1"/>
                </a:solidFill>
              </a:rPr>
              <a:t>mengajukan</a:t>
            </a:r>
            <a:r>
              <a:rPr lang="en-US" sz="2400" b="1" dirty="0">
                <a:solidFill>
                  <a:schemeClr val="tx1"/>
                </a:solidFill>
              </a:rPr>
              <a:t> banding </a:t>
            </a:r>
            <a:r>
              <a:rPr lang="en-US" sz="2400" b="1" dirty="0" err="1">
                <a:solidFill>
                  <a:schemeClr val="tx1"/>
                </a:solidFill>
              </a:rPr>
              <a:t>walaupun</a:t>
            </a:r>
            <a:r>
              <a:rPr lang="en-US" sz="2400" b="1" dirty="0">
                <a:solidFill>
                  <a:schemeClr val="tx1"/>
                </a:solidFill>
              </a:rPr>
              <a:t> </a:t>
            </a:r>
            <a:r>
              <a:rPr lang="en-US" sz="2400" b="1" dirty="0" err="1">
                <a:solidFill>
                  <a:schemeClr val="tx1"/>
                </a:solidFill>
              </a:rPr>
              <a:t>belum</a:t>
            </a:r>
            <a:r>
              <a:rPr lang="en-US" sz="2400" b="1" dirty="0">
                <a:solidFill>
                  <a:schemeClr val="tx1"/>
                </a:solidFill>
              </a:rPr>
              <a:t> </a:t>
            </a:r>
            <a:r>
              <a:rPr lang="en-US" sz="2400" b="1" dirty="0" err="1">
                <a:solidFill>
                  <a:schemeClr val="tx1"/>
                </a:solidFill>
              </a:rPr>
              <a:t>melampaui</a:t>
            </a:r>
            <a:r>
              <a:rPr lang="en-US" sz="2400" b="1" dirty="0">
                <a:solidFill>
                  <a:schemeClr val="tx1"/>
                </a:solidFill>
              </a:rPr>
              <a:t> batas </a:t>
            </a:r>
            <a:r>
              <a:rPr lang="en-US" sz="2400" b="1" dirty="0" err="1">
                <a:solidFill>
                  <a:schemeClr val="tx1"/>
                </a:solidFill>
              </a:rPr>
              <a:t>waktu</a:t>
            </a:r>
            <a:endParaRPr lang="en-US" sz="2400" b="1" dirty="0">
              <a:solidFill>
                <a:schemeClr val="tx1"/>
              </a:solidFill>
            </a:endParaRPr>
          </a:p>
          <a:p>
            <a:endParaRPr lang="en-ID" dirty="0"/>
          </a:p>
        </p:txBody>
      </p:sp>
      <p:sp>
        <p:nvSpPr>
          <p:cNvPr id="4" name="Slide Number Placeholder 3">
            <a:extLst>
              <a:ext uri="{FF2B5EF4-FFF2-40B4-BE49-F238E27FC236}">
                <a16:creationId xmlns:a16="http://schemas.microsoft.com/office/drawing/2014/main" id="{609321A4-5CAA-DF06-6057-40098BDAAC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705361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0D10CA-8FF3-B0A6-9A3C-4B6D1B13C7DD}"/>
              </a:ext>
            </a:extLst>
          </p:cNvPr>
          <p:cNvSpPr>
            <a:spLocks noGrp="1"/>
          </p:cNvSpPr>
          <p:nvPr>
            <p:ph type="body" idx="1"/>
          </p:nvPr>
        </p:nvSpPr>
        <p:spPr>
          <a:xfrm>
            <a:off x="114716" y="488174"/>
            <a:ext cx="6147188" cy="4257253"/>
          </a:xfrm>
        </p:spPr>
        <p:txBody>
          <a:bodyPr/>
          <a:lstStyle/>
          <a:p>
            <a:pPr marL="412750" indent="-285750" algn="just">
              <a:buClr>
                <a:srgbClr val="0070C0"/>
              </a:buClr>
              <a:buFont typeface="Wingdings" panose="05000000000000000000" pitchFamily="2" charset="2"/>
              <a:buChar char="Ø"/>
            </a:pPr>
            <a:r>
              <a:rPr lang="en-US" sz="1400" dirty="0" err="1">
                <a:solidFill>
                  <a:schemeClr val="tx1"/>
                </a:solidFill>
                <a:latin typeface="+mn-lt"/>
              </a:rPr>
              <a:t>Permohonan</a:t>
            </a:r>
            <a:r>
              <a:rPr lang="en-US" sz="1400" dirty="0">
                <a:solidFill>
                  <a:schemeClr val="tx1"/>
                </a:solidFill>
                <a:latin typeface="+mn-lt"/>
              </a:rPr>
              <a:t> Banding </a:t>
            </a:r>
            <a:r>
              <a:rPr lang="en-US" sz="1400" dirty="0" err="1">
                <a:solidFill>
                  <a:schemeClr val="tx1"/>
                </a:solidFill>
                <a:latin typeface="+mn-lt"/>
              </a:rPr>
              <a:t>dicatat</a:t>
            </a:r>
            <a:r>
              <a:rPr lang="en-US" sz="1400" dirty="0">
                <a:solidFill>
                  <a:schemeClr val="tx1"/>
                </a:solidFill>
                <a:latin typeface="+mn-lt"/>
              </a:rPr>
              <a:t> oleh </a:t>
            </a:r>
            <a:r>
              <a:rPr lang="en-US" sz="1400" dirty="0" err="1">
                <a:solidFill>
                  <a:schemeClr val="tx1"/>
                </a:solidFill>
                <a:latin typeface="+mn-lt"/>
              </a:rPr>
              <a:t>Panitera</a:t>
            </a:r>
            <a:r>
              <a:rPr lang="en-US" sz="1400" dirty="0">
                <a:solidFill>
                  <a:schemeClr val="tx1"/>
                </a:solidFill>
                <a:latin typeface="+mn-lt"/>
              </a:rPr>
              <a:t> </a:t>
            </a:r>
            <a:r>
              <a:rPr lang="en-US" sz="1400" dirty="0" err="1">
                <a:solidFill>
                  <a:schemeClr val="tx1"/>
                </a:solidFill>
                <a:latin typeface="+mn-lt"/>
              </a:rPr>
              <a:t>dalam</a:t>
            </a:r>
            <a:r>
              <a:rPr lang="en-US" sz="1400" dirty="0">
                <a:solidFill>
                  <a:schemeClr val="tx1"/>
                </a:solidFill>
                <a:latin typeface="+mn-lt"/>
              </a:rPr>
              <a:t> daftar </a:t>
            </a:r>
            <a:r>
              <a:rPr lang="en-US" sz="1400" dirty="0" err="1">
                <a:solidFill>
                  <a:schemeClr val="tx1"/>
                </a:solidFill>
                <a:latin typeface="+mn-lt"/>
              </a:rPr>
              <a:t>perkara</a:t>
            </a:r>
            <a:r>
              <a:rPr lang="en-US" sz="1400" dirty="0">
                <a:solidFill>
                  <a:schemeClr val="tx1"/>
                </a:solidFill>
                <a:latin typeface="+mn-lt"/>
              </a:rPr>
              <a:t>.</a:t>
            </a:r>
          </a:p>
          <a:p>
            <a:pPr marL="412750" indent="-285750" algn="just">
              <a:buClr>
                <a:srgbClr val="0070C0"/>
              </a:buClr>
              <a:buFont typeface="Wingdings" panose="05000000000000000000" pitchFamily="2" charset="2"/>
              <a:buChar char="Ø"/>
            </a:pPr>
            <a:r>
              <a:rPr lang="en-US" sz="1400" dirty="0" err="1">
                <a:solidFill>
                  <a:schemeClr val="tx1"/>
                </a:solidFill>
                <a:latin typeface="+mn-lt"/>
              </a:rPr>
              <a:t>Panitera</a:t>
            </a:r>
            <a:r>
              <a:rPr lang="en-US" sz="1400" dirty="0">
                <a:solidFill>
                  <a:schemeClr val="tx1"/>
                </a:solidFill>
                <a:latin typeface="+mn-lt"/>
              </a:rPr>
              <a:t> </a:t>
            </a:r>
            <a:r>
              <a:rPr lang="en-US" sz="1400" dirty="0" err="1">
                <a:solidFill>
                  <a:schemeClr val="tx1"/>
                </a:solidFill>
                <a:latin typeface="+mn-lt"/>
              </a:rPr>
              <a:t>memberitahukan</a:t>
            </a:r>
            <a:r>
              <a:rPr lang="en-US" sz="1400" dirty="0">
                <a:solidFill>
                  <a:schemeClr val="tx1"/>
                </a:solidFill>
                <a:latin typeface="+mn-lt"/>
              </a:rPr>
              <a:t> </a:t>
            </a:r>
            <a:r>
              <a:rPr lang="en-US" sz="1400" dirty="0" err="1">
                <a:solidFill>
                  <a:schemeClr val="tx1"/>
                </a:solidFill>
                <a:latin typeface="+mn-lt"/>
              </a:rPr>
              <a:t>permohonan</a:t>
            </a:r>
            <a:r>
              <a:rPr lang="en-US" sz="1400" dirty="0">
                <a:solidFill>
                  <a:schemeClr val="tx1"/>
                </a:solidFill>
                <a:latin typeface="+mn-lt"/>
              </a:rPr>
              <a:t> Banding pada </a:t>
            </a:r>
            <a:r>
              <a:rPr lang="en-US" sz="1400" dirty="0" err="1">
                <a:solidFill>
                  <a:schemeClr val="tx1"/>
                </a:solidFill>
                <a:latin typeface="+mn-lt"/>
              </a:rPr>
              <a:t>Terbanding</a:t>
            </a:r>
            <a:r>
              <a:rPr lang="en-US" sz="1400" dirty="0">
                <a:solidFill>
                  <a:schemeClr val="tx1"/>
                </a:solidFill>
                <a:latin typeface="+mn-lt"/>
              </a:rPr>
              <a:t>.</a:t>
            </a:r>
          </a:p>
          <a:p>
            <a:pPr marL="412750" indent="-285750" algn="just">
              <a:buClr>
                <a:srgbClr val="0070C0"/>
              </a:buClr>
              <a:buFont typeface="Wingdings" panose="05000000000000000000" pitchFamily="2" charset="2"/>
              <a:buChar char="Ø"/>
            </a:pPr>
            <a:r>
              <a:rPr lang="en-US" sz="1400" dirty="0">
                <a:solidFill>
                  <a:schemeClr val="tx1"/>
                </a:solidFill>
                <a:latin typeface="+mn-lt"/>
              </a:rPr>
              <a:t>Pasal 126 UU </a:t>
            </a:r>
            <a:r>
              <a:rPr lang="en-US" sz="1400" dirty="0" err="1">
                <a:solidFill>
                  <a:schemeClr val="tx1"/>
                </a:solidFill>
                <a:latin typeface="+mn-lt"/>
              </a:rPr>
              <a:t>Peratun</a:t>
            </a:r>
            <a:r>
              <a:rPr lang="en-US" sz="1400" dirty="0">
                <a:solidFill>
                  <a:schemeClr val="tx1"/>
                </a:solidFill>
                <a:latin typeface="+mn-lt"/>
              </a:rPr>
              <a:t>:</a:t>
            </a:r>
          </a:p>
          <a:p>
            <a:pPr marL="804863" indent="-358775" algn="just">
              <a:lnSpc>
                <a:spcPct val="100000"/>
              </a:lnSpc>
              <a:spcBef>
                <a:spcPts val="0"/>
              </a:spcBef>
              <a:buClr>
                <a:srgbClr val="FF0000"/>
              </a:buClr>
              <a:buSzPct val="100000"/>
              <a:buAutoNum type="arabicParenBoth"/>
              <a:defRPr/>
            </a:pPr>
            <a:r>
              <a:rPr lang="en-US" sz="1400" dirty="0" err="1">
                <a:solidFill>
                  <a:schemeClr val="tx1"/>
                </a:solidFill>
                <a:latin typeface="+mn-lt"/>
              </a:rPr>
              <a:t>Selambat-lambatnya</a:t>
            </a:r>
            <a:r>
              <a:rPr lang="en-US" sz="1400" dirty="0">
                <a:solidFill>
                  <a:schemeClr val="tx1"/>
                </a:solidFill>
                <a:latin typeface="+mn-lt"/>
              </a:rPr>
              <a:t> 30 (</a:t>
            </a:r>
            <a:r>
              <a:rPr lang="en-US" sz="1400" dirty="0" err="1">
                <a:solidFill>
                  <a:schemeClr val="tx1"/>
                </a:solidFill>
                <a:latin typeface="+mn-lt"/>
              </a:rPr>
              <a:t>tiga</a:t>
            </a:r>
            <a:r>
              <a:rPr lang="en-US" sz="1400" dirty="0">
                <a:solidFill>
                  <a:schemeClr val="tx1"/>
                </a:solidFill>
                <a:latin typeface="+mn-lt"/>
              </a:rPr>
              <a:t> </a:t>
            </a:r>
            <a:r>
              <a:rPr lang="en-US" sz="1400" dirty="0" err="1">
                <a:solidFill>
                  <a:schemeClr val="tx1"/>
                </a:solidFill>
                <a:latin typeface="+mn-lt"/>
              </a:rPr>
              <a:t>puluh</a:t>
            </a:r>
            <a:r>
              <a:rPr lang="en-US" sz="1400" dirty="0">
                <a:solidFill>
                  <a:schemeClr val="tx1"/>
                </a:solidFill>
                <a:latin typeface="+mn-lt"/>
              </a:rPr>
              <a:t>) </a:t>
            </a:r>
            <a:r>
              <a:rPr lang="en-US" sz="1400" dirty="0" err="1">
                <a:solidFill>
                  <a:schemeClr val="tx1"/>
                </a:solidFill>
                <a:latin typeface="+mn-lt"/>
              </a:rPr>
              <a:t>hari</a:t>
            </a:r>
            <a:r>
              <a:rPr lang="en-US" sz="1400" dirty="0">
                <a:solidFill>
                  <a:schemeClr val="tx1"/>
                </a:solidFill>
                <a:latin typeface="+mn-lt"/>
              </a:rPr>
              <a:t> </a:t>
            </a:r>
            <a:r>
              <a:rPr lang="en-US" sz="1400" dirty="0" err="1">
                <a:solidFill>
                  <a:schemeClr val="tx1"/>
                </a:solidFill>
                <a:latin typeface="+mn-lt"/>
              </a:rPr>
              <a:t>sesudah</a:t>
            </a:r>
            <a:r>
              <a:rPr lang="en-US" sz="1400" dirty="0">
                <a:solidFill>
                  <a:schemeClr val="tx1"/>
                </a:solidFill>
                <a:latin typeface="+mn-lt"/>
              </a:rPr>
              <a:t> </a:t>
            </a:r>
            <a:r>
              <a:rPr lang="en-US" sz="1400" dirty="0" err="1">
                <a:solidFill>
                  <a:schemeClr val="tx1"/>
                </a:solidFill>
                <a:latin typeface="+mn-lt"/>
              </a:rPr>
              <a:t>permohonan</a:t>
            </a:r>
            <a:r>
              <a:rPr lang="en-US" sz="1400" dirty="0">
                <a:solidFill>
                  <a:schemeClr val="tx1"/>
                </a:solidFill>
                <a:latin typeface="+mn-lt"/>
              </a:rPr>
              <a:t> banding </a:t>
            </a:r>
            <a:r>
              <a:rPr lang="en-US" sz="1400" dirty="0" err="1">
                <a:solidFill>
                  <a:schemeClr val="tx1"/>
                </a:solidFill>
                <a:latin typeface="+mn-lt"/>
              </a:rPr>
              <a:t>dicatat</a:t>
            </a:r>
            <a:r>
              <a:rPr lang="en-US" sz="1400" dirty="0">
                <a:solidFill>
                  <a:schemeClr val="tx1"/>
                </a:solidFill>
                <a:latin typeface="+mn-lt"/>
              </a:rPr>
              <a:t>, </a:t>
            </a:r>
            <a:r>
              <a:rPr lang="en-US" sz="1400" dirty="0" err="1">
                <a:solidFill>
                  <a:schemeClr val="tx1"/>
                </a:solidFill>
                <a:latin typeface="+mn-lt"/>
              </a:rPr>
              <a:t>Panitera</a:t>
            </a:r>
            <a:r>
              <a:rPr lang="en-US" sz="1400" dirty="0">
                <a:solidFill>
                  <a:schemeClr val="tx1"/>
                </a:solidFill>
                <a:latin typeface="+mn-lt"/>
              </a:rPr>
              <a:t> </a:t>
            </a:r>
            <a:r>
              <a:rPr lang="en-US" sz="1400" dirty="0" err="1">
                <a:solidFill>
                  <a:schemeClr val="tx1"/>
                </a:solidFill>
                <a:latin typeface="+mn-lt"/>
              </a:rPr>
              <a:t>memberitahukan</a:t>
            </a:r>
            <a:r>
              <a:rPr lang="en-US" sz="1400" dirty="0">
                <a:solidFill>
                  <a:schemeClr val="tx1"/>
                </a:solidFill>
                <a:latin typeface="+mn-lt"/>
              </a:rPr>
              <a:t> </a:t>
            </a:r>
            <a:r>
              <a:rPr lang="en-US" sz="1400" dirty="0" err="1">
                <a:solidFill>
                  <a:schemeClr val="tx1"/>
                </a:solidFill>
                <a:latin typeface="+mn-lt"/>
              </a:rPr>
              <a:t>kepada</a:t>
            </a:r>
            <a:r>
              <a:rPr lang="en-US" sz="1400" dirty="0">
                <a:solidFill>
                  <a:schemeClr val="tx1"/>
                </a:solidFill>
                <a:latin typeface="+mn-lt"/>
              </a:rPr>
              <a:t> </a:t>
            </a:r>
            <a:r>
              <a:rPr lang="en-US" sz="1400" dirty="0" err="1">
                <a:solidFill>
                  <a:schemeClr val="tx1"/>
                </a:solidFill>
                <a:latin typeface="+mn-lt"/>
              </a:rPr>
              <a:t>kedua</a:t>
            </a:r>
            <a:r>
              <a:rPr lang="en-US" sz="1400" dirty="0">
                <a:solidFill>
                  <a:schemeClr val="tx1"/>
                </a:solidFill>
                <a:latin typeface="+mn-lt"/>
              </a:rPr>
              <a:t> </a:t>
            </a:r>
            <a:r>
              <a:rPr lang="en-US" sz="1400" dirty="0" err="1">
                <a:solidFill>
                  <a:schemeClr val="tx1"/>
                </a:solidFill>
                <a:latin typeface="+mn-lt"/>
              </a:rPr>
              <a:t>belah</a:t>
            </a:r>
            <a:r>
              <a:rPr lang="en-US" sz="1400" dirty="0">
                <a:solidFill>
                  <a:schemeClr val="tx1"/>
                </a:solidFill>
                <a:latin typeface="+mn-lt"/>
              </a:rPr>
              <a:t> </a:t>
            </a:r>
            <a:r>
              <a:rPr lang="en-US" sz="1400" dirty="0" err="1">
                <a:solidFill>
                  <a:schemeClr val="tx1"/>
                </a:solidFill>
                <a:latin typeface="+mn-lt"/>
              </a:rPr>
              <a:t>pihak</a:t>
            </a:r>
            <a:r>
              <a:rPr lang="en-US" sz="1400" dirty="0">
                <a:solidFill>
                  <a:schemeClr val="tx1"/>
                </a:solidFill>
                <a:latin typeface="+mn-lt"/>
              </a:rPr>
              <a:t> </a:t>
            </a:r>
            <a:r>
              <a:rPr lang="en-US" sz="1400" dirty="0" err="1">
                <a:solidFill>
                  <a:schemeClr val="tx1"/>
                </a:solidFill>
                <a:latin typeface="+mn-lt"/>
              </a:rPr>
              <a:t>bahwa</a:t>
            </a:r>
            <a:r>
              <a:rPr lang="en-US" sz="1400" dirty="0">
                <a:solidFill>
                  <a:schemeClr val="tx1"/>
                </a:solidFill>
                <a:latin typeface="+mn-lt"/>
              </a:rPr>
              <a:t> </a:t>
            </a:r>
            <a:r>
              <a:rPr lang="en-US" sz="1400" dirty="0" err="1">
                <a:solidFill>
                  <a:schemeClr val="tx1"/>
                </a:solidFill>
                <a:latin typeface="+mn-lt"/>
              </a:rPr>
              <a:t>mereka</a:t>
            </a:r>
            <a:r>
              <a:rPr lang="en-US" sz="1400" dirty="0">
                <a:solidFill>
                  <a:schemeClr val="tx1"/>
                </a:solidFill>
                <a:latin typeface="+mn-lt"/>
              </a:rPr>
              <a:t> </a:t>
            </a:r>
            <a:r>
              <a:rPr lang="en-US" sz="1400" dirty="0" err="1">
                <a:solidFill>
                  <a:schemeClr val="tx1"/>
                </a:solidFill>
                <a:latin typeface="+mn-lt"/>
              </a:rPr>
              <a:t>dapat</a:t>
            </a:r>
            <a:r>
              <a:rPr lang="en-US" sz="1400" dirty="0">
                <a:solidFill>
                  <a:schemeClr val="tx1"/>
                </a:solidFill>
                <a:latin typeface="+mn-lt"/>
              </a:rPr>
              <a:t> </a:t>
            </a:r>
            <a:r>
              <a:rPr lang="en-US" sz="1400" dirty="0" err="1">
                <a:solidFill>
                  <a:schemeClr val="tx1"/>
                </a:solidFill>
                <a:latin typeface="+mn-lt"/>
              </a:rPr>
              <a:t>melihat</a:t>
            </a:r>
            <a:r>
              <a:rPr lang="en-US" sz="1400" dirty="0">
                <a:solidFill>
                  <a:schemeClr val="tx1"/>
                </a:solidFill>
                <a:latin typeface="+mn-lt"/>
              </a:rPr>
              <a:t> </a:t>
            </a:r>
            <a:r>
              <a:rPr lang="en-US" sz="1400" dirty="0" err="1">
                <a:solidFill>
                  <a:schemeClr val="tx1"/>
                </a:solidFill>
                <a:latin typeface="+mn-lt"/>
              </a:rPr>
              <a:t>berkas</a:t>
            </a:r>
            <a:r>
              <a:rPr lang="en-US" sz="1400" dirty="0">
                <a:solidFill>
                  <a:schemeClr val="tx1"/>
                </a:solidFill>
                <a:latin typeface="+mn-lt"/>
              </a:rPr>
              <a:t> </a:t>
            </a:r>
            <a:r>
              <a:rPr lang="en-US" sz="1400" dirty="0" err="1">
                <a:solidFill>
                  <a:schemeClr val="tx1"/>
                </a:solidFill>
                <a:latin typeface="+mn-lt"/>
              </a:rPr>
              <a:t>perkara</a:t>
            </a:r>
            <a:r>
              <a:rPr lang="en-US" sz="1400" dirty="0">
                <a:solidFill>
                  <a:schemeClr val="tx1"/>
                </a:solidFill>
                <a:latin typeface="+mn-lt"/>
              </a:rPr>
              <a:t> di </a:t>
            </a:r>
            <a:r>
              <a:rPr lang="en-US" sz="1400" dirty="0" err="1">
                <a:solidFill>
                  <a:schemeClr val="tx1"/>
                </a:solidFill>
                <a:latin typeface="+mn-lt"/>
              </a:rPr>
              <a:t>kantor</a:t>
            </a:r>
            <a:r>
              <a:rPr lang="en-US" sz="1400" dirty="0">
                <a:solidFill>
                  <a:schemeClr val="tx1"/>
                </a:solidFill>
                <a:latin typeface="+mn-lt"/>
              </a:rPr>
              <a:t> PTUN </a:t>
            </a:r>
            <a:r>
              <a:rPr lang="en-US" sz="1400" dirty="0" err="1">
                <a:solidFill>
                  <a:schemeClr val="tx1"/>
                </a:solidFill>
                <a:latin typeface="+mn-lt"/>
              </a:rPr>
              <a:t>dalam</a:t>
            </a:r>
            <a:r>
              <a:rPr lang="en-US" sz="1400" dirty="0">
                <a:solidFill>
                  <a:schemeClr val="tx1"/>
                </a:solidFill>
                <a:latin typeface="+mn-lt"/>
              </a:rPr>
              <a:t> </a:t>
            </a:r>
            <a:r>
              <a:rPr lang="en-US" sz="1400" dirty="0" err="1">
                <a:solidFill>
                  <a:schemeClr val="tx1"/>
                </a:solidFill>
                <a:latin typeface="+mn-lt"/>
              </a:rPr>
              <a:t>tenggang</a:t>
            </a:r>
            <a:r>
              <a:rPr lang="en-US" sz="1400" dirty="0">
                <a:solidFill>
                  <a:schemeClr val="tx1"/>
                </a:solidFill>
                <a:latin typeface="+mn-lt"/>
              </a:rPr>
              <a:t> </a:t>
            </a:r>
            <a:r>
              <a:rPr lang="en-US" sz="1400" dirty="0" err="1">
                <a:solidFill>
                  <a:schemeClr val="tx1"/>
                </a:solidFill>
                <a:latin typeface="+mn-lt"/>
              </a:rPr>
              <a:t>waktu</a:t>
            </a:r>
            <a:r>
              <a:rPr lang="en-US" sz="1400" dirty="0">
                <a:solidFill>
                  <a:schemeClr val="tx1"/>
                </a:solidFill>
                <a:latin typeface="+mn-lt"/>
              </a:rPr>
              <a:t> 30 (</a:t>
            </a:r>
            <a:r>
              <a:rPr lang="en-US" sz="1400" dirty="0" err="1">
                <a:solidFill>
                  <a:schemeClr val="tx1"/>
                </a:solidFill>
                <a:latin typeface="+mn-lt"/>
              </a:rPr>
              <a:t>tiga</a:t>
            </a:r>
            <a:r>
              <a:rPr lang="en-US" sz="1400" dirty="0">
                <a:solidFill>
                  <a:schemeClr val="tx1"/>
                </a:solidFill>
                <a:latin typeface="+mn-lt"/>
              </a:rPr>
              <a:t> </a:t>
            </a:r>
            <a:r>
              <a:rPr lang="en-US" sz="1400" dirty="0" err="1">
                <a:solidFill>
                  <a:schemeClr val="tx1"/>
                </a:solidFill>
                <a:latin typeface="+mn-lt"/>
              </a:rPr>
              <a:t>puluh</a:t>
            </a:r>
            <a:r>
              <a:rPr lang="en-US" sz="1400" dirty="0">
                <a:solidFill>
                  <a:schemeClr val="tx1"/>
                </a:solidFill>
                <a:latin typeface="+mn-lt"/>
              </a:rPr>
              <a:t>) </a:t>
            </a:r>
            <a:r>
              <a:rPr lang="en-US" sz="1400" dirty="0" err="1">
                <a:solidFill>
                  <a:schemeClr val="tx1"/>
                </a:solidFill>
                <a:latin typeface="+mn-lt"/>
              </a:rPr>
              <a:t>hari</a:t>
            </a:r>
            <a:r>
              <a:rPr lang="en-US" sz="1400" dirty="0">
                <a:solidFill>
                  <a:schemeClr val="tx1"/>
                </a:solidFill>
                <a:latin typeface="+mn-lt"/>
              </a:rPr>
              <a:t> </a:t>
            </a:r>
            <a:r>
              <a:rPr lang="en-US" sz="1400" dirty="0" err="1">
                <a:solidFill>
                  <a:schemeClr val="tx1"/>
                </a:solidFill>
                <a:latin typeface="+mn-lt"/>
              </a:rPr>
              <a:t>setelah</a:t>
            </a:r>
            <a:r>
              <a:rPr lang="en-US" sz="1400" dirty="0">
                <a:solidFill>
                  <a:schemeClr val="tx1"/>
                </a:solidFill>
                <a:latin typeface="+mn-lt"/>
              </a:rPr>
              <a:t> </a:t>
            </a:r>
            <a:r>
              <a:rPr lang="en-US" sz="1400" dirty="0" err="1">
                <a:solidFill>
                  <a:schemeClr val="tx1"/>
                </a:solidFill>
                <a:latin typeface="+mn-lt"/>
              </a:rPr>
              <a:t>mereka</a:t>
            </a:r>
            <a:r>
              <a:rPr lang="en-US" sz="1400" dirty="0">
                <a:solidFill>
                  <a:schemeClr val="tx1"/>
                </a:solidFill>
                <a:latin typeface="+mn-lt"/>
              </a:rPr>
              <a:t>  </a:t>
            </a:r>
            <a:r>
              <a:rPr lang="en-US" sz="1400" dirty="0" err="1">
                <a:solidFill>
                  <a:schemeClr val="tx1"/>
                </a:solidFill>
                <a:latin typeface="+mn-lt"/>
              </a:rPr>
              <a:t>menerima</a:t>
            </a:r>
            <a:r>
              <a:rPr lang="en-US" sz="1400" dirty="0">
                <a:solidFill>
                  <a:schemeClr val="tx1"/>
                </a:solidFill>
                <a:latin typeface="+mn-lt"/>
              </a:rPr>
              <a:t> </a:t>
            </a:r>
            <a:r>
              <a:rPr lang="en-US" sz="1400" dirty="0" err="1">
                <a:solidFill>
                  <a:schemeClr val="tx1"/>
                </a:solidFill>
                <a:latin typeface="+mn-lt"/>
              </a:rPr>
              <a:t>pemberitahuan</a:t>
            </a:r>
            <a:r>
              <a:rPr lang="en-US" sz="1400" dirty="0">
                <a:solidFill>
                  <a:schemeClr val="tx1"/>
                </a:solidFill>
                <a:latin typeface="+mn-lt"/>
              </a:rPr>
              <a:t> </a:t>
            </a:r>
            <a:r>
              <a:rPr lang="en-US" sz="1400" dirty="0" err="1">
                <a:solidFill>
                  <a:schemeClr val="tx1"/>
                </a:solidFill>
                <a:latin typeface="+mn-lt"/>
              </a:rPr>
              <a:t>tersebut</a:t>
            </a:r>
            <a:r>
              <a:rPr lang="en-US" sz="1400" dirty="0">
                <a:solidFill>
                  <a:schemeClr val="tx1"/>
                </a:solidFill>
                <a:latin typeface="+mn-lt"/>
              </a:rPr>
              <a:t>.</a:t>
            </a:r>
          </a:p>
          <a:p>
            <a:pPr marL="804863" indent="-358775" algn="just">
              <a:lnSpc>
                <a:spcPct val="100000"/>
              </a:lnSpc>
              <a:spcBef>
                <a:spcPts val="0"/>
              </a:spcBef>
              <a:buClr>
                <a:srgbClr val="FF0000"/>
              </a:buClr>
              <a:buSzPct val="100000"/>
              <a:buAutoNum type="arabicParenBoth"/>
              <a:defRPr/>
            </a:pPr>
            <a:r>
              <a:rPr lang="en-US" sz="1400" dirty="0">
                <a:solidFill>
                  <a:schemeClr val="tx1"/>
                </a:solidFill>
                <a:latin typeface="+mn-lt"/>
              </a:rPr>
              <a:t>Salinan </a:t>
            </a:r>
            <a:r>
              <a:rPr lang="en-US" sz="1400" dirty="0" err="1">
                <a:solidFill>
                  <a:schemeClr val="tx1"/>
                </a:solidFill>
                <a:latin typeface="+mn-lt"/>
              </a:rPr>
              <a:t>putusan</a:t>
            </a:r>
            <a:r>
              <a:rPr lang="en-US" sz="1400" dirty="0">
                <a:solidFill>
                  <a:schemeClr val="tx1"/>
                </a:solidFill>
                <a:latin typeface="+mn-lt"/>
              </a:rPr>
              <a:t>, </a:t>
            </a:r>
            <a:r>
              <a:rPr lang="en-US" sz="1400" dirty="0" err="1">
                <a:solidFill>
                  <a:schemeClr val="tx1"/>
                </a:solidFill>
                <a:latin typeface="+mn-lt"/>
              </a:rPr>
              <a:t>berita</a:t>
            </a:r>
            <a:r>
              <a:rPr lang="en-US" sz="1400" dirty="0">
                <a:solidFill>
                  <a:schemeClr val="tx1"/>
                </a:solidFill>
                <a:latin typeface="+mn-lt"/>
              </a:rPr>
              <a:t> acara, dan </a:t>
            </a:r>
            <a:r>
              <a:rPr lang="en-US" sz="1400" dirty="0" err="1">
                <a:solidFill>
                  <a:schemeClr val="tx1"/>
                </a:solidFill>
                <a:latin typeface="+mn-lt"/>
              </a:rPr>
              <a:t>surat</a:t>
            </a:r>
            <a:r>
              <a:rPr lang="en-US" sz="1400" dirty="0">
                <a:solidFill>
                  <a:schemeClr val="tx1"/>
                </a:solidFill>
                <a:latin typeface="+mn-lt"/>
              </a:rPr>
              <a:t> lain yang </a:t>
            </a:r>
            <a:r>
              <a:rPr lang="en-US" sz="1400" dirty="0" err="1">
                <a:solidFill>
                  <a:schemeClr val="tx1"/>
                </a:solidFill>
                <a:latin typeface="+mn-lt"/>
              </a:rPr>
              <a:t>bersangkutan</a:t>
            </a:r>
            <a:r>
              <a:rPr lang="en-US" sz="1400" dirty="0">
                <a:solidFill>
                  <a:schemeClr val="tx1"/>
                </a:solidFill>
                <a:latin typeface="+mn-lt"/>
              </a:rPr>
              <a:t> </a:t>
            </a:r>
            <a:r>
              <a:rPr lang="en-US" sz="1400" dirty="0" err="1">
                <a:solidFill>
                  <a:schemeClr val="tx1"/>
                </a:solidFill>
                <a:latin typeface="+mn-lt"/>
              </a:rPr>
              <a:t>harus</a:t>
            </a:r>
            <a:r>
              <a:rPr lang="en-US" sz="1400" dirty="0">
                <a:solidFill>
                  <a:schemeClr val="tx1"/>
                </a:solidFill>
                <a:latin typeface="+mn-lt"/>
              </a:rPr>
              <a:t> </a:t>
            </a:r>
            <a:r>
              <a:rPr lang="en-US" sz="1400" dirty="0" err="1">
                <a:solidFill>
                  <a:schemeClr val="tx1"/>
                </a:solidFill>
                <a:latin typeface="+mn-lt"/>
              </a:rPr>
              <a:t>dikirimkan</a:t>
            </a:r>
            <a:r>
              <a:rPr lang="en-US" sz="1400" dirty="0">
                <a:solidFill>
                  <a:schemeClr val="tx1"/>
                </a:solidFill>
                <a:latin typeface="+mn-lt"/>
              </a:rPr>
              <a:t> </a:t>
            </a:r>
            <a:r>
              <a:rPr lang="en-US" sz="1400" dirty="0" err="1">
                <a:solidFill>
                  <a:schemeClr val="tx1"/>
                </a:solidFill>
                <a:latin typeface="+mn-lt"/>
              </a:rPr>
              <a:t>kepada</a:t>
            </a:r>
            <a:r>
              <a:rPr lang="en-US" sz="1400" dirty="0">
                <a:solidFill>
                  <a:schemeClr val="tx1"/>
                </a:solidFill>
                <a:latin typeface="+mn-lt"/>
              </a:rPr>
              <a:t> </a:t>
            </a:r>
            <a:r>
              <a:rPr lang="en-US" sz="1400" dirty="0" err="1">
                <a:solidFill>
                  <a:schemeClr val="tx1"/>
                </a:solidFill>
                <a:latin typeface="+mn-lt"/>
              </a:rPr>
              <a:t>Panitera</a:t>
            </a:r>
            <a:r>
              <a:rPr lang="en-US" sz="1400" dirty="0">
                <a:solidFill>
                  <a:schemeClr val="tx1"/>
                </a:solidFill>
                <a:latin typeface="+mn-lt"/>
              </a:rPr>
              <a:t> PT TUN </a:t>
            </a:r>
            <a:r>
              <a:rPr lang="en-US" sz="1400" dirty="0" err="1">
                <a:solidFill>
                  <a:schemeClr val="tx1"/>
                </a:solidFill>
                <a:latin typeface="+mn-lt"/>
              </a:rPr>
              <a:t>selambat-lambatnya</a:t>
            </a:r>
            <a:r>
              <a:rPr lang="en-US" sz="1400" dirty="0">
                <a:solidFill>
                  <a:schemeClr val="tx1"/>
                </a:solidFill>
                <a:latin typeface="+mn-lt"/>
              </a:rPr>
              <a:t> 60 (</a:t>
            </a:r>
            <a:r>
              <a:rPr lang="en-US" sz="1400" dirty="0" err="1">
                <a:solidFill>
                  <a:schemeClr val="tx1"/>
                </a:solidFill>
                <a:latin typeface="+mn-lt"/>
              </a:rPr>
              <a:t>enam</a:t>
            </a:r>
            <a:r>
              <a:rPr lang="en-US" sz="1400" dirty="0">
                <a:solidFill>
                  <a:schemeClr val="tx1"/>
                </a:solidFill>
                <a:latin typeface="+mn-lt"/>
              </a:rPr>
              <a:t> </a:t>
            </a:r>
            <a:r>
              <a:rPr lang="en-US" sz="1400" dirty="0" err="1">
                <a:solidFill>
                  <a:schemeClr val="tx1"/>
                </a:solidFill>
                <a:latin typeface="+mn-lt"/>
              </a:rPr>
              <a:t>puluh</a:t>
            </a:r>
            <a:r>
              <a:rPr lang="en-US" sz="1400" dirty="0">
                <a:solidFill>
                  <a:schemeClr val="tx1"/>
                </a:solidFill>
                <a:latin typeface="+mn-lt"/>
              </a:rPr>
              <a:t>) </a:t>
            </a:r>
            <a:r>
              <a:rPr lang="en-US" sz="1400" dirty="0" err="1">
                <a:solidFill>
                  <a:schemeClr val="tx1"/>
                </a:solidFill>
                <a:latin typeface="+mn-lt"/>
              </a:rPr>
              <a:t>hari</a:t>
            </a:r>
            <a:r>
              <a:rPr lang="en-US" sz="1400" dirty="0">
                <a:solidFill>
                  <a:schemeClr val="tx1"/>
                </a:solidFill>
                <a:latin typeface="+mn-lt"/>
              </a:rPr>
              <a:t> </a:t>
            </a:r>
            <a:r>
              <a:rPr lang="en-US" sz="1400" dirty="0" err="1">
                <a:solidFill>
                  <a:schemeClr val="tx1"/>
                </a:solidFill>
                <a:latin typeface="+mn-lt"/>
              </a:rPr>
              <a:t>sesudah</a:t>
            </a:r>
            <a:r>
              <a:rPr lang="en-US" sz="1400" dirty="0">
                <a:solidFill>
                  <a:schemeClr val="tx1"/>
                </a:solidFill>
                <a:latin typeface="+mn-lt"/>
              </a:rPr>
              <a:t> </a:t>
            </a:r>
            <a:r>
              <a:rPr lang="en-US" sz="1400" dirty="0" err="1">
                <a:solidFill>
                  <a:schemeClr val="tx1"/>
                </a:solidFill>
                <a:latin typeface="+mn-lt"/>
              </a:rPr>
              <a:t>pernyataan</a:t>
            </a:r>
            <a:r>
              <a:rPr lang="en-US" sz="1400" dirty="0">
                <a:solidFill>
                  <a:schemeClr val="tx1"/>
                </a:solidFill>
                <a:latin typeface="+mn-lt"/>
              </a:rPr>
              <a:t> </a:t>
            </a:r>
            <a:r>
              <a:rPr lang="en-US" sz="1400" dirty="0" err="1">
                <a:solidFill>
                  <a:schemeClr val="tx1"/>
                </a:solidFill>
                <a:latin typeface="+mn-lt"/>
              </a:rPr>
              <a:t>permohonan</a:t>
            </a:r>
            <a:r>
              <a:rPr lang="en-US" sz="1400" dirty="0">
                <a:solidFill>
                  <a:schemeClr val="tx1"/>
                </a:solidFill>
                <a:latin typeface="+mn-lt"/>
              </a:rPr>
              <a:t> </a:t>
            </a:r>
            <a:r>
              <a:rPr lang="en-US" sz="1400" dirty="0" err="1">
                <a:solidFill>
                  <a:schemeClr val="tx1"/>
                </a:solidFill>
                <a:latin typeface="+mn-lt"/>
              </a:rPr>
              <a:t>pemeriksaan</a:t>
            </a:r>
            <a:r>
              <a:rPr lang="en-US" sz="1400" dirty="0">
                <a:solidFill>
                  <a:schemeClr val="tx1"/>
                </a:solidFill>
                <a:latin typeface="+mn-lt"/>
              </a:rPr>
              <a:t> banding.</a:t>
            </a:r>
          </a:p>
          <a:p>
            <a:pPr marL="804863" indent="-358775" algn="just">
              <a:lnSpc>
                <a:spcPct val="100000"/>
              </a:lnSpc>
              <a:spcBef>
                <a:spcPts val="0"/>
              </a:spcBef>
              <a:buClr>
                <a:srgbClr val="FF0000"/>
              </a:buClr>
              <a:buSzPct val="100000"/>
              <a:buAutoNum type="arabicParenBoth"/>
              <a:defRPr/>
            </a:pPr>
            <a:r>
              <a:rPr lang="en-US" sz="1400" dirty="0">
                <a:solidFill>
                  <a:schemeClr val="tx1"/>
                </a:solidFill>
                <a:latin typeface="+mn-lt"/>
              </a:rPr>
              <a:t>P</a:t>
            </a:r>
            <a:r>
              <a:rPr lang="en-US" sz="1400" dirty="0">
                <a:solidFill>
                  <a:schemeClr val="tx1"/>
                </a:solidFill>
                <a:effectLst/>
                <a:latin typeface="+mn-lt"/>
              </a:rPr>
              <a:t>ara </a:t>
            </a:r>
            <a:r>
              <a:rPr lang="en-US" sz="1400" dirty="0" err="1">
                <a:solidFill>
                  <a:schemeClr val="tx1"/>
                </a:solidFill>
                <a:effectLst/>
                <a:latin typeface="+mn-lt"/>
              </a:rPr>
              <a:t>pihak</a:t>
            </a:r>
            <a:r>
              <a:rPr lang="en-US" sz="1400" dirty="0">
                <a:solidFill>
                  <a:schemeClr val="tx1"/>
                </a:solidFill>
                <a:effectLst/>
                <a:latin typeface="+mn-lt"/>
              </a:rPr>
              <a:t> </a:t>
            </a:r>
            <a:r>
              <a:rPr lang="en-US" sz="1400" dirty="0" err="1">
                <a:solidFill>
                  <a:schemeClr val="tx1"/>
                </a:solidFill>
                <a:effectLst/>
                <a:highlight>
                  <a:srgbClr val="FFFF00"/>
                </a:highlight>
                <a:latin typeface="+mn-lt"/>
              </a:rPr>
              <a:t>dapat</a:t>
            </a:r>
            <a:r>
              <a:rPr lang="en-US" sz="1400" dirty="0">
                <a:solidFill>
                  <a:schemeClr val="tx1"/>
                </a:solidFill>
                <a:effectLst/>
                <a:latin typeface="+mn-lt"/>
              </a:rPr>
              <a:t> </a:t>
            </a:r>
            <a:r>
              <a:rPr lang="en-US" sz="1400" dirty="0" err="1">
                <a:solidFill>
                  <a:schemeClr val="tx1"/>
                </a:solidFill>
                <a:effectLst/>
                <a:latin typeface="+mn-lt"/>
              </a:rPr>
              <a:t>menyerahkan</a:t>
            </a:r>
            <a:r>
              <a:rPr lang="en-US" sz="1400" dirty="0">
                <a:solidFill>
                  <a:schemeClr val="tx1"/>
                </a:solidFill>
                <a:effectLst/>
                <a:latin typeface="+mn-lt"/>
              </a:rPr>
              <a:t> </a:t>
            </a:r>
            <a:r>
              <a:rPr lang="en-US" sz="1400" dirty="0" err="1">
                <a:solidFill>
                  <a:schemeClr val="tx1"/>
                </a:solidFill>
                <a:effectLst/>
                <a:latin typeface="+mn-lt"/>
              </a:rPr>
              <a:t>memori</a:t>
            </a:r>
            <a:r>
              <a:rPr lang="en-US" sz="1400" dirty="0">
                <a:solidFill>
                  <a:schemeClr val="tx1"/>
                </a:solidFill>
                <a:effectLst/>
                <a:latin typeface="+mn-lt"/>
              </a:rPr>
              <a:t> banding dan/</a:t>
            </a:r>
            <a:r>
              <a:rPr lang="en-US" sz="1400" dirty="0" err="1">
                <a:solidFill>
                  <a:schemeClr val="tx1"/>
                </a:solidFill>
                <a:effectLst/>
                <a:latin typeface="+mn-lt"/>
              </a:rPr>
              <a:t>atau</a:t>
            </a:r>
            <a:r>
              <a:rPr lang="en-US" sz="1400" dirty="0">
                <a:solidFill>
                  <a:schemeClr val="tx1"/>
                </a:solidFill>
                <a:effectLst/>
                <a:latin typeface="+mn-lt"/>
              </a:rPr>
              <a:t> </a:t>
            </a:r>
            <a:r>
              <a:rPr lang="en-US" sz="1400" dirty="0" err="1">
                <a:solidFill>
                  <a:schemeClr val="tx1"/>
                </a:solidFill>
                <a:effectLst/>
                <a:latin typeface="+mn-lt"/>
              </a:rPr>
              <a:t>kontra</a:t>
            </a:r>
            <a:r>
              <a:rPr lang="en-US" sz="1400" dirty="0">
                <a:solidFill>
                  <a:schemeClr val="tx1"/>
                </a:solidFill>
                <a:effectLst/>
                <a:latin typeface="+mn-lt"/>
              </a:rPr>
              <a:t> </a:t>
            </a:r>
            <a:r>
              <a:rPr lang="en-US" sz="1400" dirty="0" err="1">
                <a:solidFill>
                  <a:schemeClr val="tx1"/>
                </a:solidFill>
                <a:effectLst/>
                <a:latin typeface="+mn-lt"/>
              </a:rPr>
              <a:t>memori</a:t>
            </a:r>
            <a:r>
              <a:rPr lang="en-US" sz="1400" dirty="0">
                <a:solidFill>
                  <a:schemeClr val="tx1"/>
                </a:solidFill>
                <a:effectLst/>
                <a:latin typeface="+mn-lt"/>
              </a:rPr>
              <a:t> banding </a:t>
            </a:r>
            <a:r>
              <a:rPr lang="en-US" sz="1400" dirty="0" err="1">
                <a:solidFill>
                  <a:schemeClr val="tx1"/>
                </a:solidFill>
                <a:effectLst/>
                <a:latin typeface="+mn-lt"/>
              </a:rPr>
              <a:t>serta</a:t>
            </a:r>
            <a:r>
              <a:rPr lang="en-US" sz="1400" dirty="0">
                <a:solidFill>
                  <a:schemeClr val="tx1"/>
                </a:solidFill>
                <a:effectLst/>
                <a:latin typeface="+mn-lt"/>
              </a:rPr>
              <a:t> </a:t>
            </a:r>
            <a:r>
              <a:rPr lang="en-US" sz="1400" dirty="0" err="1">
                <a:solidFill>
                  <a:schemeClr val="tx1"/>
                </a:solidFill>
                <a:effectLst/>
                <a:latin typeface="+mn-lt"/>
              </a:rPr>
              <a:t>surat</a:t>
            </a:r>
            <a:r>
              <a:rPr lang="en-US" sz="1400" dirty="0">
                <a:solidFill>
                  <a:schemeClr val="tx1"/>
                </a:solidFill>
                <a:effectLst/>
                <a:latin typeface="+mn-lt"/>
              </a:rPr>
              <a:t> </a:t>
            </a:r>
            <a:r>
              <a:rPr lang="en-US" sz="1400" dirty="0" err="1">
                <a:solidFill>
                  <a:schemeClr val="tx1"/>
                </a:solidFill>
                <a:effectLst/>
                <a:latin typeface="+mn-lt"/>
              </a:rPr>
              <a:t>keterangan</a:t>
            </a:r>
            <a:r>
              <a:rPr lang="en-US" sz="1400" dirty="0">
                <a:solidFill>
                  <a:schemeClr val="tx1"/>
                </a:solidFill>
                <a:effectLst/>
                <a:latin typeface="+mn-lt"/>
              </a:rPr>
              <a:t> dan </a:t>
            </a:r>
            <a:r>
              <a:rPr lang="en-US" sz="1400" dirty="0" err="1">
                <a:solidFill>
                  <a:schemeClr val="tx1"/>
                </a:solidFill>
                <a:effectLst/>
                <a:latin typeface="+mn-lt"/>
              </a:rPr>
              <a:t>bukti</a:t>
            </a:r>
            <a:r>
              <a:rPr lang="en-US" sz="1400" dirty="0">
                <a:solidFill>
                  <a:schemeClr val="tx1"/>
                </a:solidFill>
                <a:effectLst/>
                <a:latin typeface="+mn-lt"/>
              </a:rPr>
              <a:t> </a:t>
            </a:r>
            <a:r>
              <a:rPr lang="en-US" sz="1400" dirty="0" err="1">
                <a:solidFill>
                  <a:schemeClr val="tx1"/>
                </a:solidFill>
                <a:effectLst/>
                <a:latin typeface="+mn-lt"/>
              </a:rPr>
              <a:t>kepada</a:t>
            </a:r>
            <a:r>
              <a:rPr lang="en-US" sz="1400" dirty="0">
                <a:solidFill>
                  <a:schemeClr val="tx1"/>
                </a:solidFill>
                <a:effectLst/>
                <a:latin typeface="+mn-lt"/>
              </a:rPr>
              <a:t> </a:t>
            </a:r>
            <a:r>
              <a:rPr lang="en-US" sz="1400" dirty="0" err="1">
                <a:solidFill>
                  <a:schemeClr val="tx1"/>
                </a:solidFill>
                <a:effectLst/>
                <a:latin typeface="+mn-lt"/>
              </a:rPr>
              <a:t>Panitera</a:t>
            </a:r>
            <a:r>
              <a:rPr lang="en-US" sz="1400" dirty="0">
                <a:solidFill>
                  <a:schemeClr val="tx1"/>
                </a:solidFill>
                <a:effectLst/>
                <a:latin typeface="+mn-lt"/>
              </a:rPr>
              <a:t> PT TUN </a:t>
            </a:r>
            <a:r>
              <a:rPr lang="en-US" sz="1400" dirty="0" err="1">
                <a:solidFill>
                  <a:schemeClr val="tx1"/>
                </a:solidFill>
                <a:effectLst/>
                <a:latin typeface="+mn-lt"/>
              </a:rPr>
              <a:t>dengan</a:t>
            </a:r>
            <a:r>
              <a:rPr lang="en-US" sz="1400" dirty="0">
                <a:solidFill>
                  <a:schemeClr val="tx1"/>
                </a:solidFill>
                <a:effectLst/>
                <a:latin typeface="+mn-lt"/>
              </a:rPr>
              <a:t> </a:t>
            </a:r>
            <a:r>
              <a:rPr lang="en-US" sz="1400" dirty="0" err="1">
                <a:solidFill>
                  <a:schemeClr val="tx1"/>
                </a:solidFill>
                <a:effectLst/>
                <a:latin typeface="+mn-lt"/>
              </a:rPr>
              <a:t>ketentuan</a:t>
            </a:r>
            <a:r>
              <a:rPr lang="en-US" sz="1400" dirty="0">
                <a:solidFill>
                  <a:schemeClr val="tx1"/>
                </a:solidFill>
                <a:effectLst/>
                <a:latin typeface="+mn-lt"/>
              </a:rPr>
              <a:t> </a:t>
            </a:r>
            <a:r>
              <a:rPr lang="en-US" sz="1400" dirty="0" err="1">
                <a:solidFill>
                  <a:schemeClr val="tx1"/>
                </a:solidFill>
                <a:effectLst/>
                <a:latin typeface="+mn-lt"/>
              </a:rPr>
              <a:t>bahwa</a:t>
            </a:r>
            <a:r>
              <a:rPr lang="en-US" sz="1400" dirty="0">
                <a:solidFill>
                  <a:schemeClr val="tx1"/>
                </a:solidFill>
                <a:effectLst/>
                <a:latin typeface="+mn-lt"/>
              </a:rPr>
              <a:t> </a:t>
            </a:r>
            <a:r>
              <a:rPr lang="en-US" sz="1400" dirty="0" err="1">
                <a:solidFill>
                  <a:schemeClr val="tx1"/>
                </a:solidFill>
                <a:effectLst/>
                <a:latin typeface="+mn-lt"/>
              </a:rPr>
              <a:t>salinan</a:t>
            </a:r>
            <a:r>
              <a:rPr lang="en-US" sz="1400" dirty="0">
                <a:solidFill>
                  <a:schemeClr val="tx1"/>
                </a:solidFill>
                <a:effectLst/>
                <a:latin typeface="+mn-lt"/>
              </a:rPr>
              <a:t> </a:t>
            </a:r>
            <a:r>
              <a:rPr lang="en-US" sz="1400" dirty="0" err="1">
                <a:solidFill>
                  <a:schemeClr val="tx1"/>
                </a:solidFill>
                <a:effectLst/>
                <a:latin typeface="+mn-lt"/>
              </a:rPr>
              <a:t>memori</a:t>
            </a:r>
            <a:r>
              <a:rPr lang="en-US" sz="1400" dirty="0">
                <a:solidFill>
                  <a:schemeClr val="tx1"/>
                </a:solidFill>
                <a:effectLst/>
                <a:latin typeface="+mn-lt"/>
              </a:rPr>
              <a:t> dan/</a:t>
            </a:r>
            <a:r>
              <a:rPr lang="en-US" sz="1400" dirty="0" err="1">
                <a:solidFill>
                  <a:schemeClr val="tx1"/>
                </a:solidFill>
                <a:effectLst/>
                <a:latin typeface="+mn-lt"/>
              </a:rPr>
              <a:t>atau</a:t>
            </a:r>
            <a:r>
              <a:rPr lang="en-US" sz="1400" dirty="0">
                <a:solidFill>
                  <a:schemeClr val="tx1"/>
                </a:solidFill>
                <a:effectLst/>
                <a:latin typeface="+mn-lt"/>
              </a:rPr>
              <a:t> </a:t>
            </a:r>
            <a:r>
              <a:rPr lang="en-US" sz="1400" dirty="0" err="1">
                <a:solidFill>
                  <a:schemeClr val="tx1"/>
                </a:solidFill>
                <a:effectLst/>
                <a:latin typeface="+mn-lt"/>
              </a:rPr>
              <a:t>kontra</a:t>
            </a:r>
            <a:r>
              <a:rPr lang="en-US" sz="1400" dirty="0">
                <a:solidFill>
                  <a:schemeClr val="tx1"/>
                </a:solidFill>
                <a:effectLst/>
                <a:latin typeface="+mn-lt"/>
              </a:rPr>
              <a:t> </a:t>
            </a:r>
            <a:r>
              <a:rPr lang="en-US" sz="1400" dirty="0" err="1">
                <a:solidFill>
                  <a:schemeClr val="tx1"/>
                </a:solidFill>
                <a:effectLst/>
                <a:latin typeface="+mn-lt"/>
              </a:rPr>
              <a:t>memori</a:t>
            </a:r>
            <a:r>
              <a:rPr lang="en-US" sz="1400" dirty="0">
                <a:solidFill>
                  <a:schemeClr val="tx1"/>
                </a:solidFill>
                <a:effectLst/>
                <a:latin typeface="+mn-lt"/>
              </a:rPr>
              <a:t> </a:t>
            </a:r>
            <a:r>
              <a:rPr lang="en-US" sz="1400" dirty="0" err="1">
                <a:solidFill>
                  <a:schemeClr val="tx1"/>
                </a:solidFill>
                <a:effectLst/>
                <a:latin typeface="+mn-lt"/>
              </a:rPr>
              <a:t>diberikan</a:t>
            </a:r>
            <a:r>
              <a:rPr lang="en-US" sz="1400" dirty="0">
                <a:solidFill>
                  <a:schemeClr val="tx1"/>
                </a:solidFill>
                <a:effectLst/>
                <a:latin typeface="+mn-lt"/>
              </a:rPr>
              <a:t> </a:t>
            </a:r>
            <a:r>
              <a:rPr lang="en-US" sz="1400" dirty="0" err="1">
                <a:solidFill>
                  <a:schemeClr val="tx1"/>
                </a:solidFill>
                <a:effectLst/>
                <a:latin typeface="+mn-lt"/>
              </a:rPr>
              <a:t>kepada</a:t>
            </a:r>
            <a:r>
              <a:rPr lang="en-US" sz="1400" dirty="0">
                <a:solidFill>
                  <a:schemeClr val="tx1"/>
                </a:solidFill>
                <a:effectLst/>
                <a:latin typeface="+mn-lt"/>
              </a:rPr>
              <a:t> </a:t>
            </a:r>
            <a:r>
              <a:rPr lang="en-US" sz="1400" dirty="0" err="1">
                <a:solidFill>
                  <a:schemeClr val="tx1"/>
                </a:solidFill>
                <a:effectLst/>
                <a:latin typeface="+mn-lt"/>
              </a:rPr>
              <a:t>pihak</a:t>
            </a:r>
            <a:r>
              <a:rPr lang="en-US" sz="1400" dirty="0">
                <a:solidFill>
                  <a:schemeClr val="tx1"/>
                </a:solidFill>
                <a:effectLst/>
                <a:latin typeface="+mn-lt"/>
              </a:rPr>
              <a:t> </a:t>
            </a:r>
            <a:r>
              <a:rPr lang="en-US" sz="1400" dirty="0" err="1">
                <a:solidFill>
                  <a:schemeClr val="tx1"/>
                </a:solidFill>
                <a:effectLst/>
                <a:latin typeface="+mn-lt"/>
              </a:rPr>
              <a:t>lainnya</a:t>
            </a:r>
            <a:r>
              <a:rPr lang="en-US" sz="1400" dirty="0">
                <a:solidFill>
                  <a:schemeClr val="tx1"/>
                </a:solidFill>
                <a:effectLst/>
                <a:latin typeface="+mn-lt"/>
              </a:rPr>
              <a:t> </a:t>
            </a:r>
            <a:r>
              <a:rPr lang="en-US" sz="1400" dirty="0" err="1">
                <a:solidFill>
                  <a:schemeClr val="tx1"/>
                </a:solidFill>
                <a:effectLst/>
                <a:latin typeface="+mn-lt"/>
              </a:rPr>
              <a:t>dengan</a:t>
            </a:r>
            <a:r>
              <a:rPr lang="en-US" sz="1400" dirty="0">
                <a:solidFill>
                  <a:schemeClr val="tx1"/>
                </a:solidFill>
                <a:effectLst/>
                <a:latin typeface="+mn-lt"/>
              </a:rPr>
              <a:t> </a:t>
            </a:r>
            <a:r>
              <a:rPr lang="en-US" sz="1400" dirty="0" err="1">
                <a:solidFill>
                  <a:schemeClr val="tx1"/>
                </a:solidFill>
                <a:effectLst/>
                <a:latin typeface="+mn-lt"/>
              </a:rPr>
              <a:t>perantaraan</a:t>
            </a:r>
            <a:r>
              <a:rPr lang="en-US" sz="1400" dirty="0">
                <a:solidFill>
                  <a:schemeClr val="tx1"/>
                </a:solidFill>
                <a:effectLst/>
                <a:latin typeface="+mn-lt"/>
              </a:rPr>
              <a:t> </a:t>
            </a:r>
            <a:r>
              <a:rPr lang="en-US" sz="1400" dirty="0" err="1">
                <a:solidFill>
                  <a:schemeClr val="tx1"/>
                </a:solidFill>
                <a:effectLst/>
                <a:latin typeface="+mn-lt"/>
              </a:rPr>
              <a:t>Penitera</a:t>
            </a:r>
            <a:r>
              <a:rPr lang="en-US" sz="1400" dirty="0">
                <a:solidFill>
                  <a:schemeClr val="tx1"/>
                </a:solidFill>
                <a:effectLst/>
                <a:latin typeface="+mn-lt"/>
              </a:rPr>
              <a:t> </a:t>
            </a:r>
            <a:r>
              <a:rPr lang="en-US" sz="1400" dirty="0" err="1">
                <a:solidFill>
                  <a:schemeClr val="tx1"/>
                </a:solidFill>
                <a:effectLst/>
                <a:latin typeface="+mn-lt"/>
              </a:rPr>
              <a:t>Pengadilan</a:t>
            </a:r>
            <a:r>
              <a:rPr lang="en-US" sz="1400" dirty="0">
                <a:solidFill>
                  <a:schemeClr val="tx1"/>
                </a:solidFill>
                <a:effectLst/>
                <a:latin typeface="+mn-lt"/>
              </a:rPr>
              <a:t>. </a:t>
            </a:r>
          </a:p>
          <a:p>
            <a:endParaRPr lang="en-ID" dirty="0"/>
          </a:p>
        </p:txBody>
      </p:sp>
      <p:sp>
        <p:nvSpPr>
          <p:cNvPr id="4" name="Slide Number Placeholder 3">
            <a:extLst>
              <a:ext uri="{FF2B5EF4-FFF2-40B4-BE49-F238E27FC236}">
                <a16:creationId xmlns:a16="http://schemas.microsoft.com/office/drawing/2014/main" id="{7910B19C-894C-A03C-C207-E2AD8BE19B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682590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0D10CA-8FF3-B0A6-9A3C-4B6D1B13C7DD}"/>
              </a:ext>
            </a:extLst>
          </p:cNvPr>
          <p:cNvSpPr>
            <a:spLocks noGrp="1"/>
          </p:cNvSpPr>
          <p:nvPr>
            <p:ph type="body" idx="1"/>
          </p:nvPr>
        </p:nvSpPr>
        <p:spPr>
          <a:xfrm>
            <a:off x="114716" y="488174"/>
            <a:ext cx="6025654" cy="3105765"/>
          </a:xfrm>
        </p:spPr>
        <p:txBody>
          <a:bodyPr/>
          <a:lstStyle/>
          <a:p>
            <a:pPr marL="412750" indent="-285750" algn="just">
              <a:buClr>
                <a:srgbClr val="0070C0"/>
              </a:buClr>
              <a:buFont typeface="Wingdings" panose="05000000000000000000" pitchFamily="2" charset="2"/>
              <a:buChar char="Ø"/>
            </a:pPr>
            <a:r>
              <a:rPr lang="en-US" sz="1400" dirty="0" err="1">
                <a:solidFill>
                  <a:schemeClr val="tx1"/>
                </a:solidFill>
                <a:latin typeface="+mn-lt"/>
              </a:rPr>
              <a:t>Pengajuan</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merupakan</a:t>
            </a:r>
            <a:r>
              <a:rPr lang="en-US" sz="1400" dirty="0">
                <a:solidFill>
                  <a:schemeClr val="tx1"/>
                </a:solidFill>
                <a:latin typeface="+mn-lt"/>
              </a:rPr>
              <a:t> </a:t>
            </a:r>
            <a:r>
              <a:rPr lang="en-US" sz="1400" dirty="0" err="1">
                <a:solidFill>
                  <a:schemeClr val="tx1"/>
                </a:solidFill>
                <a:latin typeface="+mn-lt"/>
              </a:rPr>
              <a:t>hak</a:t>
            </a:r>
            <a:r>
              <a:rPr lang="en-US" sz="1400" dirty="0">
                <a:solidFill>
                  <a:schemeClr val="tx1"/>
                </a:solidFill>
                <a:latin typeface="+mn-lt"/>
              </a:rPr>
              <a:t> </a:t>
            </a:r>
            <a:r>
              <a:rPr lang="en-US" sz="1400" dirty="0" err="1">
                <a:solidFill>
                  <a:schemeClr val="tx1"/>
                </a:solidFill>
                <a:latin typeface="+mn-lt"/>
              </a:rPr>
              <a:t>bagi</a:t>
            </a:r>
            <a:r>
              <a:rPr lang="en-US" sz="1400" dirty="0">
                <a:solidFill>
                  <a:schemeClr val="tx1"/>
                </a:solidFill>
                <a:latin typeface="+mn-lt"/>
              </a:rPr>
              <a:t> </a:t>
            </a:r>
            <a:r>
              <a:rPr lang="en-US" sz="1400" dirty="0" err="1">
                <a:solidFill>
                  <a:schemeClr val="tx1"/>
                </a:solidFill>
                <a:latin typeface="+mn-lt"/>
              </a:rPr>
              <a:t>Pemohon</a:t>
            </a:r>
            <a:r>
              <a:rPr lang="en-US" sz="1400" dirty="0">
                <a:solidFill>
                  <a:schemeClr val="tx1"/>
                </a:solidFill>
                <a:latin typeface="+mn-lt"/>
              </a:rPr>
              <a:t> Banding, </a:t>
            </a:r>
            <a:r>
              <a:rPr lang="en-US" sz="1400" dirty="0" err="1">
                <a:solidFill>
                  <a:schemeClr val="tx1"/>
                </a:solidFill>
                <a:latin typeface="+mn-lt"/>
              </a:rPr>
              <a:t>demikian</a:t>
            </a:r>
            <a:r>
              <a:rPr lang="en-US" sz="1400" dirty="0">
                <a:solidFill>
                  <a:schemeClr val="tx1"/>
                </a:solidFill>
                <a:latin typeface="+mn-lt"/>
              </a:rPr>
              <a:t> pula </a:t>
            </a:r>
            <a:r>
              <a:rPr lang="en-US" sz="1400" dirty="0" err="1">
                <a:solidFill>
                  <a:schemeClr val="tx1"/>
                </a:solidFill>
                <a:latin typeface="+mn-lt"/>
              </a:rPr>
              <a:t>dengan</a:t>
            </a:r>
            <a:r>
              <a:rPr lang="en-US" sz="1400" dirty="0">
                <a:solidFill>
                  <a:schemeClr val="tx1"/>
                </a:solidFill>
                <a:latin typeface="+mn-lt"/>
              </a:rPr>
              <a:t> </a:t>
            </a:r>
            <a:r>
              <a:rPr lang="en-US" sz="1400" dirty="0" err="1">
                <a:solidFill>
                  <a:schemeClr val="tx1"/>
                </a:solidFill>
                <a:latin typeface="+mn-lt"/>
              </a:rPr>
              <a:t>mengajukan</a:t>
            </a:r>
            <a:r>
              <a:rPr lang="en-US" sz="1400" dirty="0">
                <a:solidFill>
                  <a:schemeClr val="tx1"/>
                </a:solidFill>
                <a:latin typeface="+mn-lt"/>
              </a:rPr>
              <a:t> </a:t>
            </a:r>
            <a:r>
              <a:rPr lang="en-US" sz="1400" dirty="0" err="1">
                <a:solidFill>
                  <a:schemeClr val="tx1"/>
                </a:solidFill>
                <a:latin typeface="+mn-lt"/>
              </a:rPr>
              <a:t>Kontra</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oleh </a:t>
            </a:r>
            <a:r>
              <a:rPr lang="en-US" sz="1400" dirty="0" err="1">
                <a:solidFill>
                  <a:schemeClr val="tx1"/>
                </a:solidFill>
                <a:latin typeface="+mn-lt"/>
              </a:rPr>
              <a:t>pihak</a:t>
            </a:r>
            <a:r>
              <a:rPr lang="en-US" sz="1400" dirty="0">
                <a:solidFill>
                  <a:schemeClr val="tx1"/>
                </a:solidFill>
                <a:latin typeface="+mn-lt"/>
              </a:rPr>
              <a:t> </a:t>
            </a:r>
            <a:r>
              <a:rPr lang="en-US" sz="1400" dirty="0" err="1">
                <a:solidFill>
                  <a:schemeClr val="tx1"/>
                </a:solidFill>
                <a:latin typeface="+mn-lt"/>
              </a:rPr>
              <a:t>Terbanding</a:t>
            </a:r>
            <a:r>
              <a:rPr lang="en-US" sz="1400" dirty="0">
                <a:solidFill>
                  <a:schemeClr val="tx1"/>
                </a:solidFill>
                <a:latin typeface="+mn-lt"/>
              </a:rPr>
              <a:t>.</a:t>
            </a:r>
          </a:p>
          <a:p>
            <a:pPr marL="412750" indent="-285750" algn="just">
              <a:buClr>
                <a:srgbClr val="0070C0"/>
              </a:buClr>
              <a:buFont typeface="Wingdings" panose="05000000000000000000" pitchFamily="2" charset="2"/>
              <a:buChar char="Ø"/>
            </a:pP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dapat</a:t>
            </a:r>
            <a:r>
              <a:rPr lang="en-US" sz="1400" dirty="0">
                <a:solidFill>
                  <a:schemeClr val="tx1"/>
                </a:solidFill>
                <a:latin typeface="+mn-lt"/>
              </a:rPr>
              <a:t> </a:t>
            </a:r>
            <a:r>
              <a:rPr lang="en-US" sz="1400" dirty="0" err="1">
                <a:solidFill>
                  <a:schemeClr val="tx1"/>
                </a:solidFill>
                <a:latin typeface="+mn-lt"/>
              </a:rPr>
              <a:t>dikesampingkan</a:t>
            </a:r>
            <a:r>
              <a:rPr lang="en-US" sz="1400" dirty="0">
                <a:solidFill>
                  <a:schemeClr val="tx1"/>
                </a:solidFill>
                <a:latin typeface="+mn-lt"/>
              </a:rPr>
              <a:t> oleh </a:t>
            </a:r>
            <a:r>
              <a:rPr lang="en-US" sz="1400" dirty="0" err="1">
                <a:solidFill>
                  <a:schemeClr val="tx1"/>
                </a:solidFill>
                <a:latin typeface="+mn-lt"/>
              </a:rPr>
              <a:t>Pengadilan</a:t>
            </a:r>
            <a:r>
              <a:rPr lang="en-US" sz="1400" dirty="0">
                <a:solidFill>
                  <a:schemeClr val="tx1"/>
                </a:solidFill>
                <a:latin typeface="+mn-lt"/>
              </a:rPr>
              <a:t> Tingkat Banding. </a:t>
            </a:r>
            <a:r>
              <a:rPr lang="en-US" sz="1400" dirty="0" err="1">
                <a:solidFill>
                  <a:schemeClr val="tx1"/>
                </a:solidFill>
                <a:latin typeface="+mn-lt"/>
              </a:rPr>
              <a:t>Pengadilan</a:t>
            </a:r>
            <a:r>
              <a:rPr lang="en-US" sz="1400" dirty="0">
                <a:solidFill>
                  <a:schemeClr val="tx1"/>
                </a:solidFill>
                <a:latin typeface="+mn-lt"/>
              </a:rPr>
              <a:t> Tingkat Banding </a:t>
            </a:r>
            <a:r>
              <a:rPr lang="en-US" sz="1400" dirty="0" err="1">
                <a:solidFill>
                  <a:schemeClr val="tx1"/>
                </a:solidFill>
                <a:latin typeface="+mn-lt"/>
              </a:rPr>
              <a:t>tidak</a:t>
            </a:r>
            <a:r>
              <a:rPr lang="en-US" sz="1400" dirty="0">
                <a:solidFill>
                  <a:schemeClr val="tx1"/>
                </a:solidFill>
                <a:latin typeface="+mn-lt"/>
              </a:rPr>
              <a:t> </a:t>
            </a:r>
            <a:r>
              <a:rPr lang="en-US" sz="1400" dirty="0" err="1">
                <a:solidFill>
                  <a:schemeClr val="tx1"/>
                </a:solidFill>
                <a:latin typeface="+mn-lt"/>
              </a:rPr>
              <a:t>wajib</a:t>
            </a:r>
            <a:r>
              <a:rPr lang="en-US" sz="1400" dirty="0">
                <a:solidFill>
                  <a:schemeClr val="tx1"/>
                </a:solidFill>
                <a:latin typeface="+mn-lt"/>
              </a:rPr>
              <a:t> </a:t>
            </a:r>
            <a:r>
              <a:rPr lang="en-US" sz="1400" dirty="0" err="1">
                <a:solidFill>
                  <a:schemeClr val="tx1"/>
                </a:solidFill>
                <a:latin typeface="+mn-lt"/>
              </a:rPr>
              <a:t>menanggapi</a:t>
            </a:r>
            <a:r>
              <a:rPr lang="en-US" sz="1400" dirty="0">
                <a:solidFill>
                  <a:schemeClr val="tx1"/>
                </a:solidFill>
                <a:latin typeface="+mn-lt"/>
              </a:rPr>
              <a:t> </a:t>
            </a:r>
            <a:r>
              <a:rPr lang="en-US" sz="1400" dirty="0" err="1">
                <a:solidFill>
                  <a:schemeClr val="tx1"/>
                </a:solidFill>
                <a:latin typeface="+mn-lt"/>
              </a:rPr>
              <a:t>satu</a:t>
            </a:r>
            <a:r>
              <a:rPr lang="en-US" sz="1400" dirty="0">
                <a:solidFill>
                  <a:schemeClr val="tx1"/>
                </a:solidFill>
                <a:latin typeface="+mn-lt"/>
              </a:rPr>
              <a:t> </a:t>
            </a:r>
            <a:r>
              <a:rPr lang="en-US" sz="1400" dirty="0" err="1">
                <a:solidFill>
                  <a:schemeClr val="tx1"/>
                </a:solidFill>
                <a:latin typeface="+mn-lt"/>
              </a:rPr>
              <a:t>persatu</a:t>
            </a:r>
            <a:r>
              <a:rPr lang="en-US" sz="1400" dirty="0">
                <a:solidFill>
                  <a:schemeClr val="tx1"/>
                </a:solidFill>
                <a:latin typeface="+mn-lt"/>
              </a:rPr>
              <a:t> </a:t>
            </a:r>
            <a:r>
              <a:rPr lang="en-US" sz="1400" dirty="0" err="1">
                <a:solidFill>
                  <a:schemeClr val="tx1"/>
                </a:solidFill>
                <a:latin typeface="+mn-lt"/>
              </a:rPr>
              <a:t>isi</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a:t>
            </a:r>
          </a:p>
          <a:p>
            <a:pPr marL="412750" indent="-285750" algn="just">
              <a:buClr>
                <a:srgbClr val="0070C0"/>
              </a:buClr>
              <a:buFont typeface="Wingdings" panose="05000000000000000000" pitchFamily="2" charset="2"/>
              <a:buChar char="Ø"/>
            </a:pPr>
            <a:r>
              <a:rPr lang="en-US" sz="1400" dirty="0">
                <a:solidFill>
                  <a:schemeClr val="tx1"/>
                </a:solidFill>
                <a:latin typeface="+mn-lt"/>
              </a:rPr>
              <a:t>Ada </a:t>
            </a:r>
            <a:r>
              <a:rPr lang="en-US" sz="1400" dirty="0" err="1">
                <a:solidFill>
                  <a:schemeClr val="tx1"/>
                </a:solidFill>
                <a:latin typeface="+mn-lt"/>
              </a:rPr>
              <a:t>atau</a:t>
            </a:r>
            <a:r>
              <a:rPr lang="en-US" sz="1400" dirty="0">
                <a:solidFill>
                  <a:schemeClr val="tx1"/>
                </a:solidFill>
                <a:latin typeface="+mn-lt"/>
              </a:rPr>
              <a:t> </a:t>
            </a:r>
            <a:r>
              <a:rPr lang="en-US" sz="1400" dirty="0" err="1">
                <a:solidFill>
                  <a:schemeClr val="tx1"/>
                </a:solidFill>
                <a:latin typeface="+mn-lt"/>
              </a:rPr>
              <a:t>tidaknya</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tidak</a:t>
            </a:r>
            <a:r>
              <a:rPr lang="en-US" sz="1400" dirty="0">
                <a:solidFill>
                  <a:schemeClr val="tx1"/>
                </a:solidFill>
                <a:latin typeface="+mn-lt"/>
              </a:rPr>
              <a:t> </a:t>
            </a:r>
            <a:r>
              <a:rPr lang="en-US" sz="1400" dirty="0" err="1">
                <a:solidFill>
                  <a:schemeClr val="tx1"/>
                </a:solidFill>
                <a:latin typeface="+mn-lt"/>
              </a:rPr>
              <a:t>menghalangi</a:t>
            </a:r>
            <a:r>
              <a:rPr lang="en-US" sz="1400" dirty="0">
                <a:solidFill>
                  <a:schemeClr val="tx1"/>
                </a:solidFill>
                <a:latin typeface="+mn-lt"/>
              </a:rPr>
              <a:t> </a:t>
            </a:r>
            <a:r>
              <a:rPr lang="en-US" sz="1400" dirty="0" err="1">
                <a:solidFill>
                  <a:schemeClr val="tx1"/>
                </a:solidFill>
                <a:latin typeface="+mn-lt"/>
              </a:rPr>
              <a:t>pemeriksaan</a:t>
            </a:r>
            <a:r>
              <a:rPr lang="en-US" sz="1400" dirty="0">
                <a:solidFill>
                  <a:schemeClr val="tx1"/>
                </a:solidFill>
                <a:latin typeface="+mn-lt"/>
              </a:rPr>
              <a:t> Banding. </a:t>
            </a:r>
            <a:r>
              <a:rPr lang="en-US" sz="1400" dirty="0" err="1">
                <a:solidFill>
                  <a:schemeClr val="tx1"/>
                </a:solidFill>
                <a:latin typeface="+mn-lt"/>
              </a:rPr>
              <a:t>Membuat</a:t>
            </a:r>
            <a:r>
              <a:rPr lang="en-US" sz="1400" dirty="0">
                <a:solidFill>
                  <a:schemeClr val="tx1"/>
                </a:solidFill>
                <a:latin typeface="+mn-lt"/>
              </a:rPr>
              <a:t> dan </a:t>
            </a:r>
            <a:r>
              <a:rPr lang="en-US" sz="1400" dirty="0" err="1">
                <a:solidFill>
                  <a:schemeClr val="tx1"/>
                </a:solidFill>
                <a:latin typeface="+mn-lt"/>
              </a:rPr>
              <a:t>mengajukan</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bukan</a:t>
            </a:r>
            <a:r>
              <a:rPr lang="en-US" sz="1400" dirty="0">
                <a:solidFill>
                  <a:schemeClr val="tx1"/>
                </a:solidFill>
                <a:latin typeface="+mn-lt"/>
              </a:rPr>
              <a:t> </a:t>
            </a:r>
            <a:r>
              <a:rPr lang="en-US" sz="1400" dirty="0" err="1">
                <a:solidFill>
                  <a:schemeClr val="tx1"/>
                </a:solidFill>
                <a:latin typeface="+mn-lt"/>
              </a:rPr>
              <a:t>kewajiban</a:t>
            </a:r>
            <a:r>
              <a:rPr lang="en-US" sz="1400" dirty="0">
                <a:solidFill>
                  <a:schemeClr val="tx1"/>
                </a:solidFill>
                <a:latin typeface="+mn-lt"/>
              </a:rPr>
              <a:t> </a:t>
            </a:r>
            <a:r>
              <a:rPr lang="en-US" sz="1400" dirty="0" err="1">
                <a:solidFill>
                  <a:schemeClr val="tx1"/>
                </a:solidFill>
                <a:latin typeface="+mn-lt"/>
              </a:rPr>
              <a:t>hukum</a:t>
            </a:r>
            <a:r>
              <a:rPr lang="en-US" sz="1400" dirty="0">
                <a:solidFill>
                  <a:schemeClr val="tx1"/>
                </a:solidFill>
                <a:latin typeface="+mn-lt"/>
              </a:rPr>
              <a:t> “ yang </a:t>
            </a:r>
            <a:r>
              <a:rPr lang="en-US" sz="1400" dirty="0" err="1">
                <a:solidFill>
                  <a:schemeClr val="tx1"/>
                </a:solidFill>
                <a:latin typeface="+mn-lt"/>
              </a:rPr>
              <a:t>dibebankan</a:t>
            </a:r>
            <a:r>
              <a:rPr lang="en-US" sz="1400" dirty="0">
                <a:solidFill>
                  <a:schemeClr val="tx1"/>
                </a:solidFill>
                <a:latin typeface="+mn-lt"/>
              </a:rPr>
              <a:t> oleh UU </a:t>
            </a:r>
            <a:r>
              <a:rPr lang="en-US" sz="1400" dirty="0" err="1">
                <a:solidFill>
                  <a:schemeClr val="tx1"/>
                </a:solidFill>
                <a:latin typeface="+mn-lt"/>
              </a:rPr>
              <a:t>terhadap</a:t>
            </a:r>
            <a:r>
              <a:rPr lang="en-US" sz="1400" dirty="0">
                <a:solidFill>
                  <a:schemeClr val="tx1"/>
                </a:solidFill>
                <a:latin typeface="+mn-lt"/>
              </a:rPr>
              <a:t> </a:t>
            </a:r>
            <a:r>
              <a:rPr lang="en-US" sz="1400" dirty="0" err="1">
                <a:solidFill>
                  <a:schemeClr val="tx1"/>
                </a:solidFill>
                <a:latin typeface="+mn-lt"/>
              </a:rPr>
              <a:t>Pemohon</a:t>
            </a:r>
            <a:r>
              <a:rPr lang="en-US" sz="1400" dirty="0">
                <a:solidFill>
                  <a:schemeClr val="tx1"/>
                </a:solidFill>
                <a:latin typeface="+mn-lt"/>
              </a:rPr>
              <a:t> Banding. </a:t>
            </a:r>
            <a:r>
              <a:rPr lang="en-US" sz="1400" dirty="0" err="1">
                <a:solidFill>
                  <a:schemeClr val="tx1"/>
                </a:solidFill>
                <a:latin typeface="+mn-lt"/>
              </a:rPr>
              <a:t>Tanpa</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permohonan</a:t>
            </a:r>
            <a:r>
              <a:rPr lang="en-US" sz="1400" dirty="0">
                <a:solidFill>
                  <a:schemeClr val="tx1"/>
                </a:solidFill>
                <a:latin typeface="+mn-lt"/>
              </a:rPr>
              <a:t> Banding </a:t>
            </a:r>
            <a:r>
              <a:rPr lang="en-US" sz="1400" dirty="0" err="1">
                <a:solidFill>
                  <a:schemeClr val="tx1"/>
                </a:solidFill>
                <a:latin typeface="+mn-lt"/>
              </a:rPr>
              <a:t>sah</a:t>
            </a:r>
            <a:r>
              <a:rPr lang="en-US" sz="1400" dirty="0">
                <a:solidFill>
                  <a:schemeClr val="tx1"/>
                </a:solidFill>
                <a:latin typeface="+mn-lt"/>
              </a:rPr>
              <a:t> dan </a:t>
            </a:r>
            <a:r>
              <a:rPr lang="en-US" sz="1400" dirty="0" err="1">
                <a:solidFill>
                  <a:schemeClr val="tx1"/>
                </a:solidFill>
                <a:latin typeface="+mn-lt"/>
              </a:rPr>
              <a:t>dapat</a:t>
            </a:r>
            <a:r>
              <a:rPr lang="en-US" sz="1400" dirty="0">
                <a:solidFill>
                  <a:schemeClr val="tx1"/>
                </a:solidFill>
                <a:latin typeface="+mn-lt"/>
              </a:rPr>
              <a:t> </a:t>
            </a:r>
            <a:r>
              <a:rPr lang="en-US" sz="1400" dirty="0" err="1">
                <a:solidFill>
                  <a:schemeClr val="tx1"/>
                </a:solidFill>
                <a:latin typeface="+mn-lt"/>
              </a:rPr>
              <a:t>diterima</a:t>
            </a:r>
            <a:r>
              <a:rPr lang="en-US" sz="1400" dirty="0">
                <a:solidFill>
                  <a:schemeClr val="tx1"/>
                </a:solidFill>
                <a:latin typeface="+mn-lt"/>
              </a:rPr>
              <a:t>. </a:t>
            </a:r>
            <a:r>
              <a:rPr lang="en-US" sz="1400" dirty="0" err="1">
                <a:solidFill>
                  <a:schemeClr val="tx1"/>
                </a:solidFill>
                <a:latin typeface="+mn-lt"/>
              </a:rPr>
              <a:t>Demikian</a:t>
            </a:r>
            <a:r>
              <a:rPr lang="en-US" sz="1400" dirty="0">
                <a:solidFill>
                  <a:schemeClr val="tx1"/>
                </a:solidFill>
                <a:latin typeface="+mn-lt"/>
              </a:rPr>
              <a:t> pula </a:t>
            </a:r>
            <a:r>
              <a:rPr lang="en-US" sz="1400" dirty="0" err="1">
                <a:solidFill>
                  <a:schemeClr val="tx1"/>
                </a:solidFill>
                <a:latin typeface="+mn-lt"/>
              </a:rPr>
              <a:t>dengan</a:t>
            </a:r>
            <a:r>
              <a:rPr lang="en-US" sz="1400" dirty="0">
                <a:solidFill>
                  <a:schemeClr val="tx1"/>
                </a:solidFill>
                <a:latin typeface="+mn-lt"/>
              </a:rPr>
              <a:t> </a:t>
            </a:r>
            <a:r>
              <a:rPr lang="en-US" sz="1400" dirty="0" err="1">
                <a:solidFill>
                  <a:schemeClr val="tx1"/>
                </a:solidFill>
                <a:latin typeface="+mn-lt"/>
              </a:rPr>
              <a:t>Kontra</a:t>
            </a:r>
            <a:r>
              <a:rPr lang="en-US" sz="1400" dirty="0">
                <a:solidFill>
                  <a:schemeClr val="tx1"/>
                </a:solidFill>
                <a:latin typeface="+mn-lt"/>
              </a:rPr>
              <a:t> </a:t>
            </a:r>
            <a:r>
              <a:rPr lang="en-US" sz="1400" dirty="0" err="1">
                <a:solidFill>
                  <a:schemeClr val="tx1"/>
                </a:solidFill>
                <a:latin typeface="+mn-lt"/>
              </a:rPr>
              <a:t>Memori</a:t>
            </a:r>
            <a:r>
              <a:rPr lang="en-US" sz="1400" dirty="0">
                <a:solidFill>
                  <a:schemeClr val="tx1"/>
                </a:solidFill>
                <a:latin typeface="+mn-lt"/>
              </a:rPr>
              <a:t> Banding, </a:t>
            </a:r>
            <a:r>
              <a:rPr lang="en-US" sz="1400" dirty="0" err="1">
                <a:solidFill>
                  <a:schemeClr val="tx1"/>
                </a:solidFill>
                <a:latin typeface="+mn-lt"/>
              </a:rPr>
              <a:t>hal</a:t>
            </a:r>
            <a:r>
              <a:rPr lang="en-US" sz="1400" dirty="0">
                <a:solidFill>
                  <a:schemeClr val="tx1"/>
                </a:solidFill>
                <a:latin typeface="+mn-lt"/>
              </a:rPr>
              <a:t> </a:t>
            </a:r>
            <a:r>
              <a:rPr lang="en-US" sz="1400" dirty="0" err="1">
                <a:solidFill>
                  <a:schemeClr val="tx1"/>
                </a:solidFill>
                <a:latin typeface="+mn-lt"/>
              </a:rPr>
              <a:t>tersebut</a:t>
            </a:r>
            <a:r>
              <a:rPr lang="en-US" sz="1400" dirty="0">
                <a:solidFill>
                  <a:schemeClr val="tx1"/>
                </a:solidFill>
                <a:latin typeface="+mn-lt"/>
              </a:rPr>
              <a:t> </a:t>
            </a:r>
            <a:r>
              <a:rPr lang="en-US" sz="1400" dirty="0" err="1">
                <a:solidFill>
                  <a:schemeClr val="tx1"/>
                </a:solidFill>
                <a:latin typeface="+mn-lt"/>
              </a:rPr>
              <a:t>merupakan</a:t>
            </a:r>
            <a:r>
              <a:rPr lang="en-US" sz="1400" dirty="0">
                <a:solidFill>
                  <a:schemeClr val="tx1"/>
                </a:solidFill>
                <a:latin typeface="+mn-lt"/>
              </a:rPr>
              <a:t> </a:t>
            </a:r>
            <a:r>
              <a:rPr lang="en-US" sz="1400" dirty="0" err="1">
                <a:solidFill>
                  <a:schemeClr val="tx1"/>
                </a:solidFill>
                <a:latin typeface="+mn-lt"/>
              </a:rPr>
              <a:t>hak</a:t>
            </a:r>
            <a:r>
              <a:rPr lang="en-US" sz="1400" dirty="0">
                <a:solidFill>
                  <a:schemeClr val="tx1"/>
                </a:solidFill>
                <a:latin typeface="+mn-lt"/>
              </a:rPr>
              <a:t> </a:t>
            </a:r>
            <a:r>
              <a:rPr lang="en-US" sz="1400" dirty="0" err="1">
                <a:solidFill>
                  <a:schemeClr val="tx1"/>
                </a:solidFill>
                <a:latin typeface="+mn-lt"/>
              </a:rPr>
              <a:t>bagi</a:t>
            </a:r>
            <a:r>
              <a:rPr lang="en-US" sz="1400" dirty="0">
                <a:solidFill>
                  <a:schemeClr val="tx1"/>
                </a:solidFill>
                <a:latin typeface="+mn-lt"/>
              </a:rPr>
              <a:t> </a:t>
            </a:r>
            <a:r>
              <a:rPr lang="en-US" sz="1400" dirty="0" err="1">
                <a:solidFill>
                  <a:schemeClr val="tx1"/>
                </a:solidFill>
                <a:latin typeface="+mn-lt"/>
              </a:rPr>
              <a:t>pihak</a:t>
            </a:r>
            <a:r>
              <a:rPr lang="en-US" sz="1400" dirty="0">
                <a:solidFill>
                  <a:schemeClr val="tx1"/>
                </a:solidFill>
                <a:latin typeface="+mn-lt"/>
              </a:rPr>
              <a:t> </a:t>
            </a:r>
            <a:r>
              <a:rPr lang="en-US" sz="1400" dirty="0" err="1">
                <a:solidFill>
                  <a:schemeClr val="tx1"/>
                </a:solidFill>
                <a:latin typeface="+mn-lt"/>
              </a:rPr>
              <a:t>Terbanding</a:t>
            </a:r>
            <a:r>
              <a:rPr lang="en-US" sz="1400" dirty="0">
                <a:solidFill>
                  <a:schemeClr val="tx1"/>
                </a:solidFill>
                <a:latin typeface="+mn-lt"/>
              </a:rPr>
              <a:t>.</a:t>
            </a:r>
          </a:p>
        </p:txBody>
      </p:sp>
      <p:sp>
        <p:nvSpPr>
          <p:cNvPr id="4" name="Slide Number Placeholder 3">
            <a:extLst>
              <a:ext uri="{FF2B5EF4-FFF2-40B4-BE49-F238E27FC236}">
                <a16:creationId xmlns:a16="http://schemas.microsoft.com/office/drawing/2014/main" id="{7910B19C-894C-A03C-C207-E2AD8BE19B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2203967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D60462-FE1D-BAEB-27CD-F0ADBC7F7061}"/>
              </a:ext>
            </a:extLst>
          </p:cNvPr>
          <p:cNvSpPr>
            <a:spLocks noGrp="1"/>
          </p:cNvSpPr>
          <p:nvPr>
            <p:ph type="body" idx="1"/>
          </p:nvPr>
        </p:nvSpPr>
        <p:spPr>
          <a:xfrm>
            <a:off x="40258" y="0"/>
            <a:ext cx="6199516" cy="5143500"/>
          </a:xfrm>
        </p:spPr>
        <p:txBody>
          <a:bodyPr/>
          <a:lstStyle/>
          <a:p>
            <a:pPr marL="357188" indent="-271463">
              <a:buClr>
                <a:srgbClr val="0070C0"/>
              </a:buClr>
              <a:buFont typeface="Wingdings" panose="05000000000000000000" pitchFamily="2" charset="2"/>
              <a:buChar char="Ø"/>
            </a:pPr>
            <a:r>
              <a:rPr lang="en-US" sz="1400" dirty="0" err="1"/>
              <a:t>Persyaratan</a:t>
            </a:r>
            <a:r>
              <a:rPr lang="en-US" sz="1400" dirty="0"/>
              <a:t> </a:t>
            </a:r>
            <a:r>
              <a:rPr lang="en-US" sz="1400" dirty="0" err="1"/>
              <a:t>Permohonan</a:t>
            </a:r>
            <a:r>
              <a:rPr lang="en-US" sz="1400" dirty="0"/>
              <a:t> Banding:</a:t>
            </a:r>
          </a:p>
          <a:p>
            <a:pPr marL="804863" indent="-355600" algn="just">
              <a:spcBef>
                <a:spcPts val="300"/>
              </a:spcBef>
              <a:buClr>
                <a:srgbClr val="0070C0"/>
              </a:buClr>
              <a:buFont typeface="+mj-lt"/>
              <a:buAutoNum type="arabicPeriod"/>
            </a:pPr>
            <a:r>
              <a:rPr lang="en-US" sz="1400" dirty="0" err="1"/>
              <a:t>Permohonan</a:t>
            </a:r>
            <a:r>
              <a:rPr lang="en-US" sz="1400" dirty="0"/>
              <a:t> </a:t>
            </a:r>
            <a:r>
              <a:rPr lang="en-US" sz="1400" dirty="0" err="1"/>
              <a:t>diajukan</a:t>
            </a:r>
            <a:r>
              <a:rPr lang="en-US" sz="1400" dirty="0"/>
              <a:t> oleh </a:t>
            </a:r>
            <a:r>
              <a:rPr lang="en-US" sz="1400" dirty="0" err="1"/>
              <a:t>Pemohon</a:t>
            </a:r>
            <a:r>
              <a:rPr lang="en-US" sz="1400" dirty="0"/>
              <a:t> </a:t>
            </a:r>
            <a:r>
              <a:rPr lang="en-US" sz="1400" dirty="0" err="1"/>
              <a:t>atau</a:t>
            </a:r>
            <a:r>
              <a:rPr lang="en-US" sz="1400" dirty="0"/>
              <a:t> Kuasa </a:t>
            </a:r>
            <a:r>
              <a:rPr lang="en-US" sz="1400" dirty="0" err="1"/>
              <a:t>Hukumnya</a:t>
            </a:r>
            <a:endParaRPr lang="en-US" sz="1400" dirty="0"/>
          </a:p>
          <a:p>
            <a:pPr marL="804863" indent="-355600" algn="just">
              <a:spcBef>
                <a:spcPts val="0"/>
              </a:spcBef>
              <a:buClr>
                <a:srgbClr val="0070C0"/>
              </a:buClr>
              <a:buFont typeface="+mj-lt"/>
              <a:buAutoNum type="arabicPeriod"/>
            </a:pPr>
            <a:r>
              <a:rPr lang="en-US" sz="1400" dirty="0"/>
              <a:t>Surat Kuasa </a:t>
            </a:r>
            <a:r>
              <a:rPr lang="en-US" sz="1400" dirty="0" err="1"/>
              <a:t>Khusus</a:t>
            </a:r>
            <a:r>
              <a:rPr lang="en-US" sz="1400" dirty="0"/>
              <a:t> </a:t>
            </a:r>
            <a:r>
              <a:rPr lang="en-US" sz="1400" dirty="0" err="1"/>
              <a:t>dari</a:t>
            </a:r>
            <a:r>
              <a:rPr lang="en-US" sz="1400" dirty="0"/>
              <a:t> </a:t>
            </a:r>
            <a:r>
              <a:rPr lang="en-US" sz="1400" dirty="0" err="1"/>
              <a:t>Pemohon</a:t>
            </a:r>
            <a:r>
              <a:rPr lang="en-US" sz="1400" dirty="0"/>
              <a:t> </a:t>
            </a:r>
            <a:r>
              <a:rPr lang="en-US" sz="1400" dirty="0" err="1"/>
              <a:t>kepada</a:t>
            </a:r>
            <a:r>
              <a:rPr lang="en-US" sz="1400" dirty="0"/>
              <a:t> Kuasa </a:t>
            </a:r>
            <a:r>
              <a:rPr lang="en-US" sz="1400" dirty="0" err="1"/>
              <a:t>Hukumnya</a:t>
            </a:r>
            <a:r>
              <a:rPr lang="en-US" sz="1400" dirty="0"/>
              <a:t> (</a:t>
            </a:r>
            <a:r>
              <a:rPr lang="en-US" sz="1400" dirty="0" err="1"/>
              <a:t>apabila</a:t>
            </a:r>
            <a:r>
              <a:rPr lang="en-US" sz="1400" dirty="0"/>
              <a:t> </a:t>
            </a:r>
            <a:r>
              <a:rPr lang="en-US" sz="1400" dirty="0" err="1"/>
              <a:t>dikuasakan</a:t>
            </a:r>
            <a:r>
              <a:rPr lang="en-US" sz="1400" dirty="0"/>
              <a:t>)</a:t>
            </a:r>
          </a:p>
          <a:p>
            <a:pPr marL="804863" indent="-355600" algn="just">
              <a:spcBef>
                <a:spcPts val="0"/>
              </a:spcBef>
              <a:buClr>
                <a:srgbClr val="0070C0"/>
              </a:buClr>
              <a:buFont typeface="+mj-lt"/>
              <a:buAutoNum type="arabicPeriod"/>
            </a:pPr>
            <a:r>
              <a:rPr lang="en-US" sz="1400" dirty="0" err="1"/>
              <a:t>Permohonan</a:t>
            </a:r>
            <a:r>
              <a:rPr lang="en-US" sz="1400" dirty="0"/>
              <a:t> </a:t>
            </a:r>
            <a:r>
              <a:rPr lang="en-US" sz="1400" dirty="0" err="1"/>
              <a:t>diajukan</a:t>
            </a:r>
            <a:r>
              <a:rPr lang="en-US" sz="1400" dirty="0"/>
              <a:t> </a:t>
            </a:r>
            <a:r>
              <a:rPr lang="en-US" sz="1400" dirty="0" err="1"/>
              <a:t>dalam</a:t>
            </a:r>
            <a:r>
              <a:rPr lang="en-US" sz="1400" dirty="0"/>
              <a:t> </a:t>
            </a:r>
            <a:r>
              <a:rPr lang="en-US" sz="1400" dirty="0" err="1"/>
              <a:t>tenggang</a:t>
            </a:r>
            <a:r>
              <a:rPr lang="en-US" sz="1400" dirty="0"/>
              <a:t> </a:t>
            </a:r>
            <a:r>
              <a:rPr lang="en-US" sz="1400" dirty="0" err="1"/>
              <a:t>waktu</a:t>
            </a:r>
            <a:r>
              <a:rPr lang="en-US" sz="1400" dirty="0"/>
              <a:t> 14 </a:t>
            </a:r>
            <a:r>
              <a:rPr lang="en-US" sz="1400" dirty="0" err="1"/>
              <a:t>hari</a:t>
            </a:r>
            <a:r>
              <a:rPr lang="en-US" sz="1400" dirty="0"/>
              <a:t> </a:t>
            </a:r>
            <a:r>
              <a:rPr lang="en-ID" sz="1400" dirty="0" err="1"/>
              <a:t>kalender</a:t>
            </a:r>
            <a:r>
              <a:rPr lang="en-ID" sz="1400" dirty="0"/>
              <a:t> </a:t>
            </a:r>
            <a:r>
              <a:rPr lang="en-ID" sz="1400" dirty="0" err="1"/>
              <a:t>sejak</a:t>
            </a:r>
            <a:r>
              <a:rPr lang="en-ID" sz="1400" dirty="0"/>
              <a:t> </a:t>
            </a:r>
            <a:r>
              <a:rPr lang="en-ID" sz="1400" dirty="0" err="1"/>
              <a:t>putusan</a:t>
            </a:r>
            <a:r>
              <a:rPr lang="en-ID" sz="1400" dirty="0"/>
              <a:t> </a:t>
            </a:r>
            <a:r>
              <a:rPr lang="en-ID" sz="1400" dirty="0" err="1"/>
              <a:t>dibacakan</a:t>
            </a:r>
            <a:endParaRPr lang="en-US" sz="1400" dirty="0"/>
          </a:p>
          <a:p>
            <a:pPr marL="804863" indent="-355600" algn="just">
              <a:spcBef>
                <a:spcPts val="0"/>
              </a:spcBef>
              <a:buClr>
                <a:srgbClr val="0070C0"/>
              </a:buClr>
              <a:buFont typeface="+mj-lt"/>
              <a:buAutoNum type="arabicPeriod"/>
            </a:pPr>
            <a:r>
              <a:rPr lang="en-US" sz="1400" dirty="0" err="1"/>
              <a:t>Membayar</a:t>
            </a:r>
            <a:r>
              <a:rPr lang="en-US" sz="1400" dirty="0"/>
              <a:t> </a:t>
            </a:r>
            <a:r>
              <a:rPr lang="en-US" sz="1400" dirty="0" err="1"/>
              <a:t>biaya</a:t>
            </a:r>
            <a:r>
              <a:rPr lang="en-US" sz="1400" dirty="0"/>
              <a:t> Banding</a:t>
            </a:r>
          </a:p>
          <a:p>
            <a:pPr marL="804863" indent="-355600" algn="just">
              <a:spcBef>
                <a:spcPts val="0"/>
              </a:spcBef>
              <a:buClr>
                <a:srgbClr val="0070C0"/>
              </a:buClr>
              <a:buFont typeface="+mj-lt"/>
              <a:buAutoNum type="arabicPeriod"/>
            </a:pPr>
            <a:r>
              <a:rPr lang="en-US" sz="1400" dirty="0" err="1"/>
              <a:t>Membuat</a:t>
            </a:r>
            <a:r>
              <a:rPr lang="en-US" sz="1400" dirty="0"/>
              <a:t> </a:t>
            </a:r>
            <a:r>
              <a:rPr lang="en-US" sz="1400" dirty="0" err="1"/>
              <a:t>Memori</a:t>
            </a:r>
            <a:r>
              <a:rPr lang="en-US" sz="1400" dirty="0"/>
              <a:t> Banding yang </a:t>
            </a:r>
            <a:r>
              <a:rPr lang="en-US" sz="1400" dirty="0" err="1"/>
              <a:t>disampaikan</a:t>
            </a:r>
            <a:r>
              <a:rPr lang="en-US" sz="1400" dirty="0"/>
              <a:t> </a:t>
            </a:r>
            <a:r>
              <a:rPr lang="en-US" sz="1400" dirty="0" err="1"/>
              <a:t>ke</a:t>
            </a:r>
            <a:r>
              <a:rPr lang="en-US" sz="1400" dirty="0"/>
              <a:t> </a:t>
            </a:r>
            <a:r>
              <a:rPr lang="en-US" sz="1400" dirty="0" err="1"/>
              <a:t>Pengadilan</a:t>
            </a:r>
            <a:r>
              <a:rPr lang="en-US" sz="1400" dirty="0"/>
              <a:t> </a:t>
            </a:r>
            <a:r>
              <a:rPr lang="en-US" sz="1400" dirty="0" err="1"/>
              <a:t>Pengaju</a:t>
            </a:r>
            <a:r>
              <a:rPr lang="en-US" sz="1400" dirty="0"/>
              <a:t> </a:t>
            </a:r>
            <a:r>
              <a:rPr lang="en-US" sz="1400" dirty="0" err="1"/>
              <a:t>sebanyak</a:t>
            </a:r>
            <a:r>
              <a:rPr lang="en-US" sz="1400" dirty="0"/>
              <a:t> 7 </a:t>
            </a:r>
            <a:r>
              <a:rPr lang="en-US" sz="1400" dirty="0" err="1"/>
              <a:t>eksemplar</a:t>
            </a:r>
            <a:r>
              <a:rPr lang="en-US" sz="1400" dirty="0"/>
              <a:t> </a:t>
            </a:r>
            <a:r>
              <a:rPr lang="en-US" sz="1400" dirty="0" err="1"/>
              <a:t>dilengkapi</a:t>
            </a:r>
            <a:r>
              <a:rPr lang="en-US" sz="1400" dirty="0"/>
              <a:t> </a:t>
            </a:r>
            <a:r>
              <a:rPr lang="en-US" sz="1400" i="1" dirty="0"/>
              <a:t>softcopy </a:t>
            </a:r>
            <a:r>
              <a:rPr lang="en-US" sz="1400" dirty="0"/>
              <a:t>(CD/</a:t>
            </a:r>
            <a:r>
              <a:rPr lang="en-US" sz="1400" dirty="0" err="1"/>
              <a:t>flashdisk</a:t>
            </a:r>
            <a:r>
              <a:rPr lang="en-US" sz="1400" dirty="0"/>
              <a:t>)</a:t>
            </a:r>
          </a:p>
          <a:p>
            <a:pPr marL="357188" indent="-271463" algn="just">
              <a:buClr>
                <a:srgbClr val="0070C0"/>
              </a:buClr>
              <a:buFont typeface="Wingdings" panose="05000000000000000000" pitchFamily="2" charset="2"/>
              <a:buChar char="Ø"/>
            </a:pPr>
            <a:r>
              <a:rPr lang="en-ID" sz="1400" dirty="0" err="1"/>
              <a:t>Persyaratan</a:t>
            </a:r>
            <a:r>
              <a:rPr lang="en-ID" sz="1400" dirty="0"/>
              <a:t> </a:t>
            </a:r>
            <a:r>
              <a:rPr lang="en-ID" sz="1400" dirty="0" err="1"/>
              <a:t>Permohonan</a:t>
            </a:r>
            <a:r>
              <a:rPr lang="en-ID" sz="1400" dirty="0"/>
              <a:t> Banding </a:t>
            </a:r>
            <a:r>
              <a:rPr lang="en-ID" sz="1400" i="1" dirty="0"/>
              <a:t>e-court</a:t>
            </a:r>
            <a:r>
              <a:rPr lang="en-ID" sz="1400" dirty="0"/>
              <a:t>:</a:t>
            </a:r>
          </a:p>
          <a:p>
            <a:pPr marL="804863" lvl="1" indent="-355600" algn="just">
              <a:spcBef>
                <a:spcPts val="300"/>
              </a:spcBef>
              <a:buClr>
                <a:srgbClr val="0070C0"/>
              </a:buClr>
              <a:buFont typeface="+mj-lt"/>
              <a:buAutoNum type="arabicPeriod"/>
              <a:tabLst>
                <a:tab pos="804863" algn="l"/>
              </a:tabLst>
            </a:pPr>
            <a:r>
              <a:rPr lang="en-ID" sz="1400" dirty="0" err="1"/>
              <a:t>Perkara</a:t>
            </a:r>
            <a:r>
              <a:rPr lang="en-ID" sz="1400" dirty="0"/>
              <a:t> yang </a:t>
            </a:r>
            <a:r>
              <a:rPr lang="en-ID" sz="1400" dirty="0" err="1"/>
              <a:t>diajukan</a:t>
            </a:r>
            <a:r>
              <a:rPr lang="en-ID" sz="1400" dirty="0"/>
              <a:t> Banding </a:t>
            </a:r>
            <a:r>
              <a:rPr lang="en-ID" sz="1400" dirty="0" err="1"/>
              <a:t>secara</a:t>
            </a:r>
            <a:r>
              <a:rPr lang="en-ID" sz="1400" dirty="0"/>
              <a:t> </a:t>
            </a:r>
            <a:r>
              <a:rPr lang="en-ID" sz="1400" dirty="0" err="1"/>
              <a:t>elektronik</a:t>
            </a:r>
            <a:r>
              <a:rPr lang="en-ID" sz="1400" dirty="0"/>
              <a:t> </a:t>
            </a:r>
            <a:r>
              <a:rPr lang="en-ID" sz="1400" dirty="0" err="1"/>
              <a:t>adalah</a:t>
            </a:r>
            <a:r>
              <a:rPr lang="en-ID" sz="1400" dirty="0"/>
              <a:t> </a:t>
            </a:r>
            <a:r>
              <a:rPr lang="en-ID" sz="1400" dirty="0" err="1"/>
              <a:t>perkara</a:t>
            </a:r>
            <a:r>
              <a:rPr lang="en-ID" sz="1400" dirty="0"/>
              <a:t> yang </a:t>
            </a:r>
            <a:r>
              <a:rPr lang="en-ID" sz="1400" dirty="0" err="1"/>
              <a:t>sejak</a:t>
            </a:r>
            <a:r>
              <a:rPr lang="en-ID" sz="1400" dirty="0"/>
              <a:t> </a:t>
            </a:r>
            <a:r>
              <a:rPr lang="en-ID" sz="1400" dirty="0" err="1"/>
              <a:t>awal</a:t>
            </a:r>
            <a:r>
              <a:rPr lang="en-ID" sz="1400" dirty="0"/>
              <a:t> </a:t>
            </a:r>
            <a:r>
              <a:rPr lang="en-ID" sz="1400" dirty="0" err="1"/>
              <a:t>beracara</a:t>
            </a:r>
            <a:r>
              <a:rPr lang="en-ID" sz="1400" dirty="0"/>
              <a:t> </a:t>
            </a:r>
            <a:r>
              <a:rPr lang="en-ID" sz="1400" dirty="0" err="1"/>
              <a:t>secara</a:t>
            </a:r>
            <a:r>
              <a:rPr lang="en-ID" sz="1400" dirty="0"/>
              <a:t> </a:t>
            </a:r>
            <a:r>
              <a:rPr lang="en-ID" sz="1400" dirty="0" err="1"/>
              <a:t>elektronik</a:t>
            </a:r>
            <a:endParaRPr lang="en-ID" sz="1400" dirty="0"/>
          </a:p>
          <a:p>
            <a:pPr marL="804863" lvl="1" indent="-355600" algn="just">
              <a:buClr>
                <a:srgbClr val="0070C0"/>
              </a:buClr>
              <a:buFont typeface="+mj-lt"/>
              <a:buAutoNum type="arabicPeriod"/>
              <a:tabLst>
                <a:tab pos="804863" algn="l"/>
              </a:tabLst>
            </a:pPr>
            <a:r>
              <a:rPr lang="en-ID" sz="1400" dirty="0" err="1"/>
              <a:t>Pihak</a:t>
            </a:r>
            <a:r>
              <a:rPr lang="en-ID" sz="1400" dirty="0"/>
              <a:t> yang </a:t>
            </a:r>
            <a:r>
              <a:rPr lang="en-ID" sz="1400" dirty="0" err="1"/>
              <a:t>akan</a:t>
            </a:r>
            <a:r>
              <a:rPr lang="en-ID" sz="1400" dirty="0"/>
              <a:t> </a:t>
            </a:r>
            <a:r>
              <a:rPr lang="en-ID" sz="1400" dirty="0" err="1"/>
              <a:t>mengajukan</a:t>
            </a:r>
            <a:r>
              <a:rPr lang="en-ID" sz="1400" dirty="0"/>
              <a:t> Banding </a:t>
            </a:r>
            <a:r>
              <a:rPr lang="en-ID" sz="1400" dirty="0" err="1"/>
              <a:t>secara</a:t>
            </a:r>
            <a:r>
              <a:rPr lang="en-ID" sz="1400" dirty="0"/>
              <a:t> </a:t>
            </a:r>
            <a:r>
              <a:rPr lang="en-ID" sz="1400" dirty="0" err="1"/>
              <a:t>elektronik</a:t>
            </a:r>
            <a:r>
              <a:rPr lang="en-ID" sz="1400" dirty="0"/>
              <a:t> </a:t>
            </a:r>
            <a:r>
              <a:rPr lang="en-ID" sz="1400" dirty="0" err="1"/>
              <a:t>terlebih</a:t>
            </a:r>
            <a:r>
              <a:rPr lang="en-ID" sz="1400" dirty="0"/>
              <a:t> </a:t>
            </a:r>
            <a:r>
              <a:rPr lang="en-ID" sz="1400" dirty="0" err="1"/>
              <a:t>dahulu</a:t>
            </a:r>
            <a:r>
              <a:rPr lang="en-ID" sz="1400" dirty="0"/>
              <a:t> </a:t>
            </a:r>
            <a:r>
              <a:rPr lang="en-ID" sz="1400" dirty="0" err="1"/>
              <a:t>megambil</a:t>
            </a:r>
            <a:r>
              <a:rPr lang="en-ID" sz="1400" dirty="0"/>
              <a:t> Salinan </a:t>
            </a:r>
            <a:r>
              <a:rPr lang="en-ID" sz="1400" dirty="0" err="1"/>
              <a:t>Putusan</a:t>
            </a:r>
            <a:r>
              <a:rPr lang="en-ID" sz="1400" dirty="0"/>
              <a:t> </a:t>
            </a:r>
            <a:r>
              <a:rPr lang="en-ID" sz="1400" dirty="0" err="1"/>
              <a:t>secara</a:t>
            </a:r>
            <a:r>
              <a:rPr lang="en-ID" sz="1400" dirty="0"/>
              <a:t> </a:t>
            </a:r>
            <a:r>
              <a:rPr lang="en-ID" sz="1400" dirty="0" err="1"/>
              <a:t>elektronik</a:t>
            </a:r>
            <a:endParaRPr lang="en-ID" sz="1400" dirty="0"/>
          </a:p>
          <a:p>
            <a:pPr marL="804863" lvl="1" indent="-355600" algn="just">
              <a:buClr>
                <a:srgbClr val="0070C0"/>
              </a:buClr>
              <a:buFont typeface="+mj-lt"/>
              <a:buAutoNum type="arabicPeriod"/>
              <a:tabLst>
                <a:tab pos="804863" algn="l"/>
              </a:tabLst>
            </a:pPr>
            <a:r>
              <a:rPr lang="en-ID" sz="1400" dirty="0" err="1"/>
              <a:t>Permohonan</a:t>
            </a:r>
            <a:r>
              <a:rPr lang="en-ID" sz="1400" dirty="0"/>
              <a:t> Banding </a:t>
            </a:r>
            <a:r>
              <a:rPr lang="en-ID" sz="1400" dirty="0" err="1"/>
              <a:t>diajukan</a:t>
            </a:r>
            <a:r>
              <a:rPr lang="en-ID" sz="1400" dirty="0"/>
              <a:t> oleh </a:t>
            </a:r>
            <a:r>
              <a:rPr lang="en-ID" sz="1400" dirty="0" err="1"/>
              <a:t>Pemohon</a:t>
            </a:r>
            <a:r>
              <a:rPr lang="en-ID" sz="1400" dirty="0"/>
              <a:t> </a:t>
            </a:r>
            <a:r>
              <a:rPr lang="en-ID" sz="1400" dirty="0" err="1"/>
              <a:t>atau</a:t>
            </a:r>
            <a:r>
              <a:rPr lang="en-ID" sz="1400" dirty="0"/>
              <a:t> Kuasa </a:t>
            </a:r>
            <a:r>
              <a:rPr lang="en-ID" sz="1400" dirty="0" err="1"/>
              <a:t>Hukumnya</a:t>
            </a:r>
            <a:endParaRPr lang="en-ID" sz="1400" dirty="0"/>
          </a:p>
          <a:p>
            <a:pPr marL="804863" lvl="1" indent="-355600" algn="just">
              <a:buClr>
                <a:srgbClr val="0070C0"/>
              </a:buClr>
              <a:buFont typeface="+mj-lt"/>
              <a:buAutoNum type="arabicPeriod"/>
              <a:tabLst>
                <a:tab pos="804863" algn="l"/>
              </a:tabLst>
            </a:pPr>
            <a:r>
              <a:rPr lang="en-ID" sz="1400" dirty="0"/>
              <a:t>Surat Kuasa </a:t>
            </a:r>
            <a:r>
              <a:rPr lang="en-ID" sz="1400" dirty="0" err="1"/>
              <a:t>Khusus</a:t>
            </a:r>
            <a:r>
              <a:rPr lang="en-ID" sz="1400" dirty="0"/>
              <a:t> </a:t>
            </a:r>
            <a:r>
              <a:rPr lang="en-ID" sz="1400" dirty="0" err="1"/>
              <a:t>dari</a:t>
            </a:r>
            <a:r>
              <a:rPr lang="en-ID" sz="1400" dirty="0"/>
              <a:t> </a:t>
            </a:r>
            <a:r>
              <a:rPr lang="en-ID" sz="1400" dirty="0" err="1"/>
              <a:t>Pemohon</a:t>
            </a:r>
            <a:r>
              <a:rPr lang="en-ID" sz="1400" dirty="0"/>
              <a:t> </a:t>
            </a:r>
            <a:r>
              <a:rPr lang="en-ID" sz="1400" dirty="0" err="1"/>
              <a:t>kepada</a:t>
            </a:r>
            <a:r>
              <a:rPr lang="en-ID" sz="1400" dirty="0"/>
              <a:t> Kuasa </a:t>
            </a:r>
            <a:r>
              <a:rPr lang="en-ID" sz="1400" dirty="0" err="1"/>
              <a:t>Hukumnya</a:t>
            </a:r>
            <a:r>
              <a:rPr lang="en-ID" sz="1400" dirty="0"/>
              <a:t> (</a:t>
            </a:r>
            <a:r>
              <a:rPr lang="en-ID" sz="1400" dirty="0" err="1"/>
              <a:t>apabila</a:t>
            </a:r>
            <a:r>
              <a:rPr lang="en-ID" sz="1400" dirty="0"/>
              <a:t> </a:t>
            </a:r>
            <a:r>
              <a:rPr lang="en-ID" sz="1400" dirty="0" err="1"/>
              <a:t>dikuasakan</a:t>
            </a:r>
            <a:r>
              <a:rPr lang="en-ID" sz="1400" dirty="0"/>
              <a:t>)</a:t>
            </a:r>
          </a:p>
          <a:p>
            <a:pPr marL="804863" lvl="1" indent="-355600" algn="just">
              <a:buClr>
                <a:srgbClr val="0070C0"/>
              </a:buClr>
              <a:buFont typeface="+mj-lt"/>
              <a:buAutoNum type="arabicPeriod"/>
              <a:tabLst>
                <a:tab pos="804863" algn="l"/>
              </a:tabLst>
            </a:pPr>
            <a:r>
              <a:rPr lang="en-ID" sz="1400" dirty="0" err="1"/>
              <a:t>Permohonan</a:t>
            </a:r>
            <a:r>
              <a:rPr lang="en-ID" sz="1400" dirty="0"/>
              <a:t> Banding </a:t>
            </a:r>
            <a:r>
              <a:rPr lang="en-ID" sz="1400" dirty="0" err="1"/>
              <a:t>diajukan</a:t>
            </a:r>
            <a:r>
              <a:rPr lang="en-ID" sz="1400" dirty="0"/>
              <a:t> </a:t>
            </a:r>
            <a:r>
              <a:rPr lang="en-ID" sz="1400" dirty="0" err="1"/>
              <a:t>dalam</a:t>
            </a:r>
            <a:r>
              <a:rPr lang="en-ID" sz="1400" dirty="0"/>
              <a:t> </a:t>
            </a:r>
            <a:r>
              <a:rPr lang="en-ID" sz="1400" dirty="0" err="1"/>
              <a:t>tenggang</a:t>
            </a:r>
            <a:r>
              <a:rPr lang="en-ID" sz="1400" dirty="0"/>
              <a:t> </a:t>
            </a:r>
            <a:r>
              <a:rPr lang="en-ID" sz="1400" dirty="0" err="1"/>
              <a:t>waktu</a:t>
            </a:r>
            <a:r>
              <a:rPr lang="en-ID" sz="1400" dirty="0"/>
              <a:t> 14 </a:t>
            </a:r>
            <a:r>
              <a:rPr lang="en-ID" sz="1400" dirty="0" err="1"/>
              <a:t>hari</a:t>
            </a:r>
            <a:r>
              <a:rPr lang="en-ID" sz="1400" dirty="0"/>
              <a:t> </a:t>
            </a:r>
            <a:r>
              <a:rPr lang="en-ID" sz="1400" dirty="0" err="1"/>
              <a:t>kalender</a:t>
            </a:r>
            <a:r>
              <a:rPr lang="en-ID" sz="1400" dirty="0"/>
              <a:t> </a:t>
            </a:r>
            <a:r>
              <a:rPr lang="en-ID" sz="1400" dirty="0" err="1"/>
              <a:t>sejak</a:t>
            </a:r>
            <a:r>
              <a:rPr lang="en-ID" sz="1400" dirty="0"/>
              <a:t> </a:t>
            </a:r>
            <a:r>
              <a:rPr lang="en-ID" sz="1400" dirty="0" err="1"/>
              <a:t>putusan</a:t>
            </a:r>
            <a:r>
              <a:rPr lang="en-ID" sz="1400" dirty="0"/>
              <a:t> </a:t>
            </a:r>
            <a:r>
              <a:rPr lang="en-ID" sz="1400" dirty="0" err="1"/>
              <a:t>dibacakan</a:t>
            </a:r>
            <a:r>
              <a:rPr lang="en-ID" sz="1400" dirty="0"/>
              <a:t>/</a:t>
            </a:r>
            <a:r>
              <a:rPr lang="en-ID" sz="1400" dirty="0" err="1"/>
              <a:t>diupload</a:t>
            </a:r>
            <a:r>
              <a:rPr lang="en-ID" sz="1400" dirty="0"/>
              <a:t> </a:t>
            </a:r>
            <a:r>
              <a:rPr lang="en-ID" sz="1400" dirty="0" err="1"/>
              <a:t>melalui</a:t>
            </a:r>
            <a:r>
              <a:rPr lang="en-ID" sz="1400" dirty="0"/>
              <a:t> </a:t>
            </a:r>
            <a:r>
              <a:rPr lang="en-ID" sz="1400" dirty="0" err="1"/>
              <a:t>Sistem</a:t>
            </a:r>
            <a:r>
              <a:rPr lang="en-ID" sz="1400" dirty="0"/>
              <a:t> </a:t>
            </a:r>
            <a:r>
              <a:rPr lang="en-ID" sz="1400" dirty="0" err="1"/>
              <a:t>Informasi</a:t>
            </a:r>
            <a:r>
              <a:rPr lang="en-ID" sz="1400" dirty="0"/>
              <a:t> </a:t>
            </a:r>
            <a:r>
              <a:rPr lang="en-ID" sz="1400" dirty="0" err="1"/>
              <a:t>Pengadilan</a:t>
            </a:r>
            <a:endParaRPr lang="en-ID" sz="1400" dirty="0"/>
          </a:p>
          <a:p>
            <a:pPr marL="804863" lvl="1" indent="-355600" algn="just">
              <a:buClr>
                <a:srgbClr val="0070C0"/>
              </a:buClr>
              <a:buFont typeface="+mj-lt"/>
              <a:buAutoNum type="arabicPeriod"/>
              <a:tabLst>
                <a:tab pos="804863" algn="l"/>
              </a:tabLst>
            </a:pPr>
            <a:r>
              <a:rPr lang="en-ID" sz="1400" dirty="0" err="1"/>
              <a:t>Membayar</a:t>
            </a:r>
            <a:r>
              <a:rPr lang="en-ID" sz="1400" dirty="0"/>
              <a:t> </a:t>
            </a:r>
            <a:r>
              <a:rPr lang="en-ID" sz="1400" dirty="0" err="1"/>
              <a:t>biaya</a:t>
            </a:r>
            <a:r>
              <a:rPr lang="en-ID" sz="1400" dirty="0"/>
              <a:t> Banding </a:t>
            </a:r>
            <a:r>
              <a:rPr lang="en-ID" sz="1400" dirty="0" err="1"/>
              <a:t>melalui</a:t>
            </a:r>
            <a:r>
              <a:rPr lang="en-ID" sz="1400" dirty="0"/>
              <a:t> </a:t>
            </a:r>
            <a:r>
              <a:rPr lang="en-ID" sz="1400" i="1" dirty="0"/>
              <a:t>e-payment </a:t>
            </a:r>
            <a:r>
              <a:rPr lang="en-ID" sz="1400" dirty="0"/>
              <a:t>BRI Virtual Account</a:t>
            </a:r>
          </a:p>
          <a:p>
            <a:pPr marL="449263" indent="0" algn="just">
              <a:buClr>
                <a:srgbClr val="0070C0"/>
              </a:buClr>
              <a:buNone/>
            </a:pPr>
            <a:endParaRPr lang="en-ID" sz="1600" dirty="0"/>
          </a:p>
        </p:txBody>
      </p:sp>
      <p:sp>
        <p:nvSpPr>
          <p:cNvPr id="4" name="Slide Number Placeholder 3">
            <a:extLst>
              <a:ext uri="{FF2B5EF4-FFF2-40B4-BE49-F238E27FC236}">
                <a16:creationId xmlns:a16="http://schemas.microsoft.com/office/drawing/2014/main" id="{E62A511A-9743-D8DE-559F-360778275C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364857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5EF587-5799-CA16-B4AC-DDF62B34D6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
        <p:nvSpPr>
          <p:cNvPr id="5" name="Title 1">
            <a:extLst>
              <a:ext uri="{FF2B5EF4-FFF2-40B4-BE49-F238E27FC236}">
                <a16:creationId xmlns:a16="http://schemas.microsoft.com/office/drawing/2014/main" id="{EC5350B7-61EE-F69E-38BF-B7085D584D5A}"/>
              </a:ext>
            </a:extLst>
          </p:cNvPr>
          <p:cNvSpPr>
            <a:spLocks noGrp="1"/>
          </p:cNvSpPr>
          <p:nvPr>
            <p:ph type="body" idx="1"/>
          </p:nvPr>
        </p:nvSpPr>
        <p:spPr>
          <a:xfrm>
            <a:off x="114716" y="138023"/>
            <a:ext cx="5918024" cy="4796286"/>
          </a:xfrm>
        </p:spPr>
        <p:txBody>
          <a:bodyPr/>
          <a:lstStyle/>
          <a:p>
            <a:pPr marL="357188" indent="-271463">
              <a:buClr>
                <a:srgbClr val="0070C0"/>
              </a:buClr>
              <a:buFont typeface="Wingdings" panose="05000000000000000000" pitchFamily="2" charset="2"/>
              <a:buChar char="Ø"/>
            </a:pPr>
            <a:r>
              <a:rPr lang="en-US" sz="1800" dirty="0" err="1"/>
              <a:t>Sistem</a:t>
            </a:r>
            <a:r>
              <a:rPr lang="en-US" sz="1800" dirty="0"/>
              <a:t>, </a:t>
            </a:r>
            <a:r>
              <a:rPr lang="en-US" sz="1800" dirty="0" err="1"/>
              <a:t>Mekanisme</a:t>
            </a:r>
            <a:r>
              <a:rPr lang="en-US" sz="1800" dirty="0"/>
              <a:t> dan </a:t>
            </a:r>
            <a:r>
              <a:rPr lang="en-US" sz="1800" dirty="0" err="1"/>
              <a:t>Prosedur</a:t>
            </a:r>
            <a:r>
              <a:rPr lang="en-US" sz="1800" dirty="0"/>
              <a:t>:</a:t>
            </a:r>
          </a:p>
          <a:p>
            <a:pPr marL="719138" indent="-269875" algn="just">
              <a:buClr>
                <a:srgbClr val="0070C0"/>
              </a:buClr>
              <a:buFont typeface="+mj-lt"/>
              <a:buAutoNum type="arabicPeriod"/>
            </a:pPr>
            <a:r>
              <a:rPr lang="en-ID" sz="1800" dirty="0" err="1"/>
              <a:t>Pemohon</a:t>
            </a:r>
            <a:r>
              <a:rPr lang="en-ID" sz="1800" dirty="0"/>
              <a:t> dan Kuasa </a:t>
            </a:r>
            <a:r>
              <a:rPr lang="en-ID" sz="1800" dirty="0" err="1"/>
              <a:t>Hukumnya</a:t>
            </a:r>
            <a:r>
              <a:rPr lang="en-ID" sz="1800" dirty="0"/>
              <a:t> </a:t>
            </a:r>
            <a:r>
              <a:rPr lang="en-ID" sz="1800" dirty="0" err="1"/>
              <a:t>mengajukan</a:t>
            </a:r>
            <a:r>
              <a:rPr lang="en-ID" sz="1800" dirty="0"/>
              <a:t> </a:t>
            </a:r>
            <a:r>
              <a:rPr lang="en-ID" sz="1800" dirty="0" err="1"/>
              <a:t>penyataan</a:t>
            </a:r>
            <a:r>
              <a:rPr lang="en-ID" sz="1800" dirty="0"/>
              <a:t> banding </a:t>
            </a:r>
            <a:r>
              <a:rPr lang="en-ID" sz="1800" dirty="0" err="1"/>
              <a:t>dalam</a:t>
            </a:r>
            <a:r>
              <a:rPr lang="en-ID" sz="1800" dirty="0"/>
              <a:t> </a:t>
            </a:r>
            <a:r>
              <a:rPr lang="en-ID" sz="1800" dirty="0" err="1"/>
              <a:t>waktu</a:t>
            </a:r>
            <a:r>
              <a:rPr lang="en-ID" sz="1800" dirty="0"/>
              <a:t> </a:t>
            </a:r>
            <a:r>
              <a:rPr lang="en-ID" sz="1800" dirty="0" err="1"/>
              <a:t>kurang</a:t>
            </a:r>
            <a:r>
              <a:rPr lang="en-ID" sz="1800" dirty="0"/>
              <a:t> </a:t>
            </a:r>
            <a:r>
              <a:rPr lang="en-ID" sz="1800" dirty="0" err="1"/>
              <a:t>dari</a:t>
            </a:r>
            <a:r>
              <a:rPr lang="en-ID" sz="1800" dirty="0"/>
              <a:t> 14 </a:t>
            </a:r>
            <a:r>
              <a:rPr lang="en-ID" sz="1800" dirty="0" err="1"/>
              <a:t>hari</a:t>
            </a:r>
            <a:r>
              <a:rPr lang="en-ID" sz="1800" dirty="0"/>
              <a:t> </a:t>
            </a:r>
            <a:r>
              <a:rPr lang="en-ID" sz="1800" dirty="0" err="1"/>
              <a:t>sejak</a:t>
            </a:r>
            <a:r>
              <a:rPr lang="en-ID" sz="1800" dirty="0"/>
              <a:t> </a:t>
            </a:r>
            <a:r>
              <a:rPr lang="en-ID" sz="1800" dirty="0" err="1"/>
              <a:t>putusan</a:t>
            </a:r>
            <a:r>
              <a:rPr lang="en-ID" sz="1800" dirty="0"/>
              <a:t> </a:t>
            </a:r>
            <a:r>
              <a:rPr lang="en-ID" sz="1800" dirty="0" err="1"/>
              <a:t>diucapkan</a:t>
            </a:r>
            <a:r>
              <a:rPr lang="en-ID" sz="1800" dirty="0"/>
              <a:t> </a:t>
            </a:r>
            <a:r>
              <a:rPr lang="en-ID" sz="1800" dirty="0" err="1"/>
              <a:t>atau</a:t>
            </a:r>
            <a:r>
              <a:rPr lang="en-ID" sz="1800" dirty="0"/>
              <a:t> </a:t>
            </a:r>
            <a:r>
              <a:rPr lang="en-ID" sz="1800" dirty="0" err="1"/>
              <a:t>diberitahukan</a:t>
            </a:r>
            <a:endParaRPr lang="en-ID" sz="1800" dirty="0"/>
          </a:p>
          <a:p>
            <a:pPr marL="719138" indent="-269875" algn="just">
              <a:buClr>
                <a:srgbClr val="0070C0"/>
              </a:buClr>
              <a:buFont typeface="+mj-lt"/>
              <a:buAutoNum type="arabicPeriod"/>
            </a:pPr>
            <a:r>
              <a:rPr lang="en-ID" sz="1800" dirty="0" err="1"/>
              <a:t>Panitera</a:t>
            </a:r>
            <a:r>
              <a:rPr lang="en-ID" sz="1800" dirty="0"/>
              <a:t> </a:t>
            </a:r>
            <a:r>
              <a:rPr lang="en-ID" sz="1800" dirty="0" err="1"/>
              <a:t>membuat</a:t>
            </a:r>
            <a:r>
              <a:rPr lang="en-ID" sz="1800" dirty="0"/>
              <a:t> </a:t>
            </a:r>
            <a:r>
              <a:rPr lang="en-ID" sz="1800" dirty="0" err="1"/>
              <a:t>Akta</a:t>
            </a:r>
            <a:r>
              <a:rPr lang="en-ID" sz="1800" dirty="0"/>
              <a:t> Banding</a:t>
            </a:r>
          </a:p>
          <a:p>
            <a:pPr marL="719138" indent="-269875" algn="just">
              <a:buClr>
                <a:srgbClr val="0070C0"/>
              </a:buClr>
              <a:buFont typeface="+mj-lt"/>
              <a:buAutoNum type="arabicPeriod"/>
            </a:pPr>
            <a:r>
              <a:rPr lang="en-ID" sz="1800" dirty="0" err="1"/>
              <a:t>Dalam</a:t>
            </a:r>
            <a:r>
              <a:rPr lang="en-ID" sz="1800" dirty="0"/>
              <a:t> </a:t>
            </a:r>
            <a:r>
              <a:rPr lang="en-ID" sz="1800" dirty="0" err="1"/>
              <a:t>waktu</a:t>
            </a:r>
            <a:r>
              <a:rPr lang="en-ID" sz="1800" dirty="0"/>
              <a:t> 7 </a:t>
            </a:r>
            <a:r>
              <a:rPr lang="en-ID" sz="1800" dirty="0" err="1"/>
              <a:t>hari</a:t>
            </a:r>
            <a:r>
              <a:rPr lang="en-ID" sz="1800" dirty="0"/>
              <a:t> </a:t>
            </a:r>
            <a:r>
              <a:rPr lang="en-ID" sz="1800" dirty="0" err="1"/>
              <a:t>Pengadilan</a:t>
            </a:r>
            <a:r>
              <a:rPr lang="en-ID" sz="1800" dirty="0"/>
              <a:t> </a:t>
            </a:r>
            <a:r>
              <a:rPr lang="en-ID" sz="1800" dirty="0" err="1"/>
              <a:t>menyampaikan</a:t>
            </a:r>
            <a:r>
              <a:rPr lang="en-ID" sz="1800" dirty="0"/>
              <a:t> </a:t>
            </a:r>
            <a:r>
              <a:rPr lang="en-ID" sz="1800" dirty="0" err="1"/>
              <a:t>Akta</a:t>
            </a:r>
            <a:r>
              <a:rPr lang="en-ID" sz="1800" dirty="0"/>
              <a:t> Banding </a:t>
            </a:r>
            <a:r>
              <a:rPr lang="en-ID" sz="1800" dirty="0" err="1"/>
              <a:t>kepada</a:t>
            </a:r>
            <a:r>
              <a:rPr lang="en-ID" sz="1800" dirty="0"/>
              <a:t> </a:t>
            </a:r>
            <a:r>
              <a:rPr lang="en-ID" sz="1800" dirty="0" err="1"/>
              <a:t>pihak</a:t>
            </a:r>
            <a:r>
              <a:rPr lang="en-ID" sz="1800" dirty="0"/>
              <a:t> </a:t>
            </a:r>
            <a:r>
              <a:rPr lang="en-ID" sz="1800" dirty="0" err="1"/>
              <a:t>Termohon</a:t>
            </a:r>
            <a:endParaRPr lang="en-ID" sz="1800" dirty="0"/>
          </a:p>
          <a:p>
            <a:pPr marL="719138" indent="-269875" algn="just">
              <a:buClr>
                <a:srgbClr val="0070C0"/>
              </a:buClr>
              <a:buFont typeface="+mj-lt"/>
              <a:buAutoNum type="arabicPeriod"/>
            </a:pPr>
            <a:r>
              <a:rPr lang="en-ID" sz="1800" dirty="0" err="1"/>
              <a:t>Dalam</a:t>
            </a:r>
            <a:r>
              <a:rPr lang="en-ID" sz="1800" dirty="0"/>
              <a:t> </a:t>
            </a:r>
            <a:r>
              <a:rPr lang="en-ID" sz="1800" dirty="0" err="1"/>
              <a:t>waktu</a:t>
            </a:r>
            <a:r>
              <a:rPr lang="en-ID" sz="1800" dirty="0"/>
              <a:t> </a:t>
            </a:r>
            <a:r>
              <a:rPr lang="en-ID" sz="1800" dirty="0" err="1"/>
              <a:t>kurang</a:t>
            </a:r>
            <a:r>
              <a:rPr lang="en-ID" sz="1800" dirty="0"/>
              <a:t> </a:t>
            </a:r>
            <a:r>
              <a:rPr lang="en-ID" sz="1800" dirty="0" err="1"/>
              <a:t>dari</a:t>
            </a:r>
            <a:r>
              <a:rPr lang="en-ID" sz="1800" dirty="0"/>
              <a:t> 30 </a:t>
            </a:r>
            <a:r>
              <a:rPr lang="en-ID" sz="1800" dirty="0" err="1"/>
              <a:t>hari</a:t>
            </a:r>
            <a:r>
              <a:rPr lang="en-ID" sz="1800" dirty="0"/>
              <a:t> </a:t>
            </a:r>
            <a:r>
              <a:rPr lang="en-ID" sz="1800" dirty="0" err="1"/>
              <a:t>Pemohon</a:t>
            </a:r>
            <a:r>
              <a:rPr lang="en-ID" sz="1800" dirty="0"/>
              <a:t> </a:t>
            </a:r>
            <a:r>
              <a:rPr lang="en-ID" sz="1800" dirty="0" err="1"/>
              <a:t>menyampaikan</a:t>
            </a:r>
            <a:r>
              <a:rPr lang="en-ID" sz="1800" dirty="0"/>
              <a:t> </a:t>
            </a:r>
            <a:r>
              <a:rPr lang="en-ID" sz="1800" dirty="0" err="1"/>
              <a:t>Memori</a:t>
            </a:r>
            <a:r>
              <a:rPr lang="en-ID" sz="1800" dirty="0"/>
              <a:t> Banding</a:t>
            </a:r>
          </a:p>
          <a:p>
            <a:pPr marL="719138" indent="-269875" algn="just">
              <a:buClr>
                <a:srgbClr val="0070C0"/>
              </a:buClr>
              <a:buFont typeface="+mj-lt"/>
              <a:buAutoNum type="arabicPeriod"/>
            </a:pPr>
            <a:r>
              <a:rPr lang="en-ID" sz="1800" dirty="0" err="1"/>
              <a:t>Dalam</a:t>
            </a:r>
            <a:r>
              <a:rPr lang="en-ID" sz="1800" dirty="0"/>
              <a:t> </a:t>
            </a:r>
            <a:r>
              <a:rPr lang="en-ID" sz="1800" dirty="0" err="1"/>
              <a:t>waktu</a:t>
            </a:r>
            <a:r>
              <a:rPr lang="en-ID" sz="1800" dirty="0"/>
              <a:t> 7 </a:t>
            </a:r>
            <a:r>
              <a:rPr lang="en-ID" sz="1800" dirty="0" err="1"/>
              <a:t>hari</a:t>
            </a:r>
            <a:r>
              <a:rPr lang="en-ID" sz="1800" dirty="0"/>
              <a:t> </a:t>
            </a:r>
            <a:r>
              <a:rPr lang="en-ID" sz="1800" dirty="0" err="1"/>
              <a:t>Pengadilan</a:t>
            </a:r>
            <a:r>
              <a:rPr lang="en-ID" sz="1800" dirty="0"/>
              <a:t> </a:t>
            </a:r>
            <a:r>
              <a:rPr lang="en-ID" sz="1800" dirty="0" err="1"/>
              <a:t>menyampaikan</a:t>
            </a:r>
            <a:r>
              <a:rPr lang="en-ID" sz="1800" dirty="0"/>
              <a:t> </a:t>
            </a:r>
            <a:r>
              <a:rPr lang="en-ID" sz="1800" dirty="0" err="1"/>
              <a:t>Memori</a:t>
            </a:r>
            <a:r>
              <a:rPr lang="en-ID" sz="1800" dirty="0"/>
              <a:t> Banding </a:t>
            </a:r>
            <a:r>
              <a:rPr lang="en-ID" sz="1800" dirty="0" err="1"/>
              <a:t>kepada</a:t>
            </a:r>
            <a:r>
              <a:rPr lang="en-ID" sz="1800" dirty="0"/>
              <a:t> </a:t>
            </a:r>
            <a:r>
              <a:rPr lang="en-ID" sz="1800" dirty="0" err="1"/>
              <a:t>pihak</a:t>
            </a:r>
            <a:r>
              <a:rPr lang="en-ID" sz="1800" dirty="0"/>
              <a:t> </a:t>
            </a:r>
            <a:r>
              <a:rPr lang="en-ID" sz="1800" dirty="0" err="1"/>
              <a:t>lawan</a:t>
            </a:r>
            <a:endParaRPr lang="en-ID" sz="1800" dirty="0"/>
          </a:p>
          <a:p>
            <a:pPr marL="719138" indent="-269875" algn="just">
              <a:buClr>
                <a:srgbClr val="0070C0"/>
              </a:buClr>
              <a:buFont typeface="+mj-lt"/>
              <a:buAutoNum type="arabicPeriod"/>
            </a:pPr>
            <a:r>
              <a:rPr lang="en-ID" sz="1800" dirty="0" err="1"/>
              <a:t>Dalam</a:t>
            </a:r>
            <a:r>
              <a:rPr lang="en-ID" sz="1800" dirty="0"/>
              <a:t> </a:t>
            </a:r>
            <a:r>
              <a:rPr lang="en-ID" sz="1800" dirty="0" err="1"/>
              <a:t>waktu</a:t>
            </a:r>
            <a:r>
              <a:rPr lang="en-ID" sz="1800" dirty="0"/>
              <a:t> 60 </a:t>
            </a:r>
            <a:r>
              <a:rPr lang="en-ID" sz="1800" dirty="0" err="1"/>
              <a:t>hari</a:t>
            </a:r>
            <a:r>
              <a:rPr lang="en-ID" sz="1800" dirty="0"/>
              <a:t> </a:t>
            </a:r>
            <a:r>
              <a:rPr lang="en-ID" sz="1800" dirty="0" err="1"/>
              <a:t>kalender</a:t>
            </a:r>
            <a:r>
              <a:rPr lang="en-ID" sz="1800" dirty="0"/>
              <a:t> </a:t>
            </a:r>
            <a:r>
              <a:rPr lang="en-ID" sz="1800" dirty="0" err="1"/>
              <a:t>Pengadilan</a:t>
            </a:r>
            <a:r>
              <a:rPr lang="en-ID" sz="1800" dirty="0"/>
              <a:t> </a:t>
            </a:r>
            <a:r>
              <a:rPr lang="en-ID" sz="1800" dirty="0" err="1"/>
              <a:t>mengirim</a:t>
            </a:r>
            <a:r>
              <a:rPr lang="en-ID" sz="1800" dirty="0"/>
              <a:t> </a:t>
            </a:r>
            <a:r>
              <a:rPr lang="en-ID" sz="1800" dirty="0" err="1"/>
              <a:t>berkas</a:t>
            </a:r>
            <a:r>
              <a:rPr lang="en-ID" sz="1800" dirty="0"/>
              <a:t> </a:t>
            </a:r>
            <a:r>
              <a:rPr lang="en-ID" sz="1800" dirty="0" err="1"/>
              <a:t>ke</a:t>
            </a:r>
            <a:r>
              <a:rPr lang="en-ID" sz="1800" dirty="0"/>
              <a:t> PT TUN</a:t>
            </a:r>
          </a:p>
          <a:p>
            <a:endParaRPr lang="en-ID" dirty="0"/>
          </a:p>
        </p:txBody>
      </p:sp>
    </p:spTree>
    <p:extLst>
      <p:ext uri="{BB962C8B-B14F-4D97-AF65-F5344CB8AC3E}">
        <p14:creationId xmlns:p14="http://schemas.microsoft.com/office/powerpoint/2010/main" val="3553738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5EF587-5799-CA16-B4AC-DDF62B34D6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5" name="Title 1">
            <a:extLst>
              <a:ext uri="{FF2B5EF4-FFF2-40B4-BE49-F238E27FC236}">
                <a16:creationId xmlns:a16="http://schemas.microsoft.com/office/drawing/2014/main" id="{EC5350B7-61EE-F69E-38BF-B7085D584D5A}"/>
              </a:ext>
            </a:extLst>
          </p:cNvPr>
          <p:cNvSpPr>
            <a:spLocks noGrp="1"/>
          </p:cNvSpPr>
          <p:nvPr>
            <p:ph type="body" idx="1"/>
          </p:nvPr>
        </p:nvSpPr>
        <p:spPr>
          <a:xfrm>
            <a:off x="0" y="0"/>
            <a:ext cx="6107502" cy="5143500"/>
          </a:xfrm>
        </p:spPr>
        <p:txBody>
          <a:bodyPr/>
          <a:lstStyle/>
          <a:p>
            <a:pPr marL="357188" indent="-271463" algn="just">
              <a:buClr>
                <a:srgbClr val="0070C0"/>
              </a:buClr>
              <a:buFont typeface="Wingdings" panose="05000000000000000000" pitchFamily="2" charset="2"/>
              <a:buChar char="Ø"/>
            </a:pPr>
            <a:r>
              <a:rPr lang="en-US" sz="1300" dirty="0" err="1"/>
              <a:t>Sistem</a:t>
            </a:r>
            <a:r>
              <a:rPr lang="en-US" sz="1300" dirty="0"/>
              <a:t>, </a:t>
            </a:r>
            <a:r>
              <a:rPr lang="en-US" sz="1300" dirty="0" err="1"/>
              <a:t>Mekanisme</a:t>
            </a:r>
            <a:r>
              <a:rPr lang="en-US" sz="1300" dirty="0"/>
              <a:t> dan </a:t>
            </a:r>
            <a:r>
              <a:rPr lang="en-US" sz="1300" dirty="0" err="1"/>
              <a:t>Prosedur</a:t>
            </a:r>
            <a:r>
              <a:rPr lang="en-US" sz="1300" dirty="0"/>
              <a:t> </a:t>
            </a:r>
            <a:r>
              <a:rPr lang="en-US" sz="1300" dirty="0" err="1"/>
              <a:t>Permohonan</a:t>
            </a:r>
            <a:r>
              <a:rPr lang="en-US" sz="1300" dirty="0"/>
              <a:t> Upaya Hukum Banding </a:t>
            </a:r>
            <a:r>
              <a:rPr lang="en-US" sz="1300" i="1" dirty="0"/>
              <a:t>e-court</a:t>
            </a:r>
            <a:r>
              <a:rPr lang="en-US" sz="1300" dirty="0"/>
              <a:t>:</a:t>
            </a:r>
          </a:p>
          <a:p>
            <a:pPr marL="719138" indent="-269875" algn="just">
              <a:buClr>
                <a:srgbClr val="0070C0"/>
              </a:buClr>
              <a:buFont typeface="+mj-lt"/>
              <a:buAutoNum type="arabicPeriod"/>
            </a:pPr>
            <a:r>
              <a:rPr lang="en-ID" sz="1300" dirty="0" err="1"/>
              <a:t>Pemohon</a:t>
            </a:r>
            <a:r>
              <a:rPr lang="en-ID" sz="1300" dirty="0"/>
              <a:t> </a:t>
            </a:r>
            <a:r>
              <a:rPr lang="en-ID" sz="1300" dirty="0" err="1"/>
              <a:t>mengajukan</a:t>
            </a:r>
            <a:r>
              <a:rPr lang="en-ID" sz="1300" dirty="0"/>
              <a:t> </a:t>
            </a:r>
            <a:r>
              <a:rPr lang="en-ID" sz="1300" dirty="0" err="1"/>
              <a:t>permohonan</a:t>
            </a:r>
            <a:r>
              <a:rPr lang="en-ID" sz="1300" dirty="0"/>
              <a:t> banding </a:t>
            </a:r>
            <a:r>
              <a:rPr lang="en-ID" sz="1300" dirty="0" err="1"/>
              <a:t>melalui</a:t>
            </a:r>
            <a:r>
              <a:rPr lang="en-ID" sz="1300" dirty="0"/>
              <a:t> </a:t>
            </a:r>
            <a:r>
              <a:rPr lang="en-ID" sz="1300" i="1" dirty="0"/>
              <a:t>e-court – </a:t>
            </a:r>
            <a:r>
              <a:rPr lang="en-ID" sz="1300" i="1" dirty="0" err="1"/>
              <a:t>u</a:t>
            </a:r>
            <a:r>
              <a:rPr lang="en-ID" sz="1300" dirty="0" err="1"/>
              <a:t>paya</a:t>
            </a:r>
            <a:r>
              <a:rPr lang="en-ID" sz="1300" dirty="0"/>
              <a:t> </a:t>
            </a:r>
            <a:r>
              <a:rPr lang="en-ID" sz="1300" dirty="0" err="1"/>
              <a:t>hukum</a:t>
            </a:r>
            <a:r>
              <a:rPr lang="en-ID" sz="1300" dirty="0"/>
              <a:t> banding</a:t>
            </a:r>
          </a:p>
          <a:p>
            <a:pPr marL="719138" indent="-269875" algn="just">
              <a:buClr>
                <a:srgbClr val="0070C0"/>
              </a:buClr>
              <a:buFont typeface="+mj-lt"/>
              <a:buAutoNum type="arabicPeriod"/>
            </a:pPr>
            <a:r>
              <a:rPr lang="en-ID" sz="1300" dirty="0" err="1"/>
              <a:t>Pemohon</a:t>
            </a:r>
            <a:r>
              <a:rPr lang="en-ID" sz="1300" dirty="0"/>
              <a:t> </a:t>
            </a:r>
            <a:r>
              <a:rPr lang="en-ID" sz="1300" dirty="0" err="1"/>
              <a:t>melakukan</a:t>
            </a:r>
            <a:r>
              <a:rPr lang="en-ID" sz="1300" dirty="0"/>
              <a:t> </a:t>
            </a:r>
            <a:r>
              <a:rPr lang="en-ID" sz="1300" dirty="0" err="1"/>
              <a:t>pembayaran</a:t>
            </a:r>
            <a:r>
              <a:rPr lang="en-ID" sz="1300" dirty="0"/>
              <a:t> banding </a:t>
            </a:r>
            <a:r>
              <a:rPr lang="en-ID" sz="1300" dirty="0" err="1"/>
              <a:t>melalui</a:t>
            </a:r>
            <a:r>
              <a:rPr lang="en-ID" sz="1300" dirty="0"/>
              <a:t> </a:t>
            </a:r>
            <a:r>
              <a:rPr lang="en-ID" sz="1300" i="1" dirty="0"/>
              <a:t>e-payment </a:t>
            </a:r>
            <a:r>
              <a:rPr lang="en-ID" sz="1300" dirty="0"/>
              <a:t>BRI Virtual Account</a:t>
            </a:r>
          </a:p>
          <a:p>
            <a:pPr marL="719138" indent="-269875" algn="just">
              <a:buClr>
                <a:srgbClr val="0070C0"/>
              </a:buClr>
              <a:buFont typeface="+mj-lt"/>
              <a:buAutoNum type="arabicPeriod"/>
            </a:pPr>
            <a:r>
              <a:rPr lang="en-ID" sz="1300" dirty="0" err="1"/>
              <a:t>Memori</a:t>
            </a:r>
            <a:r>
              <a:rPr lang="en-ID" sz="1300" dirty="0"/>
              <a:t> Banding </a:t>
            </a:r>
            <a:r>
              <a:rPr lang="en-ID" sz="1300" dirty="0" err="1"/>
              <a:t>elektronik</a:t>
            </a:r>
            <a:r>
              <a:rPr lang="en-ID" sz="1300" dirty="0"/>
              <a:t> </a:t>
            </a:r>
            <a:r>
              <a:rPr lang="en-ID" sz="1300" dirty="0" err="1"/>
              <a:t>diupload</a:t>
            </a:r>
            <a:r>
              <a:rPr lang="en-ID" sz="1300" dirty="0"/>
              <a:t> </a:t>
            </a:r>
            <a:r>
              <a:rPr lang="en-ID" sz="1300" dirty="0" err="1"/>
              <a:t>ke</a:t>
            </a:r>
            <a:r>
              <a:rPr lang="en-ID" sz="1300" dirty="0"/>
              <a:t> </a:t>
            </a:r>
            <a:r>
              <a:rPr lang="en-ID" sz="1300" i="1" dirty="0"/>
              <a:t>e-court </a:t>
            </a:r>
            <a:r>
              <a:rPr lang="en-ID" sz="1300" dirty="0" err="1"/>
              <a:t>setelah</a:t>
            </a:r>
            <a:r>
              <a:rPr lang="en-ID" sz="1300" dirty="0"/>
              <a:t> </a:t>
            </a:r>
            <a:r>
              <a:rPr lang="en-ID" sz="1300" dirty="0" err="1"/>
              <a:t>pemohon</a:t>
            </a:r>
            <a:r>
              <a:rPr lang="en-ID" sz="1300" dirty="0"/>
              <a:t> banding </a:t>
            </a:r>
            <a:r>
              <a:rPr lang="en-ID" sz="1300" dirty="0" err="1"/>
              <a:t>menerima</a:t>
            </a:r>
            <a:r>
              <a:rPr lang="en-ID" sz="1300" dirty="0"/>
              <a:t> </a:t>
            </a:r>
            <a:r>
              <a:rPr lang="en-ID" sz="1300" dirty="0" err="1"/>
              <a:t>Akta</a:t>
            </a:r>
            <a:r>
              <a:rPr lang="en-ID" sz="1300" dirty="0"/>
              <a:t> Banding </a:t>
            </a:r>
            <a:r>
              <a:rPr lang="en-ID" sz="1300" dirty="0" err="1"/>
              <a:t>dalam</a:t>
            </a:r>
            <a:r>
              <a:rPr lang="en-ID" sz="1300" dirty="0"/>
              <a:t> </a:t>
            </a:r>
            <a:r>
              <a:rPr lang="en-ID" sz="1300" dirty="0" err="1"/>
              <a:t>tenggang</a:t>
            </a:r>
            <a:r>
              <a:rPr lang="en-ID" sz="1300" dirty="0"/>
              <a:t> </a:t>
            </a:r>
            <a:r>
              <a:rPr lang="en-ID" sz="1300" dirty="0" err="1"/>
              <a:t>waktu</a:t>
            </a:r>
            <a:r>
              <a:rPr lang="en-ID" sz="1300" dirty="0"/>
              <a:t> 7 </a:t>
            </a:r>
            <a:r>
              <a:rPr lang="en-ID" sz="1300" dirty="0" err="1"/>
              <a:t>hari</a:t>
            </a:r>
            <a:r>
              <a:rPr lang="en-ID" sz="1300" dirty="0"/>
              <a:t> </a:t>
            </a:r>
            <a:r>
              <a:rPr lang="en-ID" sz="1300" dirty="0" err="1"/>
              <a:t>kalender</a:t>
            </a:r>
            <a:endParaRPr lang="en-ID" sz="1300" dirty="0"/>
          </a:p>
          <a:p>
            <a:pPr marL="719138" indent="-269875" algn="just">
              <a:buClr>
                <a:srgbClr val="0070C0"/>
              </a:buClr>
              <a:buFont typeface="+mj-lt"/>
              <a:buAutoNum type="arabicPeriod"/>
            </a:pPr>
            <a:r>
              <a:rPr lang="en-ID" sz="1300" dirty="0" err="1"/>
              <a:t>Kontra</a:t>
            </a:r>
            <a:r>
              <a:rPr lang="en-ID" sz="1300" dirty="0"/>
              <a:t> </a:t>
            </a:r>
            <a:r>
              <a:rPr lang="en-ID" sz="1300" dirty="0" err="1"/>
              <a:t>Memori</a:t>
            </a:r>
            <a:r>
              <a:rPr lang="en-ID" sz="1300" dirty="0"/>
              <a:t> Banding </a:t>
            </a:r>
            <a:r>
              <a:rPr lang="en-ID" sz="1300" dirty="0" err="1"/>
              <a:t>elektronik</a:t>
            </a:r>
            <a:r>
              <a:rPr lang="en-ID" sz="1300" dirty="0"/>
              <a:t> </a:t>
            </a:r>
            <a:r>
              <a:rPr lang="en-ID" sz="1300" dirty="0" err="1"/>
              <a:t>diupload</a:t>
            </a:r>
            <a:r>
              <a:rPr lang="en-ID" sz="1300" dirty="0"/>
              <a:t> </a:t>
            </a:r>
            <a:r>
              <a:rPr lang="en-ID" sz="1300" dirty="0" err="1"/>
              <a:t>setelah</a:t>
            </a:r>
            <a:r>
              <a:rPr lang="en-ID" sz="1300" dirty="0"/>
              <a:t> </a:t>
            </a:r>
            <a:r>
              <a:rPr lang="en-ID" sz="1300" dirty="0" err="1"/>
              <a:t>Panitera</a:t>
            </a:r>
            <a:r>
              <a:rPr lang="en-ID" sz="1300" dirty="0"/>
              <a:t> </a:t>
            </a:r>
            <a:r>
              <a:rPr lang="en-ID" sz="1300" dirty="0" err="1"/>
              <a:t>memverifikasi</a:t>
            </a:r>
            <a:r>
              <a:rPr lang="en-ID" sz="1300" dirty="0"/>
              <a:t> </a:t>
            </a:r>
            <a:r>
              <a:rPr lang="en-ID" sz="1300" dirty="0" err="1"/>
              <a:t>Memori</a:t>
            </a:r>
            <a:r>
              <a:rPr lang="en-ID" sz="1300" dirty="0"/>
              <a:t> Banding yang </a:t>
            </a:r>
            <a:r>
              <a:rPr lang="en-ID" sz="1300" dirty="0" err="1"/>
              <a:t>diupload</a:t>
            </a:r>
            <a:r>
              <a:rPr lang="en-ID" sz="1300" dirty="0"/>
              <a:t> </a:t>
            </a:r>
            <a:r>
              <a:rPr lang="en-ID" sz="1300" dirty="0" err="1"/>
              <a:t>pihak</a:t>
            </a:r>
            <a:r>
              <a:rPr lang="en-ID" sz="1300" dirty="0"/>
              <a:t> </a:t>
            </a:r>
            <a:r>
              <a:rPr lang="en-ID" sz="1300" dirty="0" err="1"/>
              <a:t>Pemohon</a:t>
            </a:r>
            <a:r>
              <a:rPr lang="en-ID" sz="1300" dirty="0"/>
              <a:t> </a:t>
            </a:r>
            <a:r>
              <a:rPr lang="en-ID" sz="1300" dirty="0" err="1"/>
              <a:t>dalam</a:t>
            </a:r>
            <a:r>
              <a:rPr lang="en-ID" sz="1300" dirty="0"/>
              <a:t> </a:t>
            </a:r>
            <a:r>
              <a:rPr lang="en-ID" sz="1300" dirty="0" err="1"/>
              <a:t>tenggang</a:t>
            </a:r>
            <a:r>
              <a:rPr lang="en-ID" sz="1300" dirty="0"/>
              <a:t> </a:t>
            </a:r>
            <a:r>
              <a:rPr lang="en-ID" sz="1300" dirty="0" err="1"/>
              <a:t>waktu</a:t>
            </a:r>
            <a:r>
              <a:rPr lang="en-ID" sz="1300" dirty="0"/>
              <a:t> 7 </a:t>
            </a:r>
            <a:r>
              <a:rPr lang="en-ID" sz="1300" dirty="0" err="1"/>
              <a:t>hari</a:t>
            </a:r>
            <a:r>
              <a:rPr lang="en-ID" sz="1300" dirty="0"/>
              <a:t> </a:t>
            </a:r>
            <a:r>
              <a:rPr lang="en-ID" sz="1300" dirty="0" err="1"/>
              <a:t>kalender</a:t>
            </a:r>
            <a:endParaRPr lang="en-ID" sz="1300" dirty="0"/>
          </a:p>
          <a:p>
            <a:pPr marL="719138" indent="-269875" algn="just">
              <a:buClr>
                <a:srgbClr val="0070C0"/>
              </a:buClr>
              <a:buFont typeface="+mj-lt"/>
              <a:buAutoNum type="arabicPeriod"/>
            </a:pPr>
            <a:r>
              <a:rPr lang="en-ID" sz="1300" dirty="0" err="1"/>
              <a:t>Pelaksanaan</a:t>
            </a:r>
            <a:r>
              <a:rPr lang="en-ID" sz="1300" dirty="0"/>
              <a:t> </a:t>
            </a:r>
            <a:r>
              <a:rPr lang="en-ID" sz="1300" i="1" dirty="0" err="1"/>
              <a:t>inzage</a:t>
            </a:r>
            <a:r>
              <a:rPr lang="en-ID" sz="1300" i="1" dirty="0"/>
              <a:t> </a:t>
            </a:r>
            <a:r>
              <a:rPr lang="en-ID" sz="1300" dirty="0" err="1"/>
              <a:t>secara</a:t>
            </a:r>
            <a:r>
              <a:rPr lang="en-ID" sz="1300" dirty="0"/>
              <a:t> </a:t>
            </a:r>
            <a:r>
              <a:rPr lang="en-ID" sz="1300" dirty="0" err="1"/>
              <a:t>elektronik</a:t>
            </a:r>
            <a:r>
              <a:rPr lang="en-ID" sz="1300" dirty="0"/>
              <a:t> </a:t>
            </a:r>
            <a:r>
              <a:rPr lang="en-ID" sz="1300" dirty="0" err="1"/>
              <a:t>dilakukan</a:t>
            </a:r>
            <a:r>
              <a:rPr lang="en-ID" sz="1300" dirty="0"/>
              <a:t> </a:t>
            </a:r>
            <a:r>
              <a:rPr lang="en-ID" sz="1300" dirty="0" err="1"/>
              <a:t>selama</a:t>
            </a:r>
            <a:r>
              <a:rPr lang="en-ID" sz="1300" dirty="0"/>
              <a:t> 3 </a:t>
            </a:r>
            <a:r>
              <a:rPr lang="en-ID" sz="1300" dirty="0" err="1"/>
              <a:t>hari</a:t>
            </a:r>
            <a:r>
              <a:rPr lang="en-ID" sz="1300" dirty="0"/>
              <a:t> </a:t>
            </a:r>
            <a:r>
              <a:rPr lang="en-ID" sz="1300" dirty="0" err="1"/>
              <a:t>kalender</a:t>
            </a:r>
            <a:endParaRPr lang="en-ID" sz="1300" dirty="0"/>
          </a:p>
          <a:p>
            <a:pPr marL="719138" indent="-269875" algn="just">
              <a:buClr>
                <a:srgbClr val="0070C0"/>
              </a:buClr>
              <a:buFont typeface="+mj-lt"/>
              <a:buAutoNum type="arabicPeriod"/>
            </a:pPr>
            <a:r>
              <a:rPr lang="en-ID" sz="1300" dirty="0" err="1"/>
              <a:t>Pembayaran</a:t>
            </a:r>
            <a:r>
              <a:rPr lang="en-ID" sz="1300" dirty="0"/>
              <a:t> </a:t>
            </a:r>
            <a:r>
              <a:rPr lang="en-ID" sz="1300" dirty="0" err="1"/>
              <a:t>biaya</a:t>
            </a:r>
            <a:r>
              <a:rPr lang="en-ID" sz="1300" dirty="0"/>
              <a:t> banding </a:t>
            </a:r>
            <a:r>
              <a:rPr lang="en-ID" sz="1300" dirty="0" err="1"/>
              <a:t>ke</a:t>
            </a:r>
            <a:r>
              <a:rPr lang="en-ID" sz="1300" dirty="0"/>
              <a:t> PT TUN </a:t>
            </a:r>
            <a:r>
              <a:rPr lang="en-ID" sz="1300" dirty="0" err="1"/>
              <a:t>dilakukan</a:t>
            </a:r>
            <a:r>
              <a:rPr lang="en-ID" sz="1300" dirty="0"/>
              <a:t> </a:t>
            </a:r>
            <a:r>
              <a:rPr lang="en-ID" sz="1300" dirty="0" err="1"/>
              <a:t>melalui</a:t>
            </a:r>
            <a:r>
              <a:rPr lang="en-ID" sz="1300" dirty="0"/>
              <a:t> </a:t>
            </a:r>
            <a:r>
              <a:rPr lang="en-ID" sz="1300" dirty="0" err="1"/>
              <a:t>nomor</a:t>
            </a:r>
            <a:r>
              <a:rPr lang="en-ID" sz="1300" dirty="0"/>
              <a:t> Virtual Account</a:t>
            </a:r>
          </a:p>
          <a:p>
            <a:pPr marL="719138" indent="-269875" algn="just">
              <a:buClr>
                <a:srgbClr val="0070C0"/>
              </a:buClr>
              <a:buFont typeface="+mj-lt"/>
              <a:buAutoNum type="arabicPeriod"/>
            </a:pPr>
            <a:r>
              <a:rPr lang="en-ID" sz="1300" dirty="0" err="1"/>
              <a:t>Pengiriman</a:t>
            </a:r>
            <a:r>
              <a:rPr lang="en-ID" sz="1300" dirty="0"/>
              <a:t> </a:t>
            </a:r>
            <a:r>
              <a:rPr lang="en-ID" sz="1300" dirty="0" err="1"/>
              <a:t>berkas</a:t>
            </a:r>
            <a:r>
              <a:rPr lang="en-ID" sz="1300" dirty="0"/>
              <a:t> banding </a:t>
            </a:r>
            <a:r>
              <a:rPr lang="en-ID" sz="1300" dirty="0" err="1"/>
              <a:t>elektronik</a:t>
            </a:r>
            <a:r>
              <a:rPr lang="en-ID" sz="1300" dirty="0"/>
              <a:t> </a:t>
            </a:r>
            <a:r>
              <a:rPr lang="en-ID" sz="1300" dirty="0" err="1"/>
              <a:t>ke</a:t>
            </a:r>
            <a:r>
              <a:rPr lang="en-ID" sz="1300" dirty="0"/>
              <a:t> PT TUN paling </a:t>
            </a:r>
            <a:r>
              <a:rPr lang="en-ID" sz="1300" dirty="0" err="1"/>
              <a:t>lambat</a:t>
            </a:r>
            <a:r>
              <a:rPr lang="en-ID" sz="1300" dirty="0"/>
              <a:t> 30 </a:t>
            </a:r>
            <a:r>
              <a:rPr lang="en-ID" sz="1300" dirty="0" err="1"/>
              <a:t>hari</a:t>
            </a:r>
            <a:r>
              <a:rPr lang="en-ID" sz="1300" dirty="0"/>
              <a:t> </a:t>
            </a:r>
            <a:r>
              <a:rPr lang="en-ID" sz="1300" dirty="0" err="1"/>
              <a:t>kalender</a:t>
            </a:r>
            <a:r>
              <a:rPr lang="en-ID" sz="1300" dirty="0"/>
              <a:t> </a:t>
            </a:r>
            <a:r>
              <a:rPr lang="en-ID" sz="1300" dirty="0" err="1"/>
              <a:t>sejak</a:t>
            </a:r>
            <a:r>
              <a:rPr lang="en-ID" sz="1300" dirty="0"/>
              <a:t> </a:t>
            </a:r>
            <a:r>
              <a:rPr lang="en-ID" sz="1300" dirty="0" err="1"/>
              <a:t>adanya</a:t>
            </a:r>
            <a:r>
              <a:rPr lang="en-ID" sz="1300" dirty="0"/>
              <a:t> </a:t>
            </a:r>
            <a:r>
              <a:rPr lang="en-ID" sz="1300" dirty="0" err="1"/>
              <a:t>permohonan</a:t>
            </a:r>
            <a:r>
              <a:rPr lang="en-ID" sz="1300" dirty="0"/>
              <a:t> </a:t>
            </a:r>
            <a:r>
              <a:rPr lang="en-ID" sz="1300" dirty="0" err="1"/>
              <a:t>upaya</a:t>
            </a:r>
            <a:r>
              <a:rPr lang="en-ID" sz="1300" dirty="0"/>
              <a:t> </a:t>
            </a:r>
            <a:r>
              <a:rPr lang="en-ID" sz="1300" dirty="0" err="1"/>
              <a:t>hukum</a:t>
            </a:r>
            <a:r>
              <a:rPr lang="en-ID" sz="1300" dirty="0"/>
              <a:t> banding</a:t>
            </a:r>
          </a:p>
          <a:p>
            <a:pPr marL="719138" indent="-269875" algn="just">
              <a:buClr>
                <a:srgbClr val="0070C0"/>
              </a:buClr>
              <a:buFont typeface="+mj-lt"/>
              <a:buAutoNum type="arabicPeriod"/>
            </a:pPr>
            <a:r>
              <a:rPr lang="en-ID" sz="1300" dirty="0" err="1"/>
              <a:t>Setelah</a:t>
            </a:r>
            <a:r>
              <a:rPr lang="en-ID" sz="1300" dirty="0"/>
              <a:t> </a:t>
            </a:r>
            <a:r>
              <a:rPr lang="en-ID" sz="1300" dirty="0" err="1"/>
              <a:t>pengiriman</a:t>
            </a:r>
            <a:r>
              <a:rPr lang="en-ID" sz="1300" dirty="0"/>
              <a:t> </a:t>
            </a:r>
            <a:r>
              <a:rPr lang="en-ID" sz="1300" dirty="0" err="1"/>
              <a:t>berkas</a:t>
            </a:r>
            <a:r>
              <a:rPr lang="en-ID" sz="1300" dirty="0"/>
              <a:t> </a:t>
            </a:r>
            <a:r>
              <a:rPr lang="en-ID" sz="1300" dirty="0" err="1"/>
              <a:t>perkara</a:t>
            </a:r>
            <a:r>
              <a:rPr lang="en-ID" sz="1300" dirty="0"/>
              <a:t>, </a:t>
            </a:r>
            <a:r>
              <a:rPr lang="en-ID" sz="1300" dirty="0" err="1"/>
              <a:t>penerimaan</a:t>
            </a:r>
            <a:r>
              <a:rPr lang="en-ID" sz="1300" dirty="0"/>
              <a:t> </a:t>
            </a:r>
            <a:r>
              <a:rPr lang="en-ID" sz="1300" dirty="0" err="1"/>
              <a:t>Memori</a:t>
            </a:r>
            <a:r>
              <a:rPr lang="en-ID" sz="1300" dirty="0"/>
              <a:t> Banding, </a:t>
            </a:r>
            <a:r>
              <a:rPr lang="en-ID" sz="1300" dirty="0" err="1"/>
              <a:t>Kontra</a:t>
            </a:r>
            <a:r>
              <a:rPr lang="en-ID" sz="1300" dirty="0"/>
              <a:t> </a:t>
            </a:r>
            <a:r>
              <a:rPr lang="en-ID" sz="1300" dirty="0" err="1"/>
              <a:t>Memori</a:t>
            </a:r>
            <a:r>
              <a:rPr lang="en-ID" sz="1300" dirty="0"/>
              <a:t> Banding </a:t>
            </a:r>
            <a:r>
              <a:rPr lang="en-ID" sz="1300" dirty="0" err="1"/>
              <a:t>tidak</a:t>
            </a:r>
            <a:r>
              <a:rPr lang="en-ID" sz="1300" dirty="0"/>
              <a:t> </a:t>
            </a:r>
            <a:r>
              <a:rPr lang="en-ID" sz="1300" dirty="0" err="1"/>
              <a:t>dapat</a:t>
            </a:r>
            <a:r>
              <a:rPr lang="en-ID" sz="1300" dirty="0"/>
              <a:t> </a:t>
            </a:r>
            <a:r>
              <a:rPr lang="en-ID" sz="1300" dirty="0" err="1"/>
              <a:t>lagi</a:t>
            </a:r>
            <a:r>
              <a:rPr lang="en-ID" sz="1300" dirty="0"/>
              <a:t> </a:t>
            </a:r>
            <a:r>
              <a:rPr lang="en-ID" sz="1300" dirty="0" err="1"/>
              <a:t>dilakukan</a:t>
            </a:r>
            <a:r>
              <a:rPr lang="en-ID" sz="1300" dirty="0"/>
              <a:t> </a:t>
            </a:r>
            <a:r>
              <a:rPr lang="en-ID" sz="1300" dirty="0" err="1"/>
              <a:t>secara</a:t>
            </a:r>
            <a:r>
              <a:rPr lang="en-ID" sz="1300" dirty="0"/>
              <a:t> </a:t>
            </a:r>
            <a:r>
              <a:rPr lang="en-ID" sz="1300" dirty="0" err="1"/>
              <a:t>elektronik</a:t>
            </a:r>
            <a:endParaRPr lang="en-ID" sz="1300" dirty="0"/>
          </a:p>
          <a:p>
            <a:pPr marL="719138" indent="-269875" algn="just">
              <a:buClr>
                <a:srgbClr val="0070C0"/>
              </a:buClr>
              <a:buFont typeface="+mj-lt"/>
              <a:buAutoNum type="arabicPeriod"/>
            </a:pPr>
            <a:r>
              <a:rPr lang="en-ID" sz="1300" dirty="0" err="1"/>
              <a:t>Pengambilan</a:t>
            </a:r>
            <a:r>
              <a:rPr lang="en-ID" sz="1300" dirty="0"/>
              <a:t> Salinan </a:t>
            </a:r>
            <a:r>
              <a:rPr lang="en-ID" sz="1300" dirty="0" err="1"/>
              <a:t>Putusan</a:t>
            </a:r>
            <a:r>
              <a:rPr lang="en-ID" sz="1300" dirty="0"/>
              <a:t> </a:t>
            </a:r>
            <a:r>
              <a:rPr lang="en-ID" sz="1300" dirty="0" err="1"/>
              <a:t>secara</a:t>
            </a:r>
            <a:r>
              <a:rPr lang="en-ID" sz="1300" dirty="0"/>
              <a:t> </a:t>
            </a:r>
            <a:r>
              <a:rPr lang="en-ID" sz="1300" dirty="0" err="1"/>
              <a:t>elektronik</a:t>
            </a:r>
            <a:r>
              <a:rPr lang="en-ID" sz="1300" dirty="0"/>
              <a:t> </a:t>
            </a:r>
            <a:r>
              <a:rPr lang="en-ID" sz="1300" dirty="0" err="1"/>
              <a:t>dapat</a:t>
            </a:r>
            <a:r>
              <a:rPr lang="en-ID" sz="1300" dirty="0"/>
              <a:t> </a:t>
            </a:r>
            <a:r>
              <a:rPr lang="en-ID" sz="1300" dirty="0" err="1"/>
              <a:t>didownload</a:t>
            </a:r>
            <a:r>
              <a:rPr lang="en-ID" sz="1300" dirty="0"/>
              <a:t> </a:t>
            </a:r>
            <a:r>
              <a:rPr lang="en-ID" sz="1300" dirty="0" err="1"/>
              <a:t>setelah</a:t>
            </a:r>
            <a:r>
              <a:rPr lang="en-ID" sz="1300" dirty="0"/>
              <a:t> </a:t>
            </a:r>
            <a:r>
              <a:rPr lang="en-ID" sz="1300" dirty="0" err="1"/>
              <a:t>pembayaran</a:t>
            </a:r>
            <a:r>
              <a:rPr lang="en-ID" sz="1300" dirty="0"/>
              <a:t> PNBP </a:t>
            </a:r>
            <a:r>
              <a:rPr lang="en-ID" sz="1300" dirty="0" err="1"/>
              <a:t>ke</a:t>
            </a:r>
            <a:r>
              <a:rPr lang="en-ID" sz="1300" dirty="0"/>
              <a:t> Virtual Account</a:t>
            </a:r>
          </a:p>
          <a:p>
            <a:endParaRPr lang="en-ID" dirty="0"/>
          </a:p>
        </p:txBody>
      </p:sp>
    </p:spTree>
    <p:extLst>
      <p:ext uri="{BB962C8B-B14F-4D97-AF65-F5344CB8AC3E}">
        <p14:creationId xmlns:p14="http://schemas.microsoft.com/office/powerpoint/2010/main" val="2170449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510933-B23D-F84B-8F47-E153CA1A8D18}"/>
              </a:ext>
            </a:extLst>
          </p:cNvPr>
          <p:cNvSpPr>
            <a:spLocks noGrp="1"/>
          </p:cNvSpPr>
          <p:nvPr>
            <p:ph type="title"/>
          </p:nvPr>
        </p:nvSpPr>
        <p:spPr>
          <a:xfrm>
            <a:off x="127321" y="110973"/>
            <a:ext cx="6254151" cy="424543"/>
          </a:xfrm>
        </p:spPr>
        <p:txBody>
          <a:bodyPr/>
          <a:lstStyle/>
          <a:p>
            <a:r>
              <a:rPr lang="en-US" sz="1600" b="1" dirty="0">
                <a:solidFill>
                  <a:schemeClr val="tx1"/>
                </a:solidFill>
              </a:rPr>
              <a:t>MEMORI BANDING</a:t>
            </a:r>
          </a:p>
        </p:txBody>
      </p:sp>
      <p:sp>
        <p:nvSpPr>
          <p:cNvPr id="5" name="Text Placeholder 4">
            <a:extLst>
              <a:ext uri="{FF2B5EF4-FFF2-40B4-BE49-F238E27FC236}">
                <a16:creationId xmlns:a16="http://schemas.microsoft.com/office/drawing/2014/main" id="{BE7CE888-A627-9645-8559-D8B574225CF9}"/>
              </a:ext>
            </a:extLst>
          </p:cNvPr>
          <p:cNvSpPr>
            <a:spLocks noGrp="1"/>
          </p:cNvSpPr>
          <p:nvPr>
            <p:ph type="body" idx="1"/>
          </p:nvPr>
        </p:nvSpPr>
        <p:spPr>
          <a:xfrm>
            <a:off x="0" y="468775"/>
            <a:ext cx="6036783" cy="4563752"/>
          </a:xfrm>
        </p:spPr>
        <p:txBody>
          <a:bodyPr/>
          <a:lstStyle/>
          <a:p>
            <a:pPr algn="just">
              <a:buClr>
                <a:srgbClr val="0070C0"/>
              </a:buClr>
              <a:buFont typeface="Wingdings" panose="05000000000000000000" pitchFamily="2" charset="2"/>
              <a:buChar char="Ø"/>
            </a:pPr>
            <a:r>
              <a:rPr lang="en-US" sz="1400" dirty="0" err="1">
                <a:solidFill>
                  <a:schemeClr val="tx1"/>
                </a:solidFill>
              </a:rPr>
              <a:t>Undang-undang</a:t>
            </a:r>
            <a:r>
              <a:rPr lang="en-US" sz="1400" dirty="0">
                <a:solidFill>
                  <a:schemeClr val="tx1"/>
                </a:solidFill>
              </a:rPr>
              <a:t> </a:t>
            </a:r>
            <a:r>
              <a:rPr lang="en-US" sz="1400" dirty="0" err="1">
                <a:solidFill>
                  <a:schemeClr val="tx1"/>
                </a:solidFill>
              </a:rPr>
              <a:t>tidak</a:t>
            </a:r>
            <a:r>
              <a:rPr lang="en-US" sz="1400" dirty="0">
                <a:solidFill>
                  <a:schemeClr val="tx1"/>
                </a:solidFill>
              </a:rPr>
              <a:t> </a:t>
            </a:r>
            <a:r>
              <a:rPr lang="en-US" sz="1400" dirty="0" err="1">
                <a:solidFill>
                  <a:schemeClr val="tx1"/>
                </a:solidFill>
              </a:rPr>
              <a:t>mengatur</a:t>
            </a:r>
            <a:r>
              <a:rPr lang="en-US" sz="1400" dirty="0">
                <a:solidFill>
                  <a:schemeClr val="tx1"/>
                </a:solidFill>
              </a:rPr>
              <a:t> </a:t>
            </a:r>
            <a:r>
              <a:rPr lang="en-US" sz="1400" dirty="0" err="1">
                <a:solidFill>
                  <a:schemeClr val="tx1"/>
                </a:solidFill>
              </a:rPr>
              <a:t>mengenai</a:t>
            </a:r>
            <a:r>
              <a:rPr lang="en-US" sz="1400" dirty="0">
                <a:solidFill>
                  <a:schemeClr val="tx1"/>
                </a:solidFill>
              </a:rPr>
              <a:t> </a:t>
            </a:r>
            <a:r>
              <a:rPr lang="en-US" sz="1400" dirty="0" err="1">
                <a:solidFill>
                  <a:schemeClr val="tx1"/>
                </a:solidFill>
              </a:rPr>
              <a:t>pengertian</a:t>
            </a:r>
            <a:r>
              <a:rPr lang="en-US" sz="1400" dirty="0">
                <a:solidFill>
                  <a:schemeClr val="tx1"/>
                </a:solidFill>
              </a:rPr>
              <a:t> </a:t>
            </a:r>
            <a:r>
              <a:rPr lang="en-US" sz="1400" dirty="0" err="1">
                <a:solidFill>
                  <a:schemeClr val="tx1"/>
                </a:solidFill>
              </a:rPr>
              <a:t>Memori</a:t>
            </a:r>
            <a:r>
              <a:rPr lang="en-US" sz="1400" dirty="0">
                <a:solidFill>
                  <a:schemeClr val="tx1"/>
                </a:solidFill>
              </a:rPr>
              <a:t> Banding.</a:t>
            </a:r>
          </a:p>
          <a:p>
            <a:pPr algn="just">
              <a:buClr>
                <a:srgbClr val="0070C0"/>
              </a:buClr>
              <a:buFont typeface="Wingdings" panose="05000000000000000000" pitchFamily="2" charset="2"/>
              <a:buChar char="Ø"/>
            </a:pPr>
            <a:r>
              <a:rPr lang="en-US" sz="1400" dirty="0" err="1">
                <a:solidFill>
                  <a:schemeClr val="tx1"/>
                </a:solidFill>
              </a:rPr>
              <a:t>Menurut</a:t>
            </a:r>
            <a:r>
              <a:rPr lang="en-US" sz="1400" dirty="0">
                <a:solidFill>
                  <a:schemeClr val="tx1"/>
                </a:solidFill>
              </a:rPr>
              <a:t> M. Yahya </a:t>
            </a:r>
            <a:r>
              <a:rPr lang="en-US" sz="1400" dirty="0" err="1">
                <a:solidFill>
                  <a:schemeClr val="tx1"/>
                </a:solidFill>
              </a:rPr>
              <a:t>Harahap</a:t>
            </a:r>
            <a:r>
              <a:rPr lang="en-US" sz="1400" dirty="0">
                <a:solidFill>
                  <a:schemeClr val="tx1"/>
                </a:solidFill>
              </a:rPr>
              <a:t> : </a:t>
            </a:r>
            <a:r>
              <a:rPr lang="en-US" sz="1400" dirty="0" err="1">
                <a:solidFill>
                  <a:schemeClr val="tx1"/>
                </a:solidFill>
              </a:rPr>
              <a:t>Memori</a:t>
            </a:r>
            <a:r>
              <a:rPr lang="en-US" sz="1400" dirty="0">
                <a:solidFill>
                  <a:schemeClr val="tx1"/>
                </a:solidFill>
              </a:rPr>
              <a:t> Banding </a:t>
            </a:r>
            <a:r>
              <a:rPr lang="en-US" sz="1400" b="1" dirty="0" err="1">
                <a:solidFill>
                  <a:schemeClr val="tx1"/>
                </a:solidFill>
              </a:rPr>
              <a:t>adalah</a:t>
            </a:r>
            <a:r>
              <a:rPr lang="en-US" sz="1400" b="1" dirty="0">
                <a:solidFill>
                  <a:schemeClr val="tx1"/>
                </a:solidFill>
              </a:rPr>
              <a:t> </a:t>
            </a:r>
            <a:r>
              <a:rPr lang="en-US" sz="1400" b="1" dirty="0" err="1">
                <a:solidFill>
                  <a:schemeClr val="tx1"/>
                </a:solidFill>
              </a:rPr>
              <a:t>risalah</a:t>
            </a:r>
            <a:r>
              <a:rPr lang="en-US" sz="1400" b="1" dirty="0">
                <a:solidFill>
                  <a:schemeClr val="tx1"/>
                </a:solidFill>
              </a:rPr>
              <a:t> yang </a:t>
            </a:r>
            <a:r>
              <a:rPr lang="en-US" sz="1400" b="1" dirty="0" err="1">
                <a:solidFill>
                  <a:schemeClr val="tx1"/>
                </a:solidFill>
              </a:rPr>
              <a:t>disusun</a:t>
            </a:r>
            <a:r>
              <a:rPr lang="en-US" sz="1400" b="1" dirty="0">
                <a:solidFill>
                  <a:schemeClr val="tx1"/>
                </a:solidFill>
              </a:rPr>
              <a:t> oleh </a:t>
            </a:r>
            <a:r>
              <a:rPr lang="en-US" sz="1400" b="1" dirty="0" err="1">
                <a:solidFill>
                  <a:schemeClr val="tx1"/>
                </a:solidFill>
              </a:rPr>
              <a:t>Pemohon</a:t>
            </a:r>
            <a:r>
              <a:rPr lang="en-US" sz="1400" b="1" dirty="0">
                <a:solidFill>
                  <a:schemeClr val="tx1"/>
                </a:solidFill>
              </a:rPr>
              <a:t> Banding dan </a:t>
            </a:r>
            <a:r>
              <a:rPr lang="en-US" sz="1400" b="1" dirty="0" err="1">
                <a:solidFill>
                  <a:schemeClr val="tx1"/>
                </a:solidFill>
              </a:rPr>
              <a:t>merupakan</a:t>
            </a:r>
            <a:r>
              <a:rPr lang="en-US" sz="1400" b="1" dirty="0">
                <a:solidFill>
                  <a:schemeClr val="tx1"/>
                </a:solidFill>
              </a:rPr>
              <a:t> </a:t>
            </a:r>
            <a:r>
              <a:rPr lang="en-US" sz="1400" b="1" dirty="0" err="1">
                <a:solidFill>
                  <a:schemeClr val="tx1"/>
                </a:solidFill>
              </a:rPr>
              <a:t>tanggapan</a:t>
            </a:r>
            <a:r>
              <a:rPr lang="en-US" sz="1400" b="1" dirty="0">
                <a:solidFill>
                  <a:schemeClr val="tx1"/>
                </a:solidFill>
              </a:rPr>
              <a:t> </a:t>
            </a:r>
            <a:r>
              <a:rPr lang="en-US" sz="1400" b="1" dirty="0" err="1">
                <a:solidFill>
                  <a:schemeClr val="tx1"/>
                </a:solidFill>
              </a:rPr>
              <a:t>terhadap</a:t>
            </a:r>
            <a:r>
              <a:rPr lang="en-US" sz="1400" b="1" dirty="0">
                <a:solidFill>
                  <a:schemeClr val="tx1"/>
                </a:solidFill>
              </a:rPr>
              <a:t> </a:t>
            </a:r>
            <a:r>
              <a:rPr lang="en-US" sz="1400" b="1" dirty="0" err="1">
                <a:solidFill>
                  <a:schemeClr val="tx1"/>
                </a:solidFill>
              </a:rPr>
              <a:t>sebagian</a:t>
            </a:r>
            <a:r>
              <a:rPr lang="en-US" sz="1400" b="1" dirty="0">
                <a:solidFill>
                  <a:schemeClr val="tx1"/>
                </a:solidFill>
              </a:rPr>
              <a:t> </a:t>
            </a:r>
            <a:r>
              <a:rPr lang="en-US" sz="1400" b="1" dirty="0" err="1">
                <a:solidFill>
                  <a:schemeClr val="tx1"/>
                </a:solidFill>
              </a:rPr>
              <a:t>maupun</a:t>
            </a:r>
            <a:r>
              <a:rPr lang="en-US" sz="1400" b="1" dirty="0">
                <a:solidFill>
                  <a:schemeClr val="tx1"/>
                </a:solidFill>
              </a:rPr>
              <a:t> </a:t>
            </a:r>
            <a:r>
              <a:rPr lang="en-US" sz="1400" b="1" dirty="0" err="1">
                <a:solidFill>
                  <a:schemeClr val="tx1"/>
                </a:solidFill>
              </a:rPr>
              <a:t>atas</a:t>
            </a:r>
            <a:r>
              <a:rPr lang="en-US" sz="1400" b="1" dirty="0">
                <a:solidFill>
                  <a:schemeClr val="tx1"/>
                </a:solidFill>
              </a:rPr>
              <a:t> </a:t>
            </a:r>
            <a:r>
              <a:rPr lang="en-US" sz="1400" b="1" dirty="0" err="1">
                <a:solidFill>
                  <a:schemeClr val="tx1"/>
                </a:solidFill>
              </a:rPr>
              <a:t>seluruh</a:t>
            </a:r>
            <a:r>
              <a:rPr lang="en-US" sz="1400" b="1" dirty="0">
                <a:solidFill>
                  <a:schemeClr val="tx1"/>
                </a:solidFill>
              </a:rPr>
              <a:t> </a:t>
            </a:r>
            <a:r>
              <a:rPr lang="en-US" sz="1400" b="1" dirty="0" err="1">
                <a:solidFill>
                  <a:schemeClr val="tx1"/>
                </a:solidFill>
              </a:rPr>
              <a:t>pemeriksaan</a:t>
            </a:r>
            <a:r>
              <a:rPr lang="en-US" sz="1400" b="1" dirty="0">
                <a:solidFill>
                  <a:schemeClr val="tx1"/>
                </a:solidFill>
              </a:rPr>
              <a:t> dan </a:t>
            </a:r>
            <a:r>
              <a:rPr lang="en-US" sz="1400" b="1" dirty="0" err="1">
                <a:solidFill>
                  <a:schemeClr val="tx1"/>
                </a:solidFill>
              </a:rPr>
              <a:t>putusan</a:t>
            </a:r>
            <a:r>
              <a:rPr lang="en-US" sz="1400" b="1" dirty="0">
                <a:solidFill>
                  <a:schemeClr val="tx1"/>
                </a:solidFill>
              </a:rPr>
              <a:t> yang </a:t>
            </a:r>
            <a:r>
              <a:rPr lang="en-US" sz="1400" b="1" dirty="0" err="1">
                <a:solidFill>
                  <a:schemeClr val="tx1"/>
                </a:solidFill>
              </a:rPr>
              <a:t>dijatuhkan</a:t>
            </a:r>
            <a:r>
              <a:rPr lang="en-US" sz="1400" dirty="0">
                <a:solidFill>
                  <a:schemeClr val="tx1"/>
                </a:solidFill>
              </a:rPr>
              <a:t>. </a:t>
            </a:r>
          </a:p>
          <a:p>
            <a:pPr marL="446088" indent="0" algn="just">
              <a:buClr>
                <a:srgbClr val="0070C0"/>
              </a:buClr>
              <a:buNone/>
            </a:pPr>
            <a:r>
              <a:rPr lang="en-US" sz="1400" dirty="0" err="1">
                <a:solidFill>
                  <a:schemeClr val="tx1"/>
                </a:solidFill>
              </a:rPr>
              <a:t>Tanggapan</a:t>
            </a:r>
            <a:r>
              <a:rPr lang="en-US" sz="1400" dirty="0">
                <a:solidFill>
                  <a:schemeClr val="tx1"/>
                </a:solidFill>
              </a:rPr>
              <a:t> </a:t>
            </a:r>
            <a:r>
              <a:rPr lang="en-US" sz="1400" dirty="0" err="1">
                <a:solidFill>
                  <a:schemeClr val="tx1"/>
                </a:solidFill>
              </a:rPr>
              <a:t>itu</a:t>
            </a:r>
            <a:r>
              <a:rPr lang="en-US" sz="1400" dirty="0">
                <a:solidFill>
                  <a:schemeClr val="tx1"/>
                </a:solidFill>
              </a:rPr>
              <a:t> </a:t>
            </a:r>
            <a:r>
              <a:rPr lang="en-US" sz="1400" dirty="0" err="1">
                <a:solidFill>
                  <a:schemeClr val="tx1"/>
                </a:solidFill>
              </a:rPr>
              <a:t>berisi</a:t>
            </a:r>
            <a:r>
              <a:rPr lang="en-US" sz="1400" dirty="0">
                <a:solidFill>
                  <a:schemeClr val="tx1"/>
                </a:solidFill>
              </a:rPr>
              <a:t>:</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kesalahan</a:t>
            </a:r>
            <a:r>
              <a:rPr lang="en-US" sz="1400" dirty="0">
                <a:solidFill>
                  <a:schemeClr val="tx1"/>
                </a:solidFill>
              </a:rPr>
              <a:t> </a:t>
            </a:r>
            <a:r>
              <a:rPr lang="en-US" sz="1400" dirty="0" err="1">
                <a:solidFill>
                  <a:schemeClr val="tx1"/>
                </a:solidFill>
              </a:rPr>
              <a:t>penerapan</a:t>
            </a:r>
            <a:r>
              <a:rPr lang="en-US" sz="1400" dirty="0">
                <a:solidFill>
                  <a:schemeClr val="tx1"/>
                </a:solidFill>
              </a:rPr>
              <a:t>, </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penafsiran</a:t>
            </a:r>
            <a:r>
              <a:rPr lang="en-US" sz="1400" dirty="0">
                <a:solidFill>
                  <a:schemeClr val="tx1"/>
                </a:solidFill>
              </a:rPr>
              <a:t>, </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kewenangan</a:t>
            </a:r>
            <a:r>
              <a:rPr lang="en-US" sz="1400" dirty="0">
                <a:solidFill>
                  <a:schemeClr val="tx1"/>
                </a:solidFill>
              </a:rPr>
              <a:t> </a:t>
            </a:r>
            <a:r>
              <a:rPr lang="en-US" sz="1400" dirty="0" err="1">
                <a:solidFill>
                  <a:schemeClr val="tx1"/>
                </a:solidFill>
              </a:rPr>
              <a:t>mengadili</a:t>
            </a:r>
            <a:r>
              <a:rPr lang="en-US" sz="1400" dirty="0">
                <a:solidFill>
                  <a:schemeClr val="tx1"/>
                </a:solidFill>
              </a:rPr>
              <a:t>, </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aspek</a:t>
            </a:r>
            <a:r>
              <a:rPr lang="en-US" sz="1400" dirty="0">
                <a:solidFill>
                  <a:schemeClr val="tx1"/>
                </a:solidFill>
              </a:rPr>
              <a:t> </a:t>
            </a:r>
            <a:r>
              <a:rPr lang="en-US" sz="1400" dirty="0" err="1">
                <a:solidFill>
                  <a:schemeClr val="tx1"/>
                </a:solidFill>
              </a:rPr>
              <a:t>penilaian</a:t>
            </a:r>
            <a:r>
              <a:rPr lang="en-US" sz="1400" dirty="0">
                <a:solidFill>
                  <a:schemeClr val="tx1"/>
                </a:solidFill>
              </a:rPr>
              <a:t> </a:t>
            </a:r>
            <a:r>
              <a:rPr lang="en-US" sz="1400" dirty="0" err="1">
                <a:solidFill>
                  <a:schemeClr val="tx1"/>
                </a:solidFill>
              </a:rPr>
              <a:t>keadaan</a:t>
            </a:r>
            <a:r>
              <a:rPr lang="en-US" sz="1400" dirty="0">
                <a:solidFill>
                  <a:schemeClr val="tx1"/>
                </a:solidFill>
              </a:rPr>
              <a:t> dan </a:t>
            </a:r>
            <a:r>
              <a:rPr lang="en-US" sz="1400" dirty="0" err="1">
                <a:solidFill>
                  <a:schemeClr val="tx1"/>
                </a:solidFill>
              </a:rPr>
              <a:t>pembuktian</a:t>
            </a:r>
            <a:r>
              <a:rPr lang="en-US" sz="1400" dirty="0">
                <a:solidFill>
                  <a:schemeClr val="tx1"/>
                </a:solidFill>
              </a:rPr>
              <a:t>. </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hal-hal</a:t>
            </a:r>
            <a:r>
              <a:rPr lang="en-US" sz="1400" dirty="0">
                <a:solidFill>
                  <a:schemeClr val="tx1"/>
                </a:solidFill>
              </a:rPr>
              <a:t> </a:t>
            </a:r>
            <a:r>
              <a:rPr lang="en-US" sz="1400" dirty="0" err="1">
                <a:solidFill>
                  <a:schemeClr val="tx1"/>
                </a:solidFill>
              </a:rPr>
              <a:t>baru</a:t>
            </a:r>
            <a:r>
              <a:rPr lang="en-US" sz="1400" dirty="0">
                <a:solidFill>
                  <a:schemeClr val="tx1"/>
                </a:solidFill>
              </a:rPr>
              <a:t> </a:t>
            </a:r>
            <a:r>
              <a:rPr lang="en-US" sz="1400" dirty="0" err="1">
                <a:solidFill>
                  <a:schemeClr val="tx1"/>
                </a:solidFill>
              </a:rPr>
              <a:t>atau</a:t>
            </a:r>
            <a:r>
              <a:rPr lang="en-US" sz="1400" dirty="0">
                <a:solidFill>
                  <a:schemeClr val="tx1"/>
                </a:solidFill>
              </a:rPr>
              <a:t> </a:t>
            </a:r>
            <a:r>
              <a:rPr lang="en-US" sz="1400" dirty="0" err="1">
                <a:solidFill>
                  <a:schemeClr val="tx1"/>
                </a:solidFill>
              </a:rPr>
              <a:t>fakta</a:t>
            </a:r>
            <a:r>
              <a:rPr lang="en-US" sz="1400" dirty="0">
                <a:solidFill>
                  <a:schemeClr val="tx1"/>
                </a:solidFill>
              </a:rPr>
              <a:t> dan </a:t>
            </a:r>
            <a:r>
              <a:rPr lang="en-US" sz="1400" dirty="0" err="1">
                <a:solidFill>
                  <a:schemeClr val="tx1"/>
                </a:solidFill>
              </a:rPr>
              <a:t>pembuktian</a:t>
            </a:r>
            <a:r>
              <a:rPr lang="en-US" sz="1400" dirty="0">
                <a:solidFill>
                  <a:schemeClr val="tx1"/>
                </a:solidFill>
              </a:rPr>
              <a:t> </a:t>
            </a:r>
            <a:r>
              <a:rPr lang="en-US" sz="1400" dirty="0" err="1">
                <a:solidFill>
                  <a:schemeClr val="tx1"/>
                </a:solidFill>
              </a:rPr>
              <a:t>baru</a:t>
            </a:r>
            <a:r>
              <a:rPr lang="en-US" sz="1400" dirty="0">
                <a:solidFill>
                  <a:schemeClr val="tx1"/>
                </a:solidFill>
              </a:rPr>
              <a:t>, dan </a:t>
            </a:r>
          </a:p>
          <a:p>
            <a:pPr marL="731838" indent="-285750" algn="just">
              <a:spcBef>
                <a:spcPts val="0"/>
              </a:spcBef>
              <a:buClr>
                <a:srgbClr val="0070C0"/>
              </a:buClr>
              <a:buFont typeface="Arial" panose="020B0604020202020204" pitchFamily="34" charset="0"/>
              <a:buChar char="•"/>
            </a:pPr>
            <a:r>
              <a:rPr lang="en-US" sz="1400" dirty="0" err="1">
                <a:solidFill>
                  <a:schemeClr val="tx1"/>
                </a:solidFill>
              </a:rPr>
              <a:t>meminta</a:t>
            </a:r>
            <a:r>
              <a:rPr lang="en-US" sz="1400" dirty="0">
                <a:solidFill>
                  <a:schemeClr val="tx1"/>
                </a:solidFill>
              </a:rPr>
              <a:t> </a:t>
            </a:r>
            <a:r>
              <a:rPr lang="en-US" sz="1400" dirty="0" err="1">
                <a:solidFill>
                  <a:schemeClr val="tx1"/>
                </a:solidFill>
              </a:rPr>
              <a:t>supaya</a:t>
            </a:r>
            <a:r>
              <a:rPr lang="en-US" sz="1400" dirty="0">
                <a:solidFill>
                  <a:schemeClr val="tx1"/>
                </a:solidFill>
              </a:rPr>
              <a:t> </a:t>
            </a:r>
            <a:r>
              <a:rPr lang="en-US" sz="1400" dirty="0" err="1">
                <a:solidFill>
                  <a:schemeClr val="tx1"/>
                </a:solidFill>
              </a:rPr>
              <a:t>hal-hal</a:t>
            </a:r>
            <a:r>
              <a:rPr lang="en-US" sz="1400" dirty="0">
                <a:solidFill>
                  <a:schemeClr val="tx1"/>
                </a:solidFill>
              </a:rPr>
              <a:t> </a:t>
            </a:r>
            <a:r>
              <a:rPr lang="en-US" sz="1400" dirty="0" err="1">
                <a:solidFill>
                  <a:schemeClr val="tx1"/>
                </a:solidFill>
              </a:rPr>
              <a:t>atau</a:t>
            </a:r>
            <a:r>
              <a:rPr lang="en-US" sz="1400" dirty="0">
                <a:solidFill>
                  <a:schemeClr val="tx1"/>
                </a:solidFill>
              </a:rPr>
              <a:t> </a:t>
            </a:r>
            <a:r>
              <a:rPr lang="en-US" sz="1400" dirty="0" err="1">
                <a:solidFill>
                  <a:schemeClr val="tx1"/>
                </a:solidFill>
              </a:rPr>
              <a:t>fakta</a:t>
            </a:r>
            <a:r>
              <a:rPr lang="en-US" sz="1400" dirty="0">
                <a:solidFill>
                  <a:schemeClr val="tx1"/>
                </a:solidFill>
              </a:rPr>
              <a:t> </a:t>
            </a:r>
            <a:r>
              <a:rPr lang="en-US" sz="1400" dirty="0" err="1">
                <a:solidFill>
                  <a:schemeClr val="tx1"/>
                </a:solidFill>
              </a:rPr>
              <a:t>baru</a:t>
            </a:r>
            <a:r>
              <a:rPr lang="en-US" sz="1400" dirty="0">
                <a:solidFill>
                  <a:schemeClr val="tx1"/>
                </a:solidFill>
              </a:rPr>
              <a:t> </a:t>
            </a:r>
            <a:r>
              <a:rPr lang="en-US" sz="1400" dirty="0" err="1">
                <a:solidFill>
                  <a:schemeClr val="tx1"/>
                </a:solidFill>
              </a:rPr>
              <a:t>itu</a:t>
            </a:r>
            <a:r>
              <a:rPr lang="en-US" sz="1400" dirty="0">
                <a:solidFill>
                  <a:schemeClr val="tx1"/>
                </a:solidFill>
              </a:rPr>
              <a:t> </a:t>
            </a:r>
            <a:r>
              <a:rPr lang="en-US" sz="1400" dirty="0" err="1">
                <a:solidFill>
                  <a:schemeClr val="tx1"/>
                </a:solidFill>
              </a:rPr>
              <a:t>diperiksa</a:t>
            </a:r>
            <a:r>
              <a:rPr lang="en-US" sz="1400" dirty="0">
                <a:solidFill>
                  <a:schemeClr val="tx1"/>
                </a:solidFill>
              </a:rPr>
              <a:t> </a:t>
            </a:r>
            <a:r>
              <a:rPr lang="en-US" sz="1400" dirty="0" err="1">
                <a:solidFill>
                  <a:schemeClr val="tx1"/>
                </a:solidFill>
              </a:rPr>
              <a:t>dalam</a:t>
            </a:r>
            <a:r>
              <a:rPr lang="en-US" sz="1400" dirty="0">
                <a:solidFill>
                  <a:schemeClr val="tx1"/>
                </a:solidFill>
              </a:rPr>
              <a:t> </a:t>
            </a:r>
            <a:r>
              <a:rPr lang="en-US" sz="1400" dirty="0" err="1">
                <a:solidFill>
                  <a:schemeClr val="tx1"/>
                </a:solidFill>
              </a:rPr>
              <a:t>suatu</a:t>
            </a:r>
            <a:r>
              <a:rPr lang="en-US" sz="1400" dirty="0">
                <a:solidFill>
                  <a:schemeClr val="tx1"/>
                </a:solidFill>
              </a:rPr>
              <a:t> </a:t>
            </a:r>
            <a:r>
              <a:rPr lang="en-US" sz="1400" dirty="0" err="1">
                <a:solidFill>
                  <a:schemeClr val="tx1"/>
                </a:solidFill>
              </a:rPr>
              <a:t>pemeriksaan</a:t>
            </a:r>
            <a:r>
              <a:rPr lang="en-US" sz="1400" dirty="0">
                <a:solidFill>
                  <a:schemeClr val="tx1"/>
                </a:solidFill>
              </a:rPr>
              <a:t> </a:t>
            </a:r>
            <a:r>
              <a:rPr lang="en-US" sz="1400" dirty="0" err="1">
                <a:solidFill>
                  <a:schemeClr val="tx1"/>
                </a:solidFill>
              </a:rPr>
              <a:t>tambahan</a:t>
            </a:r>
            <a:r>
              <a:rPr lang="en-US" sz="1400" dirty="0">
                <a:solidFill>
                  <a:schemeClr val="tx1"/>
                </a:solidFill>
              </a:rPr>
              <a:t>.</a:t>
            </a:r>
          </a:p>
          <a:p>
            <a:pPr algn="just">
              <a:buClr>
                <a:srgbClr val="0070C0"/>
              </a:buClr>
              <a:buFont typeface="Wingdings" panose="05000000000000000000" pitchFamily="2" charset="2"/>
              <a:buChar char="Ø"/>
            </a:pPr>
            <a:r>
              <a:rPr lang="en-US" sz="1400" dirty="0" err="1">
                <a:solidFill>
                  <a:schemeClr val="tx1"/>
                </a:solidFill>
              </a:rPr>
              <a:t>Memori</a:t>
            </a:r>
            <a:r>
              <a:rPr lang="en-US" sz="1400" dirty="0">
                <a:solidFill>
                  <a:schemeClr val="tx1"/>
                </a:solidFill>
              </a:rPr>
              <a:t> Banding </a:t>
            </a:r>
            <a:r>
              <a:rPr lang="en-US" sz="1400" dirty="0" err="1">
                <a:solidFill>
                  <a:schemeClr val="tx1"/>
                </a:solidFill>
              </a:rPr>
              <a:t>berisi</a:t>
            </a:r>
            <a:r>
              <a:rPr lang="en-US" sz="1400" dirty="0">
                <a:solidFill>
                  <a:schemeClr val="tx1"/>
                </a:solidFill>
              </a:rPr>
              <a:t> </a:t>
            </a:r>
            <a:r>
              <a:rPr lang="en-US" sz="1400" dirty="0" err="1">
                <a:solidFill>
                  <a:schemeClr val="tx1"/>
                </a:solidFill>
              </a:rPr>
              <a:t>alasan</a:t>
            </a:r>
            <a:r>
              <a:rPr lang="en-US" sz="1400" dirty="0">
                <a:solidFill>
                  <a:schemeClr val="tx1"/>
                </a:solidFill>
              </a:rPr>
              <a:t> </a:t>
            </a:r>
            <a:r>
              <a:rPr lang="en-US" sz="1400" dirty="0" err="1">
                <a:solidFill>
                  <a:schemeClr val="tx1"/>
                </a:solidFill>
              </a:rPr>
              <a:t>apa</a:t>
            </a:r>
            <a:r>
              <a:rPr lang="en-US" sz="1400" dirty="0">
                <a:solidFill>
                  <a:schemeClr val="tx1"/>
                </a:solidFill>
              </a:rPr>
              <a:t> </a:t>
            </a:r>
            <a:r>
              <a:rPr lang="en-US" sz="1400" dirty="0" err="1">
                <a:solidFill>
                  <a:schemeClr val="tx1"/>
                </a:solidFill>
              </a:rPr>
              <a:t>sebabnya</a:t>
            </a:r>
            <a:r>
              <a:rPr lang="en-US" sz="1400" dirty="0">
                <a:solidFill>
                  <a:schemeClr val="tx1"/>
                </a:solidFill>
              </a:rPr>
              <a:t> </a:t>
            </a:r>
            <a:r>
              <a:rPr lang="en-US" sz="1400" dirty="0" err="1">
                <a:solidFill>
                  <a:schemeClr val="tx1"/>
                </a:solidFill>
              </a:rPr>
              <a:t>Pembanding</a:t>
            </a:r>
            <a:r>
              <a:rPr lang="en-US" sz="1400" dirty="0">
                <a:solidFill>
                  <a:schemeClr val="tx1"/>
                </a:solidFill>
              </a:rPr>
              <a:t> </a:t>
            </a:r>
            <a:r>
              <a:rPr lang="en-US" sz="1400" dirty="0" err="1">
                <a:solidFill>
                  <a:schemeClr val="tx1"/>
                </a:solidFill>
              </a:rPr>
              <a:t>mengajukan</a:t>
            </a:r>
            <a:r>
              <a:rPr lang="en-US" sz="1400" dirty="0">
                <a:solidFill>
                  <a:schemeClr val="tx1"/>
                </a:solidFill>
              </a:rPr>
              <a:t> </a:t>
            </a:r>
            <a:r>
              <a:rPr lang="en-US" sz="1400" dirty="0" err="1">
                <a:solidFill>
                  <a:schemeClr val="tx1"/>
                </a:solidFill>
              </a:rPr>
              <a:t>permohonan</a:t>
            </a:r>
            <a:r>
              <a:rPr lang="en-US" sz="1400" dirty="0">
                <a:solidFill>
                  <a:schemeClr val="tx1"/>
                </a:solidFill>
              </a:rPr>
              <a:t> Banding.</a:t>
            </a:r>
          </a:p>
          <a:p>
            <a:pPr algn="just">
              <a:buClr>
                <a:srgbClr val="0070C0"/>
              </a:buClr>
              <a:buFont typeface="Wingdings" panose="05000000000000000000" pitchFamily="2" charset="2"/>
              <a:buChar char="Ø"/>
            </a:pPr>
            <a:r>
              <a:rPr lang="en-US" sz="1400" dirty="0" err="1">
                <a:solidFill>
                  <a:schemeClr val="tx1"/>
                </a:solidFill>
              </a:rPr>
              <a:t>Memori</a:t>
            </a:r>
            <a:r>
              <a:rPr lang="en-US" sz="1400" dirty="0">
                <a:solidFill>
                  <a:schemeClr val="tx1"/>
                </a:solidFill>
              </a:rPr>
              <a:t> Banding </a:t>
            </a:r>
            <a:r>
              <a:rPr lang="en-US" sz="1400" dirty="0" err="1">
                <a:solidFill>
                  <a:schemeClr val="tx1"/>
                </a:solidFill>
              </a:rPr>
              <a:t>harus</a:t>
            </a:r>
            <a:r>
              <a:rPr lang="en-US" sz="1400" dirty="0">
                <a:solidFill>
                  <a:schemeClr val="tx1"/>
                </a:solidFill>
              </a:rPr>
              <a:t> </a:t>
            </a:r>
            <a:r>
              <a:rPr lang="en-US" sz="1400" dirty="0" err="1">
                <a:solidFill>
                  <a:schemeClr val="tx1"/>
                </a:solidFill>
              </a:rPr>
              <a:t>dengan</a:t>
            </a:r>
            <a:r>
              <a:rPr lang="en-US" sz="1400" dirty="0">
                <a:solidFill>
                  <a:schemeClr val="tx1"/>
                </a:solidFill>
              </a:rPr>
              <a:t> </a:t>
            </a:r>
            <a:r>
              <a:rPr lang="en-US" sz="1400" dirty="0" err="1">
                <a:solidFill>
                  <a:schemeClr val="tx1"/>
                </a:solidFill>
              </a:rPr>
              <a:t>jelas</a:t>
            </a:r>
            <a:r>
              <a:rPr lang="en-US" sz="1400" dirty="0">
                <a:solidFill>
                  <a:schemeClr val="tx1"/>
                </a:solidFill>
              </a:rPr>
              <a:t> </a:t>
            </a:r>
            <a:r>
              <a:rPr lang="en-US" sz="1400" dirty="0" err="1">
                <a:solidFill>
                  <a:schemeClr val="tx1"/>
                </a:solidFill>
              </a:rPr>
              <a:t>memuat</a:t>
            </a:r>
            <a:r>
              <a:rPr lang="en-US" sz="1400" dirty="0">
                <a:solidFill>
                  <a:schemeClr val="tx1"/>
                </a:solidFill>
              </a:rPr>
              <a:t> </a:t>
            </a:r>
            <a:r>
              <a:rPr lang="en-US" sz="1400" dirty="0" err="1">
                <a:solidFill>
                  <a:schemeClr val="tx1"/>
                </a:solidFill>
              </a:rPr>
              <a:t>apa</a:t>
            </a:r>
            <a:r>
              <a:rPr lang="en-US" sz="1400" dirty="0">
                <a:solidFill>
                  <a:schemeClr val="tx1"/>
                </a:solidFill>
              </a:rPr>
              <a:t> </a:t>
            </a:r>
            <a:r>
              <a:rPr lang="en-US" sz="1400" dirty="0" err="1">
                <a:solidFill>
                  <a:schemeClr val="tx1"/>
                </a:solidFill>
              </a:rPr>
              <a:t>sebabnya</a:t>
            </a:r>
            <a:r>
              <a:rPr lang="en-US" sz="1400" dirty="0">
                <a:solidFill>
                  <a:schemeClr val="tx1"/>
                </a:solidFill>
              </a:rPr>
              <a:t> </a:t>
            </a:r>
            <a:r>
              <a:rPr lang="en-US" sz="1400" dirty="0" err="1">
                <a:solidFill>
                  <a:schemeClr val="tx1"/>
                </a:solidFill>
              </a:rPr>
              <a:t>Pembanding</a:t>
            </a:r>
            <a:r>
              <a:rPr lang="en-US" sz="1400" dirty="0">
                <a:solidFill>
                  <a:schemeClr val="tx1"/>
                </a:solidFill>
              </a:rPr>
              <a:t> </a:t>
            </a:r>
            <a:r>
              <a:rPr lang="en-US" sz="1400" dirty="0" err="1">
                <a:solidFill>
                  <a:schemeClr val="tx1"/>
                </a:solidFill>
              </a:rPr>
              <a:t>menganggap</a:t>
            </a:r>
            <a:r>
              <a:rPr lang="en-US" sz="1400" dirty="0">
                <a:solidFill>
                  <a:schemeClr val="tx1"/>
                </a:solidFill>
              </a:rPr>
              <a:t> </a:t>
            </a:r>
            <a:r>
              <a:rPr lang="en-US" sz="1400" dirty="0" err="1">
                <a:solidFill>
                  <a:schemeClr val="tx1"/>
                </a:solidFill>
              </a:rPr>
              <a:t>bahwa</a:t>
            </a:r>
            <a:r>
              <a:rPr lang="en-US" sz="1400" dirty="0">
                <a:solidFill>
                  <a:schemeClr val="tx1"/>
                </a:solidFill>
              </a:rPr>
              <a:t> </a:t>
            </a:r>
            <a:r>
              <a:rPr lang="en-US" sz="1400" dirty="0" err="1">
                <a:solidFill>
                  <a:schemeClr val="tx1"/>
                </a:solidFill>
              </a:rPr>
              <a:t>putusan</a:t>
            </a:r>
            <a:r>
              <a:rPr lang="en-US" sz="1400" dirty="0">
                <a:solidFill>
                  <a:schemeClr val="tx1"/>
                </a:solidFill>
              </a:rPr>
              <a:t> </a:t>
            </a:r>
            <a:r>
              <a:rPr lang="en-US" sz="1400" dirty="0" err="1">
                <a:solidFill>
                  <a:schemeClr val="tx1"/>
                </a:solidFill>
              </a:rPr>
              <a:t>pengadilan</a:t>
            </a:r>
            <a:r>
              <a:rPr lang="en-US" sz="1400" dirty="0">
                <a:solidFill>
                  <a:schemeClr val="tx1"/>
                </a:solidFill>
              </a:rPr>
              <a:t> </a:t>
            </a:r>
            <a:r>
              <a:rPr lang="en-US" sz="1400" dirty="0" err="1">
                <a:solidFill>
                  <a:schemeClr val="tx1"/>
                </a:solidFill>
              </a:rPr>
              <a:t>tingkat</a:t>
            </a:r>
            <a:r>
              <a:rPr lang="en-US" sz="1400" dirty="0">
                <a:solidFill>
                  <a:schemeClr val="tx1"/>
                </a:solidFill>
              </a:rPr>
              <a:t> </a:t>
            </a:r>
            <a:r>
              <a:rPr lang="en-US" sz="1400" dirty="0" err="1">
                <a:solidFill>
                  <a:schemeClr val="tx1"/>
                </a:solidFill>
              </a:rPr>
              <a:t>pertama</a:t>
            </a:r>
            <a:r>
              <a:rPr lang="en-US" sz="1400" dirty="0">
                <a:solidFill>
                  <a:schemeClr val="tx1"/>
                </a:solidFill>
              </a:rPr>
              <a:t> </a:t>
            </a:r>
            <a:r>
              <a:rPr lang="en-US" sz="1400" dirty="0" err="1">
                <a:solidFill>
                  <a:schemeClr val="tx1"/>
                </a:solidFill>
              </a:rPr>
              <a:t>adalah</a:t>
            </a:r>
            <a:r>
              <a:rPr lang="en-US" sz="1400" dirty="0">
                <a:solidFill>
                  <a:schemeClr val="tx1"/>
                </a:solidFill>
              </a:rPr>
              <a:t> salah.</a:t>
            </a:r>
          </a:p>
          <a:p>
            <a:pPr marL="114300" indent="0" algn="just">
              <a:buNone/>
            </a:pPr>
            <a:endParaRPr lang="en-US" sz="1600" dirty="0">
              <a:solidFill>
                <a:schemeClr val="tx1"/>
              </a:solidFill>
            </a:endParaRPr>
          </a:p>
        </p:txBody>
      </p:sp>
      <p:sp>
        <p:nvSpPr>
          <p:cNvPr id="3" name="Slide Number Placeholder 2">
            <a:extLst>
              <a:ext uri="{FF2B5EF4-FFF2-40B4-BE49-F238E27FC236}">
                <a16:creationId xmlns:a16="http://schemas.microsoft.com/office/drawing/2014/main" id="{99F9F49B-E5B9-E146-8D1B-A3B4B03511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4173319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510933-B23D-F84B-8F47-E153CA1A8D18}"/>
              </a:ext>
            </a:extLst>
          </p:cNvPr>
          <p:cNvSpPr>
            <a:spLocks noGrp="1"/>
          </p:cNvSpPr>
          <p:nvPr>
            <p:ph type="title"/>
          </p:nvPr>
        </p:nvSpPr>
        <p:spPr>
          <a:xfrm>
            <a:off x="127320" y="122547"/>
            <a:ext cx="6254151" cy="424543"/>
          </a:xfrm>
        </p:spPr>
        <p:txBody>
          <a:bodyPr/>
          <a:lstStyle/>
          <a:p>
            <a:r>
              <a:rPr lang="en-US" sz="1600" b="1" dirty="0">
                <a:solidFill>
                  <a:schemeClr val="tx1"/>
                </a:solidFill>
              </a:rPr>
              <a:t>KONTRA MEMORI BANDING</a:t>
            </a:r>
          </a:p>
        </p:txBody>
      </p:sp>
      <p:sp>
        <p:nvSpPr>
          <p:cNvPr id="5" name="Text Placeholder 4">
            <a:extLst>
              <a:ext uri="{FF2B5EF4-FFF2-40B4-BE49-F238E27FC236}">
                <a16:creationId xmlns:a16="http://schemas.microsoft.com/office/drawing/2014/main" id="{BE7CE888-A627-9645-8559-D8B574225CF9}"/>
              </a:ext>
            </a:extLst>
          </p:cNvPr>
          <p:cNvSpPr>
            <a:spLocks noGrp="1"/>
          </p:cNvSpPr>
          <p:nvPr>
            <p:ph type="body" idx="1"/>
          </p:nvPr>
        </p:nvSpPr>
        <p:spPr>
          <a:xfrm>
            <a:off x="0" y="464847"/>
            <a:ext cx="6254151" cy="4602404"/>
          </a:xfrm>
        </p:spPr>
        <p:txBody>
          <a:bodyPr/>
          <a:lstStyle/>
          <a:p>
            <a:pPr algn="just">
              <a:buClr>
                <a:srgbClr val="0070C0"/>
              </a:buClr>
              <a:buFont typeface="Wingdings" panose="05000000000000000000" pitchFamily="2" charset="2"/>
              <a:buChar char="Ø"/>
            </a:pPr>
            <a:r>
              <a:rPr lang="en-US" sz="1500" dirty="0" err="1">
                <a:solidFill>
                  <a:schemeClr val="tx1"/>
                </a:solidFill>
              </a:rPr>
              <a:t>Kontra</a:t>
            </a:r>
            <a:r>
              <a:rPr lang="en-US" sz="1500" dirty="0">
                <a:solidFill>
                  <a:schemeClr val="tx1"/>
                </a:solidFill>
              </a:rPr>
              <a:t> </a:t>
            </a:r>
            <a:r>
              <a:rPr lang="en-US" sz="1500" dirty="0" err="1">
                <a:solidFill>
                  <a:schemeClr val="tx1"/>
                </a:solidFill>
              </a:rPr>
              <a:t>Memori</a:t>
            </a:r>
            <a:r>
              <a:rPr lang="en-US" sz="1500" dirty="0">
                <a:solidFill>
                  <a:schemeClr val="tx1"/>
                </a:solidFill>
              </a:rPr>
              <a:t> Banding </a:t>
            </a:r>
            <a:r>
              <a:rPr lang="en-US" sz="1500" dirty="0" err="1">
                <a:solidFill>
                  <a:schemeClr val="tx1"/>
                </a:solidFill>
              </a:rPr>
              <a:t>merupakan</a:t>
            </a:r>
            <a:r>
              <a:rPr lang="en-US" sz="1500" dirty="0">
                <a:solidFill>
                  <a:schemeClr val="tx1"/>
                </a:solidFill>
              </a:rPr>
              <a:t> </a:t>
            </a:r>
            <a:r>
              <a:rPr lang="en-US" sz="1500" dirty="0" err="1">
                <a:solidFill>
                  <a:schemeClr val="tx1"/>
                </a:solidFill>
              </a:rPr>
              <a:t>jawaban</a:t>
            </a:r>
            <a:r>
              <a:rPr lang="en-US" sz="1500" dirty="0">
                <a:solidFill>
                  <a:schemeClr val="tx1"/>
                </a:solidFill>
              </a:rPr>
              <a:t>/</a:t>
            </a:r>
            <a:r>
              <a:rPr lang="en-US" sz="1500" dirty="0" err="1">
                <a:solidFill>
                  <a:schemeClr val="tx1"/>
                </a:solidFill>
              </a:rPr>
              <a:t>tanggapan</a:t>
            </a:r>
            <a:r>
              <a:rPr lang="en-US" sz="1500" dirty="0">
                <a:solidFill>
                  <a:schemeClr val="tx1"/>
                </a:solidFill>
              </a:rPr>
              <a:t> </a:t>
            </a:r>
            <a:r>
              <a:rPr lang="en-US" sz="1500" dirty="0" err="1">
                <a:solidFill>
                  <a:schemeClr val="tx1"/>
                </a:solidFill>
              </a:rPr>
              <a:t>langsung</a:t>
            </a:r>
            <a:r>
              <a:rPr lang="en-US" sz="1500" dirty="0">
                <a:solidFill>
                  <a:schemeClr val="tx1"/>
                </a:solidFill>
              </a:rPr>
              <a:t> </a:t>
            </a:r>
            <a:r>
              <a:rPr lang="en-US" sz="1500" dirty="0" err="1">
                <a:solidFill>
                  <a:schemeClr val="tx1"/>
                </a:solidFill>
              </a:rPr>
              <a:t>pihak</a:t>
            </a:r>
            <a:r>
              <a:rPr lang="en-US" sz="1500" dirty="0">
                <a:solidFill>
                  <a:schemeClr val="tx1"/>
                </a:solidFill>
              </a:rPr>
              <a:t> </a:t>
            </a:r>
            <a:r>
              <a:rPr lang="en-US" sz="1500" dirty="0" err="1">
                <a:solidFill>
                  <a:schemeClr val="tx1"/>
                </a:solidFill>
              </a:rPr>
              <a:t>Terbanding</a:t>
            </a:r>
            <a:r>
              <a:rPr lang="en-US" sz="1500" dirty="0">
                <a:solidFill>
                  <a:schemeClr val="tx1"/>
                </a:solidFill>
              </a:rPr>
              <a:t> </a:t>
            </a:r>
            <a:r>
              <a:rPr lang="en-US" sz="1500" dirty="0" err="1">
                <a:solidFill>
                  <a:schemeClr val="tx1"/>
                </a:solidFill>
              </a:rPr>
              <a:t>terhadap</a:t>
            </a:r>
            <a:r>
              <a:rPr lang="en-US" sz="1500" dirty="0">
                <a:solidFill>
                  <a:schemeClr val="tx1"/>
                </a:solidFill>
              </a:rPr>
              <a:t> </a:t>
            </a:r>
            <a:r>
              <a:rPr lang="en-US" sz="1500" dirty="0" err="1">
                <a:solidFill>
                  <a:schemeClr val="tx1"/>
                </a:solidFill>
              </a:rPr>
              <a:t>isi</a:t>
            </a:r>
            <a:r>
              <a:rPr lang="en-US" sz="1500" dirty="0">
                <a:solidFill>
                  <a:schemeClr val="tx1"/>
                </a:solidFill>
              </a:rPr>
              <a:t> </a:t>
            </a:r>
            <a:r>
              <a:rPr lang="en-US" sz="1500" dirty="0" err="1">
                <a:solidFill>
                  <a:schemeClr val="tx1"/>
                </a:solidFill>
              </a:rPr>
              <a:t>Memori</a:t>
            </a:r>
            <a:r>
              <a:rPr lang="en-US" sz="1500" dirty="0">
                <a:solidFill>
                  <a:schemeClr val="tx1"/>
                </a:solidFill>
              </a:rPr>
              <a:t> Banding.</a:t>
            </a:r>
          </a:p>
          <a:p>
            <a:pPr algn="just">
              <a:buClr>
                <a:srgbClr val="0070C0"/>
              </a:buClr>
              <a:buFont typeface="Wingdings" panose="05000000000000000000" pitchFamily="2" charset="2"/>
              <a:buChar char="Ø"/>
            </a:pPr>
            <a:r>
              <a:rPr lang="en-US" sz="1500" dirty="0" err="1">
                <a:solidFill>
                  <a:schemeClr val="tx1"/>
                </a:solidFill>
              </a:rPr>
              <a:t>Menurut</a:t>
            </a:r>
            <a:r>
              <a:rPr lang="en-US" sz="1500" dirty="0">
                <a:solidFill>
                  <a:schemeClr val="tx1"/>
                </a:solidFill>
              </a:rPr>
              <a:t> M. Yahya </a:t>
            </a:r>
            <a:r>
              <a:rPr lang="en-US" sz="1500" dirty="0" err="1">
                <a:solidFill>
                  <a:schemeClr val="tx1"/>
                </a:solidFill>
              </a:rPr>
              <a:t>Harahap</a:t>
            </a:r>
            <a:r>
              <a:rPr lang="en-US" sz="1500" dirty="0">
                <a:solidFill>
                  <a:schemeClr val="tx1"/>
                </a:solidFill>
              </a:rPr>
              <a:t> : </a:t>
            </a:r>
            <a:r>
              <a:rPr lang="en-US" sz="1500" dirty="0" err="1">
                <a:solidFill>
                  <a:schemeClr val="tx1"/>
                </a:solidFill>
              </a:rPr>
              <a:t>Tujuan</a:t>
            </a:r>
            <a:r>
              <a:rPr lang="en-US" sz="1500" dirty="0">
                <a:solidFill>
                  <a:schemeClr val="tx1"/>
                </a:solidFill>
              </a:rPr>
              <a:t> </a:t>
            </a:r>
            <a:r>
              <a:rPr lang="en-US" sz="1500" dirty="0" err="1">
                <a:solidFill>
                  <a:schemeClr val="tx1"/>
                </a:solidFill>
              </a:rPr>
              <a:t>Kontra</a:t>
            </a:r>
            <a:r>
              <a:rPr lang="en-US" sz="1500" dirty="0">
                <a:solidFill>
                  <a:schemeClr val="tx1"/>
                </a:solidFill>
              </a:rPr>
              <a:t> </a:t>
            </a:r>
            <a:r>
              <a:rPr lang="en-US" sz="1500" dirty="0" err="1">
                <a:solidFill>
                  <a:schemeClr val="tx1"/>
                </a:solidFill>
              </a:rPr>
              <a:t>Memori</a:t>
            </a:r>
            <a:r>
              <a:rPr lang="en-US" sz="1500" dirty="0">
                <a:solidFill>
                  <a:schemeClr val="tx1"/>
                </a:solidFill>
              </a:rPr>
              <a:t> Banding </a:t>
            </a:r>
            <a:r>
              <a:rPr lang="en-US" sz="1500" dirty="0" err="1">
                <a:solidFill>
                  <a:schemeClr val="tx1"/>
                </a:solidFill>
              </a:rPr>
              <a:t>berupa</a:t>
            </a:r>
            <a:r>
              <a:rPr lang="en-US" sz="1500" dirty="0">
                <a:solidFill>
                  <a:schemeClr val="tx1"/>
                </a:solidFill>
              </a:rPr>
              <a:t> </a:t>
            </a:r>
            <a:r>
              <a:rPr lang="en-US" sz="1500" dirty="0" err="1">
                <a:solidFill>
                  <a:schemeClr val="tx1"/>
                </a:solidFill>
              </a:rPr>
              <a:t>risalah</a:t>
            </a:r>
            <a:r>
              <a:rPr lang="en-US" sz="1500" dirty="0">
                <a:solidFill>
                  <a:schemeClr val="tx1"/>
                </a:solidFill>
              </a:rPr>
              <a:t> yang </a:t>
            </a:r>
            <a:r>
              <a:rPr lang="en-US" sz="1500" dirty="0" err="1">
                <a:solidFill>
                  <a:schemeClr val="tx1"/>
                </a:solidFill>
              </a:rPr>
              <a:t>memuat</a:t>
            </a:r>
            <a:r>
              <a:rPr lang="en-US" sz="1500" dirty="0">
                <a:solidFill>
                  <a:schemeClr val="tx1"/>
                </a:solidFill>
              </a:rPr>
              <a:t> </a:t>
            </a:r>
            <a:r>
              <a:rPr lang="en-US" sz="1500" b="1" dirty="0" err="1">
                <a:solidFill>
                  <a:schemeClr val="tx1"/>
                </a:solidFill>
              </a:rPr>
              <a:t>bantahan-bantahan</a:t>
            </a:r>
            <a:r>
              <a:rPr lang="en-US" sz="1500" b="1" dirty="0">
                <a:solidFill>
                  <a:schemeClr val="tx1"/>
                </a:solidFill>
              </a:rPr>
              <a:t> </a:t>
            </a:r>
            <a:r>
              <a:rPr lang="en-US" sz="1500" b="1" dirty="0" err="1">
                <a:solidFill>
                  <a:schemeClr val="tx1"/>
                </a:solidFill>
              </a:rPr>
              <a:t>terhadap</a:t>
            </a:r>
            <a:r>
              <a:rPr lang="en-US" sz="1500" b="1" dirty="0">
                <a:solidFill>
                  <a:schemeClr val="tx1"/>
                </a:solidFill>
              </a:rPr>
              <a:t> </a:t>
            </a:r>
            <a:r>
              <a:rPr lang="en-US" sz="1500" b="1" dirty="0" err="1">
                <a:solidFill>
                  <a:schemeClr val="tx1"/>
                </a:solidFill>
              </a:rPr>
              <a:t>isi</a:t>
            </a:r>
            <a:r>
              <a:rPr lang="en-US" sz="1500" b="1" dirty="0">
                <a:solidFill>
                  <a:schemeClr val="tx1"/>
                </a:solidFill>
              </a:rPr>
              <a:t> </a:t>
            </a:r>
            <a:r>
              <a:rPr lang="en-US" sz="1500" b="1" dirty="0" err="1">
                <a:solidFill>
                  <a:schemeClr val="tx1"/>
                </a:solidFill>
              </a:rPr>
              <a:t>Memori</a:t>
            </a:r>
            <a:r>
              <a:rPr lang="en-US" sz="1500" b="1" dirty="0">
                <a:solidFill>
                  <a:schemeClr val="tx1"/>
                </a:solidFill>
              </a:rPr>
              <a:t> Banding, </a:t>
            </a:r>
            <a:r>
              <a:rPr lang="en-US" sz="1500" dirty="0" err="1">
                <a:solidFill>
                  <a:schemeClr val="tx1"/>
                </a:solidFill>
              </a:rPr>
              <a:t>serta</a:t>
            </a:r>
            <a:r>
              <a:rPr lang="en-US" sz="1500" dirty="0">
                <a:solidFill>
                  <a:schemeClr val="tx1"/>
                </a:solidFill>
              </a:rPr>
              <a:t> </a:t>
            </a:r>
            <a:r>
              <a:rPr lang="en-US" sz="1500" dirty="0" err="1">
                <a:solidFill>
                  <a:schemeClr val="tx1"/>
                </a:solidFill>
              </a:rPr>
              <a:t>menekankan</a:t>
            </a:r>
            <a:r>
              <a:rPr lang="en-US" sz="1500" dirty="0">
                <a:solidFill>
                  <a:schemeClr val="tx1"/>
                </a:solidFill>
              </a:rPr>
              <a:t> </a:t>
            </a:r>
            <a:r>
              <a:rPr lang="en-US" sz="1500" dirty="0" err="1">
                <a:solidFill>
                  <a:schemeClr val="tx1"/>
                </a:solidFill>
              </a:rPr>
              <a:t>kembali</a:t>
            </a:r>
            <a:r>
              <a:rPr lang="en-US" sz="1500" dirty="0">
                <a:solidFill>
                  <a:schemeClr val="tx1"/>
                </a:solidFill>
              </a:rPr>
              <a:t> </a:t>
            </a:r>
            <a:r>
              <a:rPr lang="en-US" sz="1500" dirty="0" err="1">
                <a:solidFill>
                  <a:schemeClr val="tx1"/>
                </a:solidFill>
              </a:rPr>
              <a:t>kebenaran</a:t>
            </a:r>
            <a:r>
              <a:rPr lang="en-US" sz="1500" dirty="0">
                <a:solidFill>
                  <a:schemeClr val="tx1"/>
                </a:solidFill>
              </a:rPr>
              <a:t> dan </a:t>
            </a:r>
            <a:r>
              <a:rPr lang="en-US" sz="1500" dirty="0" err="1">
                <a:solidFill>
                  <a:schemeClr val="tx1"/>
                </a:solidFill>
              </a:rPr>
              <a:t>ketepatan</a:t>
            </a:r>
            <a:r>
              <a:rPr lang="en-US" sz="1500" dirty="0">
                <a:solidFill>
                  <a:schemeClr val="tx1"/>
                </a:solidFill>
              </a:rPr>
              <a:t> </a:t>
            </a:r>
            <a:r>
              <a:rPr lang="en-US" sz="1500" dirty="0" err="1">
                <a:solidFill>
                  <a:schemeClr val="tx1"/>
                </a:solidFill>
              </a:rPr>
              <a:t>Putusan</a:t>
            </a:r>
            <a:r>
              <a:rPr lang="en-US" sz="1500" dirty="0">
                <a:solidFill>
                  <a:schemeClr val="tx1"/>
                </a:solidFill>
              </a:rPr>
              <a:t> yang </a:t>
            </a:r>
            <a:r>
              <a:rPr lang="en-US" sz="1500" dirty="0" err="1">
                <a:solidFill>
                  <a:schemeClr val="tx1"/>
                </a:solidFill>
              </a:rPr>
              <a:t>dijatuhkan</a:t>
            </a:r>
            <a:r>
              <a:rPr lang="en-US" sz="1500" dirty="0">
                <a:solidFill>
                  <a:schemeClr val="tx1"/>
                </a:solidFill>
              </a:rPr>
              <a:t>. </a:t>
            </a:r>
            <a:r>
              <a:rPr lang="en-US" sz="1500" dirty="0" err="1">
                <a:solidFill>
                  <a:schemeClr val="tx1"/>
                </a:solidFill>
              </a:rPr>
              <a:t>Tentu</a:t>
            </a:r>
            <a:r>
              <a:rPr lang="en-US" sz="1500" dirty="0">
                <a:solidFill>
                  <a:schemeClr val="tx1"/>
                </a:solidFill>
              </a:rPr>
              <a:t> </a:t>
            </a:r>
            <a:r>
              <a:rPr lang="en-US" sz="1500" dirty="0" err="1">
                <a:solidFill>
                  <a:schemeClr val="tx1"/>
                </a:solidFill>
              </a:rPr>
              <a:t>secara</a:t>
            </a:r>
            <a:r>
              <a:rPr lang="en-US" sz="1500" dirty="0">
                <a:solidFill>
                  <a:schemeClr val="tx1"/>
                </a:solidFill>
              </a:rPr>
              <a:t> </a:t>
            </a:r>
            <a:r>
              <a:rPr lang="en-US" sz="1500" dirty="0" err="1">
                <a:solidFill>
                  <a:schemeClr val="tx1"/>
                </a:solidFill>
              </a:rPr>
              <a:t>logika</a:t>
            </a:r>
            <a:r>
              <a:rPr lang="en-US" sz="1500" dirty="0">
                <a:solidFill>
                  <a:schemeClr val="tx1"/>
                </a:solidFill>
              </a:rPr>
              <a:t> </a:t>
            </a:r>
            <a:r>
              <a:rPr lang="en-US" sz="1500" dirty="0" err="1">
                <a:solidFill>
                  <a:schemeClr val="tx1"/>
                </a:solidFill>
              </a:rPr>
              <a:t>ada</a:t>
            </a:r>
            <a:r>
              <a:rPr lang="en-US" sz="1500" dirty="0">
                <a:solidFill>
                  <a:schemeClr val="tx1"/>
                </a:solidFill>
              </a:rPr>
              <a:t> </a:t>
            </a:r>
            <a:r>
              <a:rPr lang="en-US" sz="1500" dirty="0" err="1">
                <a:solidFill>
                  <a:schemeClr val="tx1"/>
                </a:solidFill>
              </a:rPr>
              <a:t>Memori</a:t>
            </a:r>
            <a:r>
              <a:rPr lang="en-US" sz="1500" dirty="0">
                <a:solidFill>
                  <a:schemeClr val="tx1"/>
                </a:solidFill>
              </a:rPr>
              <a:t> Banding </a:t>
            </a:r>
            <a:r>
              <a:rPr lang="en-US" sz="1500" dirty="0" err="1">
                <a:solidFill>
                  <a:schemeClr val="tx1"/>
                </a:solidFill>
              </a:rPr>
              <a:t>terlebih</a:t>
            </a:r>
            <a:r>
              <a:rPr lang="en-US" sz="1500" dirty="0">
                <a:solidFill>
                  <a:schemeClr val="tx1"/>
                </a:solidFill>
              </a:rPr>
              <a:t> </a:t>
            </a:r>
            <a:r>
              <a:rPr lang="en-US" sz="1500" dirty="0" err="1">
                <a:solidFill>
                  <a:schemeClr val="tx1"/>
                </a:solidFill>
              </a:rPr>
              <a:t>dahulu</a:t>
            </a:r>
            <a:r>
              <a:rPr lang="en-US" sz="1500" dirty="0">
                <a:solidFill>
                  <a:schemeClr val="tx1"/>
                </a:solidFill>
              </a:rPr>
              <a:t> </a:t>
            </a:r>
            <a:r>
              <a:rPr lang="en-US" sz="1500" dirty="0" err="1">
                <a:solidFill>
                  <a:schemeClr val="tx1"/>
                </a:solidFill>
              </a:rPr>
              <a:t>untuk</a:t>
            </a:r>
            <a:r>
              <a:rPr lang="en-US" sz="1500" dirty="0">
                <a:solidFill>
                  <a:schemeClr val="tx1"/>
                </a:solidFill>
              </a:rPr>
              <a:t> </a:t>
            </a:r>
            <a:r>
              <a:rPr lang="en-US" sz="1500" dirty="0" err="1">
                <a:solidFill>
                  <a:schemeClr val="tx1"/>
                </a:solidFill>
              </a:rPr>
              <a:t>dapat</a:t>
            </a:r>
            <a:r>
              <a:rPr lang="en-US" sz="1500" dirty="0">
                <a:solidFill>
                  <a:schemeClr val="tx1"/>
                </a:solidFill>
              </a:rPr>
              <a:t> </a:t>
            </a:r>
            <a:r>
              <a:rPr lang="en-US" sz="1500" dirty="0" err="1">
                <a:solidFill>
                  <a:schemeClr val="tx1"/>
                </a:solidFill>
              </a:rPr>
              <a:t>dibantah</a:t>
            </a:r>
            <a:r>
              <a:rPr lang="en-US" sz="1500" dirty="0">
                <a:solidFill>
                  <a:schemeClr val="tx1"/>
                </a:solidFill>
              </a:rPr>
              <a:t> </a:t>
            </a:r>
            <a:r>
              <a:rPr lang="en-US" sz="1500" dirty="0" err="1">
                <a:solidFill>
                  <a:schemeClr val="tx1"/>
                </a:solidFill>
              </a:rPr>
              <a:t>dalam</a:t>
            </a:r>
            <a:r>
              <a:rPr lang="en-US" sz="1500" dirty="0">
                <a:solidFill>
                  <a:schemeClr val="tx1"/>
                </a:solidFill>
              </a:rPr>
              <a:t> </a:t>
            </a:r>
            <a:r>
              <a:rPr lang="en-US" sz="1500" dirty="0" err="1">
                <a:solidFill>
                  <a:schemeClr val="tx1"/>
                </a:solidFill>
              </a:rPr>
              <a:t>Kontra</a:t>
            </a:r>
            <a:r>
              <a:rPr lang="en-US" sz="1500" dirty="0">
                <a:solidFill>
                  <a:schemeClr val="tx1"/>
                </a:solidFill>
              </a:rPr>
              <a:t> </a:t>
            </a:r>
            <a:r>
              <a:rPr lang="en-US" sz="1500" dirty="0" err="1">
                <a:solidFill>
                  <a:schemeClr val="tx1"/>
                </a:solidFill>
              </a:rPr>
              <a:t>Memori</a:t>
            </a:r>
            <a:r>
              <a:rPr lang="en-US" sz="1500" dirty="0">
                <a:solidFill>
                  <a:schemeClr val="tx1"/>
                </a:solidFill>
              </a:rPr>
              <a:t> Banding.</a:t>
            </a:r>
            <a:r>
              <a:rPr lang="en-US" sz="1500" b="1" dirty="0">
                <a:solidFill>
                  <a:schemeClr val="tx1"/>
                </a:solidFill>
              </a:rPr>
              <a:t> </a:t>
            </a:r>
            <a:endParaRPr lang="en-US" sz="1500" dirty="0">
              <a:solidFill>
                <a:schemeClr val="tx1"/>
              </a:solidFill>
            </a:endParaRPr>
          </a:p>
          <a:p>
            <a:pPr>
              <a:buClr>
                <a:srgbClr val="0070C0"/>
              </a:buClr>
              <a:buFont typeface="Wingdings" panose="05000000000000000000" pitchFamily="2" charset="2"/>
              <a:buChar char="Ø"/>
            </a:pPr>
            <a:r>
              <a:rPr lang="en-US" sz="1500" dirty="0">
                <a:solidFill>
                  <a:schemeClr val="tx1"/>
                </a:solidFill>
              </a:rPr>
              <a:t>Isi </a:t>
            </a:r>
            <a:r>
              <a:rPr lang="en-US" sz="1500" dirty="0" err="1">
                <a:solidFill>
                  <a:schemeClr val="tx1"/>
                </a:solidFill>
              </a:rPr>
              <a:t>Kontra</a:t>
            </a:r>
            <a:r>
              <a:rPr lang="en-US" sz="1500" dirty="0">
                <a:solidFill>
                  <a:schemeClr val="tx1"/>
                </a:solidFill>
              </a:rPr>
              <a:t> </a:t>
            </a:r>
            <a:r>
              <a:rPr lang="en-US" sz="1500" dirty="0" err="1">
                <a:solidFill>
                  <a:schemeClr val="tx1"/>
                </a:solidFill>
              </a:rPr>
              <a:t>Memori</a:t>
            </a:r>
            <a:r>
              <a:rPr lang="en-US" sz="1500" dirty="0">
                <a:solidFill>
                  <a:schemeClr val="tx1"/>
                </a:solidFill>
              </a:rPr>
              <a:t> Banding:</a:t>
            </a:r>
          </a:p>
          <a:p>
            <a:pPr marL="731837" indent="-285750" algn="just">
              <a:buClr>
                <a:srgbClr val="0070C0"/>
              </a:buClr>
              <a:buFont typeface="Arial" panose="020B0604020202020204" pitchFamily="34" charset="0"/>
              <a:buChar char="•"/>
            </a:pPr>
            <a:r>
              <a:rPr lang="en-US" sz="1500" dirty="0" err="1">
                <a:solidFill>
                  <a:schemeClr val="tx1"/>
                </a:solidFill>
              </a:rPr>
              <a:t>Pendapat</a:t>
            </a:r>
            <a:r>
              <a:rPr lang="en-US" sz="1500" dirty="0">
                <a:solidFill>
                  <a:schemeClr val="tx1"/>
                </a:solidFill>
              </a:rPr>
              <a:t> dan </a:t>
            </a:r>
            <a:r>
              <a:rPr lang="en-US" sz="1500" dirty="0" err="1">
                <a:solidFill>
                  <a:schemeClr val="tx1"/>
                </a:solidFill>
              </a:rPr>
              <a:t>landasan</a:t>
            </a:r>
            <a:r>
              <a:rPr lang="en-US" sz="1500" dirty="0">
                <a:solidFill>
                  <a:schemeClr val="tx1"/>
                </a:solidFill>
              </a:rPr>
              <a:t> </a:t>
            </a:r>
            <a:r>
              <a:rPr lang="en-US" sz="1500" dirty="0" err="1">
                <a:solidFill>
                  <a:schemeClr val="tx1"/>
                </a:solidFill>
              </a:rPr>
              <a:t>hukum</a:t>
            </a:r>
            <a:r>
              <a:rPr lang="en-US" sz="1500" dirty="0">
                <a:solidFill>
                  <a:schemeClr val="tx1"/>
                </a:solidFill>
              </a:rPr>
              <a:t> </a:t>
            </a:r>
            <a:r>
              <a:rPr lang="en-US" sz="1500" dirty="0" err="1">
                <a:solidFill>
                  <a:schemeClr val="tx1"/>
                </a:solidFill>
              </a:rPr>
              <a:t>serta</a:t>
            </a:r>
            <a:r>
              <a:rPr lang="en-US" sz="1500" dirty="0">
                <a:solidFill>
                  <a:schemeClr val="tx1"/>
                </a:solidFill>
              </a:rPr>
              <a:t> </a:t>
            </a:r>
            <a:r>
              <a:rPr lang="en-US" sz="1500" dirty="0" err="1">
                <a:solidFill>
                  <a:schemeClr val="tx1"/>
                </a:solidFill>
              </a:rPr>
              <a:t>alat</a:t>
            </a:r>
            <a:r>
              <a:rPr lang="en-US" sz="1500" dirty="0">
                <a:solidFill>
                  <a:schemeClr val="tx1"/>
                </a:solidFill>
              </a:rPr>
              <a:t> </a:t>
            </a:r>
            <a:r>
              <a:rPr lang="en-US" sz="1500" dirty="0" err="1">
                <a:solidFill>
                  <a:schemeClr val="tx1"/>
                </a:solidFill>
              </a:rPr>
              <a:t>bukti</a:t>
            </a:r>
            <a:r>
              <a:rPr lang="en-US" sz="1500" dirty="0">
                <a:solidFill>
                  <a:schemeClr val="tx1"/>
                </a:solidFill>
              </a:rPr>
              <a:t> yang </a:t>
            </a:r>
            <a:r>
              <a:rPr lang="en-US" sz="1500" dirty="0" err="1">
                <a:solidFill>
                  <a:schemeClr val="tx1"/>
                </a:solidFill>
              </a:rPr>
              <a:t>menguatkan</a:t>
            </a:r>
            <a:r>
              <a:rPr lang="en-US" sz="1500" dirty="0">
                <a:solidFill>
                  <a:schemeClr val="tx1"/>
                </a:solidFill>
              </a:rPr>
              <a:t> yang </a:t>
            </a:r>
            <a:r>
              <a:rPr lang="en-US" sz="1500" dirty="0" err="1">
                <a:solidFill>
                  <a:schemeClr val="tx1"/>
                </a:solidFill>
              </a:rPr>
              <a:t>sejalan</a:t>
            </a:r>
            <a:r>
              <a:rPr lang="en-US" sz="1500" dirty="0">
                <a:solidFill>
                  <a:schemeClr val="tx1"/>
                </a:solidFill>
              </a:rPr>
              <a:t> </a:t>
            </a:r>
            <a:r>
              <a:rPr lang="en-US" sz="1500" dirty="0" err="1">
                <a:solidFill>
                  <a:schemeClr val="tx1"/>
                </a:solidFill>
              </a:rPr>
              <a:t>dengan</a:t>
            </a:r>
            <a:r>
              <a:rPr lang="en-US" sz="1500" dirty="0">
                <a:solidFill>
                  <a:schemeClr val="tx1"/>
                </a:solidFill>
              </a:rPr>
              <a:t> </a:t>
            </a:r>
            <a:r>
              <a:rPr lang="en-US" sz="1500" dirty="0" err="1">
                <a:solidFill>
                  <a:schemeClr val="tx1"/>
                </a:solidFill>
              </a:rPr>
              <a:t>putusan</a:t>
            </a:r>
            <a:r>
              <a:rPr lang="en-US" sz="1500" dirty="0">
                <a:solidFill>
                  <a:schemeClr val="tx1"/>
                </a:solidFill>
              </a:rPr>
              <a:t> dan </a:t>
            </a:r>
            <a:r>
              <a:rPr lang="en-US" sz="1500" dirty="0" err="1">
                <a:solidFill>
                  <a:schemeClr val="tx1"/>
                </a:solidFill>
              </a:rPr>
              <a:t>pertimbangan</a:t>
            </a:r>
            <a:r>
              <a:rPr lang="en-US" sz="1500" dirty="0">
                <a:solidFill>
                  <a:schemeClr val="tx1"/>
                </a:solidFill>
              </a:rPr>
              <a:t> Hakim yang </a:t>
            </a:r>
            <a:r>
              <a:rPr lang="en-US" sz="1500" dirty="0" err="1">
                <a:solidFill>
                  <a:schemeClr val="tx1"/>
                </a:solidFill>
              </a:rPr>
              <a:t>telah</a:t>
            </a:r>
            <a:r>
              <a:rPr lang="en-US" sz="1500" dirty="0">
                <a:solidFill>
                  <a:schemeClr val="tx1"/>
                </a:solidFill>
              </a:rPr>
              <a:t> </a:t>
            </a:r>
            <a:r>
              <a:rPr lang="en-US" sz="1500" dirty="0" err="1">
                <a:solidFill>
                  <a:schemeClr val="tx1"/>
                </a:solidFill>
              </a:rPr>
              <a:t>dijatuhkan</a:t>
            </a:r>
            <a:r>
              <a:rPr lang="en-US" sz="1500" dirty="0">
                <a:solidFill>
                  <a:schemeClr val="tx1"/>
                </a:solidFill>
              </a:rPr>
              <a:t> dan </a:t>
            </a:r>
            <a:r>
              <a:rPr lang="en-US" sz="1500" dirty="0" err="1">
                <a:solidFill>
                  <a:schemeClr val="tx1"/>
                </a:solidFill>
              </a:rPr>
              <a:t>menguatkan</a:t>
            </a:r>
            <a:r>
              <a:rPr lang="en-US" sz="1500" dirty="0">
                <a:solidFill>
                  <a:schemeClr val="tx1"/>
                </a:solidFill>
              </a:rPr>
              <a:t>.</a:t>
            </a:r>
          </a:p>
          <a:p>
            <a:pPr marL="731837" indent="-285750" algn="just">
              <a:buClr>
                <a:srgbClr val="0070C0"/>
              </a:buClr>
              <a:buFont typeface="Arial" panose="020B0604020202020204" pitchFamily="34" charset="0"/>
              <a:buChar char="•"/>
            </a:pPr>
            <a:r>
              <a:rPr lang="en-US" sz="1500" dirty="0" err="1">
                <a:solidFill>
                  <a:schemeClr val="tx1"/>
                </a:solidFill>
              </a:rPr>
              <a:t>Keberatan-keberatan</a:t>
            </a:r>
            <a:r>
              <a:rPr lang="en-US" sz="1500" dirty="0">
                <a:solidFill>
                  <a:schemeClr val="tx1"/>
                </a:solidFill>
              </a:rPr>
              <a:t> </a:t>
            </a:r>
            <a:r>
              <a:rPr lang="en-US" sz="1500" dirty="0" err="1">
                <a:solidFill>
                  <a:schemeClr val="tx1"/>
                </a:solidFill>
              </a:rPr>
              <a:t>atas</a:t>
            </a:r>
            <a:r>
              <a:rPr lang="en-US" sz="1500" dirty="0">
                <a:solidFill>
                  <a:schemeClr val="tx1"/>
                </a:solidFill>
              </a:rPr>
              <a:t> </a:t>
            </a:r>
            <a:r>
              <a:rPr lang="en-US" sz="1500" dirty="0" err="1">
                <a:solidFill>
                  <a:schemeClr val="tx1"/>
                </a:solidFill>
              </a:rPr>
              <a:t>apa</a:t>
            </a:r>
            <a:r>
              <a:rPr lang="en-US" sz="1500" dirty="0">
                <a:solidFill>
                  <a:schemeClr val="tx1"/>
                </a:solidFill>
              </a:rPr>
              <a:t> yang </a:t>
            </a:r>
            <a:r>
              <a:rPr lang="en-US" sz="1500" dirty="0" err="1">
                <a:solidFill>
                  <a:schemeClr val="tx1"/>
                </a:solidFill>
              </a:rPr>
              <a:t>disampaikan</a:t>
            </a:r>
            <a:r>
              <a:rPr lang="en-US" sz="1500" dirty="0">
                <a:solidFill>
                  <a:schemeClr val="tx1"/>
                </a:solidFill>
              </a:rPr>
              <a:t> </a:t>
            </a:r>
            <a:r>
              <a:rPr lang="en-US" sz="1500" dirty="0" err="1">
                <a:solidFill>
                  <a:schemeClr val="tx1"/>
                </a:solidFill>
              </a:rPr>
              <a:t>pemohon</a:t>
            </a:r>
            <a:r>
              <a:rPr lang="en-US" sz="1500" dirty="0">
                <a:solidFill>
                  <a:schemeClr val="tx1"/>
                </a:solidFill>
              </a:rPr>
              <a:t> Banding </a:t>
            </a:r>
            <a:r>
              <a:rPr lang="en-US" sz="1500" dirty="0" err="1">
                <a:solidFill>
                  <a:schemeClr val="tx1"/>
                </a:solidFill>
              </a:rPr>
              <a:t>serta</a:t>
            </a:r>
            <a:r>
              <a:rPr lang="en-US" sz="1500" dirty="0">
                <a:solidFill>
                  <a:schemeClr val="tx1"/>
                </a:solidFill>
              </a:rPr>
              <a:t> </a:t>
            </a:r>
            <a:r>
              <a:rPr lang="en-US" sz="1500" dirty="0" err="1">
                <a:solidFill>
                  <a:schemeClr val="tx1"/>
                </a:solidFill>
              </a:rPr>
              <a:t>alasan</a:t>
            </a:r>
            <a:r>
              <a:rPr lang="en-US" sz="1500" dirty="0">
                <a:solidFill>
                  <a:schemeClr val="tx1"/>
                </a:solidFill>
              </a:rPr>
              <a:t> yang </a:t>
            </a:r>
            <a:r>
              <a:rPr lang="en-US" sz="1500" dirty="0" err="1">
                <a:solidFill>
                  <a:schemeClr val="tx1"/>
                </a:solidFill>
              </a:rPr>
              <a:t>tepat</a:t>
            </a:r>
            <a:r>
              <a:rPr lang="en-US" sz="1500" dirty="0">
                <a:solidFill>
                  <a:schemeClr val="tx1"/>
                </a:solidFill>
              </a:rPr>
              <a:t>.</a:t>
            </a:r>
          </a:p>
          <a:p>
            <a:pPr marL="731837" indent="-285750" algn="just">
              <a:buClr>
                <a:srgbClr val="0070C0"/>
              </a:buClr>
              <a:buFont typeface="Arial" panose="020B0604020202020204" pitchFamily="34" charset="0"/>
              <a:buChar char="•"/>
              <a:tabLst>
                <a:tab pos="357188" algn="l"/>
              </a:tabLst>
            </a:pPr>
            <a:r>
              <a:rPr lang="en-US" sz="1500" dirty="0" err="1">
                <a:solidFill>
                  <a:schemeClr val="tx1"/>
                </a:solidFill>
              </a:rPr>
              <a:t>Argumen</a:t>
            </a:r>
            <a:r>
              <a:rPr lang="en-US" sz="1500" dirty="0">
                <a:solidFill>
                  <a:schemeClr val="tx1"/>
                </a:solidFill>
              </a:rPr>
              <a:t> yang </a:t>
            </a:r>
            <a:r>
              <a:rPr lang="en-US" sz="1500" dirty="0" err="1">
                <a:solidFill>
                  <a:schemeClr val="tx1"/>
                </a:solidFill>
              </a:rPr>
              <a:t>berdasar</a:t>
            </a:r>
            <a:r>
              <a:rPr lang="en-US" sz="1500" dirty="0">
                <a:solidFill>
                  <a:schemeClr val="tx1"/>
                </a:solidFill>
              </a:rPr>
              <a:t>. </a:t>
            </a:r>
          </a:p>
          <a:p>
            <a:pPr marL="446088" indent="0">
              <a:buNone/>
            </a:pPr>
            <a:r>
              <a:rPr lang="en-US" sz="1500" dirty="0" err="1">
                <a:solidFill>
                  <a:schemeClr val="tx1"/>
                </a:solidFill>
              </a:rPr>
              <a:t>Penyimpulan</a:t>
            </a:r>
            <a:r>
              <a:rPr lang="en-US" sz="1500" dirty="0">
                <a:solidFill>
                  <a:schemeClr val="tx1"/>
                </a:solidFill>
              </a:rPr>
              <a:t> : </a:t>
            </a:r>
            <a:r>
              <a:rPr lang="en-US" sz="1500" b="1" i="1" dirty="0" err="1">
                <a:solidFill>
                  <a:schemeClr val="tx1"/>
                </a:solidFill>
              </a:rPr>
              <a:t>menguatkan</a:t>
            </a:r>
            <a:r>
              <a:rPr lang="en-US" sz="1500" b="1" i="1" dirty="0">
                <a:solidFill>
                  <a:schemeClr val="tx1"/>
                </a:solidFill>
              </a:rPr>
              <a:t> </a:t>
            </a:r>
            <a:r>
              <a:rPr lang="en-US" sz="1500" b="1" i="1" dirty="0" err="1">
                <a:solidFill>
                  <a:schemeClr val="tx1"/>
                </a:solidFill>
              </a:rPr>
              <a:t>putusan</a:t>
            </a:r>
            <a:r>
              <a:rPr lang="en-US" sz="1500" b="1" i="1" dirty="0">
                <a:solidFill>
                  <a:schemeClr val="tx1"/>
                </a:solidFill>
              </a:rPr>
              <a:t> </a:t>
            </a:r>
            <a:r>
              <a:rPr lang="en-US" sz="1500" b="1" i="1" dirty="0" err="1">
                <a:solidFill>
                  <a:schemeClr val="tx1"/>
                </a:solidFill>
              </a:rPr>
              <a:t>pengadilan</a:t>
            </a:r>
            <a:r>
              <a:rPr lang="en-US" sz="1500" b="1" i="1" dirty="0">
                <a:solidFill>
                  <a:schemeClr val="tx1"/>
                </a:solidFill>
              </a:rPr>
              <a:t>….</a:t>
            </a:r>
            <a:r>
              <a:rPr lang="en-US" sz="1500" b="1" i="1" dirty="0" err="1">
                <a:solidFill>
                  <a:schemeClr val="tx1"/>
                </a:solidFill>
              </a:rPr>
              <a:t>tsb</a:t>
            </a:r>
            <a:r>
              <a:rPr lang="en-US" sz="1500" b="1" i="1" dirty="0">
                <a:solidFill>
                  <a:schemeClr val="tx1"/>
                </a:solidFill>
              </a:rPr>
              <a:t>, </a:t>
            </a:r>
            <a:r>
              <a:rPr lang="en-US" sz="1500" b="1" i="1" dirty="0" err="1">
                <a:solidFill>
                  <a:schemeClr val="tx1"/>
                </a:solidFill>
              </a:rPr>
              <a:t>menghukum</a:t>
            </a:r>
            <a:r>
              <a:rPr lang="en-US" sz="1500" b="1" i="1" dirty="0">
                <a:solidFill>
                  <a:schemeClr val="tx1"/>
                </a:solidFill>
              </a:rPr>
              <a:t> </a:t>
            </a:r>
            <a:r>
              <a:rPr lang="en-US" sz="1500" b="1" i="1" dirty="0" err="1">
                <a:solidFill>
                  <a:schemeClr val="tx1"/>
                </a:solidFill>
              </a:rPr>
              <a:t>dst</a:t>
            </a:r>
            <a:r>
              <a:rPr lang="en-US" sz="1500" b="1" i="1" dirty="0">
                <a:solidFill>
                  <a:schemeClr val="tx1"/>
                </a:solidFill>
              </a:rPr>
              <a:t>…</a:t>
            </a:r>
            <a:endParaRPr lang="en-US" sz="1500" b="1" dirty="0">
              <a:solidFill>
                <a:schemeClr val="tx1"/>
              </a:solidFill>
            </a:endParaRPr>
          </a:p>
        </p:txBody>
      </p:sp>
      <p:sp>
        <p:nvSpPr>
          <p:cNvPr id="3" name="Slide Number Placeholder 2">
            <a:extLst>
              <a:ext uri="{FF2B5EF4-FFF2-40B4-BE49-F238E27FC236}">
                <a16:creationId xmlns:a16="http://schemas.microsoft.com/office/drawing/2014/main" id="{99F9F49B-E5B9-E146-8D1B-A3B4B03511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2979314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E9B9E1-454D-1641-8868-D30D203958A3}"/>
              </a:ext>
            </a:extLst>
          </p:cNvPr>
          <p:cNvSpPr>
            <a:spLocks noGrp="1"/>
          </p:cNvSpPr>
          <p:nvPr>
            <p:ph type="body" idx="1"/>
          </p:nvPr>
        </p:nvSpPr>
        <p:spPr>
          <a:xfrm>
            <a:off x="457200" y="493776"/>
            <a:ext cx="5511300" cy="3279571"/>
          </a:xfrm>
        </p:spPr>
        <p:txBody>
          <a:bodyPr/>
          <a:lstStyle/>
          <a:p>
            <a:pPr marL="407194" indent="-407194" algn="just">
              <a:spcBef>
                <a:spcPct val="30000"/>
              </a:spcBef>
              <a:buClr>
                <a:srgbClr val="0070C0"/>
              </a:buClr>
              <a:buSzPct val="100000"/>
              <a:buFont typeface="Wingdings" panose="05000000000000000000" pitchFamily="2" charset="2"/>
              <a:buChar char="Ø"/>
              <a:defRPr/>
            </a:pPr>
            <a:r>
              <a:rPr lang="en-US" sz="2000" b="1" dirty="0" err="1">
                <a:solidFill>
                  <a:schemeClr val="tx1"/>
                </a:solidFill>
              </a:rPr>
              <a:t>Sebelum</a:t>
            </a:r>
            <a:r>
              <a:rPr lang="en-US" sz="2000" b="1" dirty="0">
                <a:solidFill>
                  <a:schemeClr val="tx1"/>
                </a:solidFill>
              </a:rPr>
              <a:t> </a:t>
            </a:r>
            <a:r>
              <a:rPr lang="en-US" sz="2000" b="1" dirty="0" err="1">
                <a:solidFill>
                  <a:schemeClr val="tx1"/>
                </a:solidFill>
              </a:rPr>
              <a:t>permohonan</a:t>
            </a:r>
            <a:r>
              <a:rPr lang="en-US" sz="2000" b="1" dirty="0">
                <a:solidFill>
                  <a:schemeClr val="tx1"/>
                </a:solidFill>
              </a:rPr>
              <a:t> banding </a:t>
            </a:r>
            <a:r>
              <a:rPr lang="en-US" sz="2000" b="1" dirty="0" err="1">
                <a:solidFill>
                  <a:schemeClr val="tx1"/>
                </a:solidFill>
              </a:rPr>
              <a:t>diputus</a:t>
            </a:r>
            <a:r>
              <a:rPr lang="en-US" sz="2000" b="1" dirty="0">
                <a:solidFill>
                  <a:schemeClr val="tx1"/>
                </a:solidFill>
              </a:rPr>
              <a:t> PT TUN para </a:t>
            </a:r>
            <a:r>
              <a:rPr lang="en-US" sz="2000" b="1" dirty="0" err="1">
                <a:solidFill>
                  <a:schemeClr val="tx1"/>
                </a:solidFill>
              </a:rPr>
              <a:t>pihak</a:t>
            </a:r>
            <a:r>
              <a:rPr lang="en-US" sz="2000" b="1" dirty="0">
                <a:solidFill>
                  <a:schemeClr val="tx1"/>
                </a:solidFill>
              </a:rPr>
              <a:t> </a:t>
            </a:r>
            <a:r>
              <a:rPr lang="en-US" sz="2000" b="1" dirty="0" err="1">
                <a:solidFill>
                  <a:schemeClr val="tx1"/>
                </a:solidFill>
              </a:rPr>
              <a:t>masih</a:t>
            </a:r>
            <a:r>
              <a:rPr lang="en-US" sz="2000" b="1" dirty="0">
                <a:solidFill>
                  <a:schemeClr val="tx1"/>
                </a:solidFill>
              </a:rPr>
              <a:t> </a:t>
            </a:r>
            <a:r>
              <a:rPr lang="en-US" sz="2000" b="1" dirty="0" err="1">
                <a:solidFill>
                  <a:schemeClr val="tx1"/>
                </a:solidFill>
              </a:rPr>
              <a:t>dapat</a:t>
            </a:r>
            <a:r>
              <a:rPr lang="en-US" sz="2000" b="1" dirty="0">
                <a:solidFill>
                  <a:schemeClr val="tx1"/>
                </a:solidFill>
              </a:rPr>
              <a:t> </a:t>
            </a:r>
            <a:r>
              <a:rPr lang="en-US" sz="2000" b="1" dirty="0" err="1">
                <a:solidFill>
                  <a:schemeClr val="tx1"/>
                </a:solidFill>
              </a:rPr>
              <a:t>mencabut</a:t>
            </a:r>
            <a:r>
              <a:rPr lang="en-US" sz="2000" b="1" dirty="0">
                <a:solidFill>
                  <a:schemeClr val="tx1"/>
                </a:solidFill>
              </a:rPr>
              <a:t> </a:t>
            </a:r>
            <a:r>
              <a:rPr lang="en-US" sz="2000" b="1" dirty="0" err="1">
                <a:solidFill>
                  <a:schemeClr val="tx1"/>
                </a:solidFill>
              </a:rPr>
              <a:t>permohonan</a:t>
            </a:r>
            <a:r>
              <a:rPr lang="en-US" sz="2000" b="1" dirty="0">
                <a:solidFill>
                  <a:schemeClr val="tx1"/>
                </a:solidFill>
              </a:rPr>
              <a:t> </a:t>
            </a:r>
            <a:r>
              <a:rPr lang="en-US" sz="2000" b="1" dirty="0" err="1">
                <a:solidFill>
                  <a:schemeClr val="tx1"/>
                </a:solidFill>
              </a:rPr>
              <a:t>bandingnya</a:t>
            </a:r>
            <a:r>
              <a:rPr lang="en-US" sz="2000" b="1" dirty="0">
                <a:solidFill>
                  <a:schemeClr val="tx1"/>
                </a:solidFill>
              </a:rPr>
              <a:t> (Pasal 129 UU </a:t>
            </a:r>
            <a:r>
              <a:rPr lang="en-US" sz="2000" b="1" dirty="0" err="1">
                <a:solidFill>
                  <a:schemeClr val="tx1"/>
                </a:solidFill>
              </a:rPr>
              <a:t>Peratun</a:t>
            </a:r>
            <a:r>
              <a:rPr lang="en-US" sz="2000" b="1" dirty="0">
                <a:solidFill>
                  <a:schemeClr val="tx1"/>
                </a:solidFill>
              </a:rPr>
              <a:t>).</a:t>
            </a:r>
          </a:p>
          <a:p>
            <a:pPr marL="407194" indent="-407194" algn="just">
              <a:spcBef>
                <a:spcPct val="30000"/>
              </a:spcBef>
              <a:buClr>
                <a:srgbClr val="0070C0"/>
              </a:buClr>
              <a:buSzPct val="100000"/>
              <a:buFont typeface="Wingdings" panose="05000000000000000000" pitchFamily="2" charset="2"/>
              <a:buChar char="Ø"/>
              <a:defRPr/>
            </a:pPr>
            <a:r>
              <a:rPr lang="en-US" sz="2000" b="1" dirty="0">
                <a:solidFill>
                  <a:schemeClr val="tx1"/>
                </a:solidFill>
              </a:rPr>
              <a:t>D</a:t>
            </a:r>
            <a:r>
              <a:rPr lang="id-ID" sz="2000" b="1" dirty="0">
                <a:solidFill>
                  <a:schemeClr val="tx1"/>
                </a:solidFill>
              </a:rPr>
              <a:t>alam hal permohonan pemeriksaan banding telah dicabut, tidak dapat diajukan lagi meskipun jangka </a:t>
            </a:r>
            <a:r>
              <a:rPr lang="id-ID" sz="1800" b="1" dirty="0">
                <a:solidFill>
                  <a:schemeClr val="tx1"/>
                </a:solidFill>
              </a:rPr>
              <a:t>waktu untuk mengajukan permohonan pemeriksaan banding belum </a:t>
            </a:r>
            <a:r>
              <a:rPr lang="en-US" sz="1800" b="1" dirty="0" err="1">
                <a:solidFill>
                  <a:schemeClr val="tx1"/>
                </a:solidFill>
              </a:rPr>
              <a:t>ter</a:t>
            </a:r>
            <a:r>
              <a:rPr lang="id-ID" sz="1800" b="1" dirty="0">
                <a:solidFill>
                  <a:schemeClr val="tx1"/>
                </a:solidFill>
              </a:rPr>
              <a:t>lampau</a:t>
            </a:r>
            <a:r>
              <a:rPr lang="en-US" sz="1800" b="1" dirty="0" err="1">
                <a:solidFill>
                  <a:schemeClr val="tx1"/>
                </a:solidFill>
              </a:rPr>
              <a:t>i</a:t>
            </a:r>
            <a:r>
              <a:rPr lang="id-ID" sz="1800" b="1" dirty="0">
                <a:solidFill>
                  <a:schemeClr val="tx1"/>
                </a:solidFill>
              </a:rPr>
              <a:t>.</a:t>
            </a:r>
            <a:endParaRPr lang="en-US" sz="1800" b="1" dirty="0">
              <a:solidFill>
                <a:schemeClr val="tx1"/>
              </a:solidFill>
            </a:endParaRPr>
          </a:p>
          <a:p>
            <a:pPr marL="114300" indent="0">
              <a:buNone/>
            </a:pPr>
            <a:endParaRPr lang="en-US" dirty="0"/>
          </a:p>
        </p:txBody>
      </p:sp>
      <p:sp>
        <p:nvSpPr>
          <p:cNvPr id="4" name="Slide Number Placeholder 3">
            <a:extLst>
              <a:ext uri="{FF2B5EF4-FFF2-40B4-BE49-F238E27FC236}">
                <a16:creationId xmlns:a16="http://schemas.microsoft.com/office/drawing/2014/main" id="{DA01EC6A-CC86-BE40-9729-4F8606F631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541733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AB121B-B9E3-6A49-9A51-234EEFE04317}"/>
              </a:ext>
            </a:extLst>
          </p:cNvPr>
          <p:cNvSpPr>
            <a:spLocks noGrp="1"/>
          </p:cNvSpPr>
          <p:nvPr>
            <p:ph type="body" idx="1"/>
          </p:nvPr>
        </p:nvSpPr>
        <p:spPr>
          <a:xfrm>
            <a:off x="457200" y="795528"/>
            <a:ext cx="5511300" cy="4054072"/>
          </a:xfrm>
        </p:spPr>
        <p:txBody>
          <a:bodyPr/>
          <a:lstStyle/>
          <a:p>
            <a:pPr marL="407194" indent="-407194" algn="just">
              <a:spcBef>
                <a:spcPct val="30000"/>
              </a:spcBef>
              <a:buClr>
                <a:srgbClr val="FF0000"/>
              </a:buClr>
              <a:buSzPct val="100000"/>
              <a:buFont typeface="Wingdings" panose="05000000000000000000" pitchFamily="2" charset="2"/>
              <a:buChar char="v"/>
              <a:defRPr/>
            </a:pPr>
            <a:r>
              <a:rPr lang="en-US" sz="1600" dirty="0">
                <a:solidFill>
                  <a:srgbClr val="002060"/>
                </a:solidFill>
              </a:rPr>
              <a:t>PT TUN </a:t>
            </a:r>
            <a:r>
              <a:rPr lang="en-US" sz="1600" dirty="0" err="1">
                <a:solidFill>
                  <a:srgbClr val="002060"/>
                </a:solidFill>
              </a:rPr>
              <a:t>dapat</a:t>
            </a:r>
            <a:r>
              <a:rPr lang="en-US" sz="1600" dirty="0">
                <a:solidFill>
                  <a:srgbClr val="002060"/>
                </a:solidFill>
              </a:rPr>
              <a:t> </a:t>
            </a:r>
            <a:r>
              <a:rPr lang="en-US" sz="1600" dirty="0" err="1">
                <a:solidFill>
                  <a:srgbClr val="002060"/>
                </a:solidFill>
              </a:rPr>
              <a:t>melakukan</a:t>
            </a:r>
            <a:r>
              <a:rPr lang="en-US" sz="1600" dirty="0">
                <a:solidFill>
                  <a:srgbClr val="002060"/>
                </a:solidFill>
              </a:rPr>
              <a:t> </a:t>
            </a:r>
            <a:r>
              <a:rPr lang="en-US" sz="1600" dirty="0" err="1">
                <a:solidFill>
                  <a:srgbClr val="002060"/>
                </a:solidFill>
              </a:rPr>
              <a:t>pemeriksaan</a:t>
            </a:r>
            <a:r>
              <a:rPr lang="en-US" sz="1600" dirty="0">
                <a:solidFill>
                  <a:srgbClr val="002060"/>
                </a:solidFill>
              </a:rPr>
              <a:t> </a:t>
            </a:r>
            <a:r>
              <a:rPr lang="en-US" sz="1600" dirty="0" err="1">
                <a:solidFill>
                  <a:srgbClr val="002060"/>
                </a:solidFill>
              </a:rPr>
              <a:t>sendiri</a:t>
            </a:r>
            <a:r>
              <a:rPr lang="en-US" sz="1600" dirty="0">
                <a:solidFill>
                  <a:srgbClr val="002060"/>
                </a:solidFill>
              </a:rPr>
              <a:t> j</a:t>
            </a:r>
            <a:r>
              <a:rPr lang="id-ID" sz="1600" dirty="0">
                <a:solidFill>
                  <a:srgbClr val="002060"/>
                </a:solidFill>
              </a:rPr>
              <a:t>i</a:t>
            </a:r>
            <a:r>
              <a:rPr lang="en-US" sz="1600" dirty="0">
                <a:solidFill>
                  <a:srgbClr val="002060"/>
                </a:solidFill>
              </a:rPr>
              <a:t>ka </a:t>
            </a:r>
            <a:r>
              <a:rPr lang="en-US" sz="1600" dirty="0" err="1">
                <a:solidFill>
                  <a:srgbClr val="002060"/>
                </a:solidFill>
              </a:rPr>
              <a:t>dianggap</a:t>
            </a:r>
            <a:r>
              <a:rPr lang="en-US" sz="1600" dirty="0">
                <a:solidFill>
                  <a:srgbClr val="002060"/>
                </a:solidFill>
              </a:rPr>
              <a:t> </a:t>
            </a:r>
            <a:r>
              <a:rPr lang="en-US" sz="1600" dirty="0" err="1">
                <a:solidFill>
                  <a:srgbClr val="002060"/>
                </a:solidFill>
              </a:rPr>
              <a:t>pemeriksaan</a:t>
            </a:r>
            <a:r>
              <a:rPr lang="en-US" sz="1600" dirty="0">
                <a:solidFill>
                  <a:srgbClr val="002060"/>
                </a:solidFill>
              </a:rPr>
              <a:t> PTUN </a:t>
            </a:r>
            <a:r>
              <a:rPr lang="en-US" sz="1600" dirty="0" err="1">
                <a:solidFill>
                  <a:srgbClr val="002060"/>
                </a:solidFill>
              </a:rPr>
              <a:t>belum</a:t>
            </a:r>
            <a:r>
              <a:rPr lang="en-US" sz="1600" dirty="0">
                <a:solidFill>
                  <a:srgbClr val="002060"/>
                </a:solidFill>
              </a:rPr>
              <a:t> </a:t>
            </a:r>
            <a:r>
              <a:rPr lang="en-US" sz="1600" dirty="0" err="1">
                <a:solidFill>
                  <a:srgbClr val="002060"/>
                </a:solidFill>
              </a:rPr>
              <a:t>lengkap</a:t>
            </a:r>
            <a:r>
              <a:rPr lang="en-US" sz="1600" dirty="0">
                <a:solidFill>
                  <a:srgbClr val="002060"/>
                </a:solidFill>
              </a:rPr>
              <a:t> </a:t>
            </a:r>
            <a:r>
              <a:rPr lang="en-US" sz="1600" dirty="0" err="1">
                <a:solidFill>
                  <a:srgbClr val="002060"/>
                </a:solidFill>
              </a:rPr>
              <a:t>atau</a:t>
            </a:r>
            <a:r>
              <a:rPr lang="en-US" sz="1600" dirty="0">
                <a:solidFill>
                  <a:srgbClr val="002060"/>
                </a:solidFill>
              </a:rPr>
              <a:t> </a:t>
            </a:r>
            <a:r>
              <a:rPr lang="en-US" sz="1600" dirty="0" err="1">
                <a:solidFill>
                  <a:srgbClr val="002060"/>
                </a:solidFill>
              </a:rPr>
              <a:t>dapat</a:t>
            </a:r>
            <a:r>
              <a:rPr lang="en-US" sz="1600" dirty="0">
                <a:solidFill>
                  <a:srgbClr val="002060"/>
                </a:solidFill>
              </a:rPr>
              <a:t> </a:t>
            </a:r>
            <a:r>
              <a:rPr lang="en-US" sz="1600" dirty="0" err="1">
                <a:solidFill>
                  <a:srgbClr val="002060"/>
                </a:solidFill>
              </a:rPr>
              <a:t>memerintahkan</a:t>
            </a:r>
            <a:r>
              <a:rPr lang="en-US" sz="1600" dirty="0">
                <a:solidFill>
                  <a:srgbClr val="002060"/>
                </a:solidFill>
              </a:rPr>
              <a:t> PTUN </a:t>
            </a:r>
            <a:r>
              <a:rPr lang="en-US" sz="1600" dirty="0" err="1">
                <a:solidFill>
                  <a:srgbClr val="002060"/>
                </a:solidFill>
              </a:rPr>
              <a:t>melakukan</a:t>
            </a:r>
            <a:r>
              <a:rPr lang="en-US" sz="1600" dirty="0">
                <a:solidFill>
                  <a:srgbClr val="002060"/>
                </a:solidFill>
              </a:rPr>
              <a:t> </a:t>
            </a:r>
            <a:r>
              <a:rPr lang="en-US" sz="1600" dirty="0" err="1">
                <a:solidFill>
                  <a:srgbClr val="002060"/>
                </a:solidFill>
              </a:rPr>
              <a:t>pemeriksan</a:t>
            </a:r>
            <a:r>
              <a:rPr lang="en-US" sz="1600" dirty="0">
                <a:solidFill>
                  <a:srgbClr val="002060"/>
                </a:solidFill>
              </a:rPr>
              <a:t> </a:t>
            </a:r>
            <a:r>
              <a:rPr lang="en-US" sz="1600" dirty="0" err="1">
                <a:solidFill>
                  <a:srgbClr val="002060"/>
                </a:solidFill>
              </a:rPr>
              <a:t>tambahan</a:t>
            </a:r>
            <a:r>
              <a:rPr lang="en-US" sz="1600" dirty="0">
                <a:solidFill>
                  <a:srgbClr val="002060"/>
                </a:solidFill>
              </a:rPr>
              <a:t>.</a:t>
            </a:r>
            <a:endParaRPr lang="id-ID" sz="1600" dirty="0">
              <a:solidFill>
                <a:srgbClr val="002060"/>
              </a:solidFill>
            </a:endParaRPr>
          </a:p>
          <a:p>
            <a:pPr marL="407194" indent="-407194" algn="just">
              <a:spcBef>
                <a:spcPct val="30000"/>
              </a:spcBef>
              <a:buClr>
                <a:srgbClr val="FF0000"/>
              </a:buClr>
              <a:buSzPct val="100000"/>
              <a:buFont typeface="Wingdings" panose="05000000000000000000" pitchFamily="2" charset="2"/>
              <a:buChar char="v"/>
              <a:defRPr/>
            </a:pPr>
            <a:r>
              <a:rPr lang="id-ID" sz="1600" dirty="0">
                <a:solidFill>
                  <a:srgbClr val="002060"/>
                </a:solidFill>
              </a:rPr>
              <a:t>Pada pemeriksaan di tingkat banding pemeriksaan dilakukan secara keseluruhan, baik mengenai fakta-fakta penerapan hukumnya dan putusan akhir yang telah dijatuhkan oleh Hakim tingkat pertama dapat diulang kembali pemeriksaannya.</a:t>
            </a:r>
          </a:p>
          <a:p>
            <a:pPr marL="407194" indent="-407194" algn="just">
              <a:spcBef>
                <a:spcPct val="30000"/>
              </a:spcBef>
              <a:buClr>
                <a:srgbClr val="FF0000"/>
              </a:buClr>
              <a:buSzPct val="100000"/>
              <a:buFont typeface="Wingdings" panose="05000000000000000000" pitchFamily="2" charset="2"/>
              <a:buChar char="v"/>
              <a:defRPr/>
            </a:pPr>
            <a:r>
              <a:rPr lang="id-ID" sz="1600" dirty="0">
                <a:solidFill>
                  <a:srgbClr val="002060"/>
                </a:solidFill>
              </a:rPr>
              <a:t>Pengadilan Tinggi dapat memindahkan dan mengulangi kembali seluruh pemeriksaan perkara yang pernah dilakukan oleh Pengadilan tingkat pertama (PTUN). Hakim Pengadilan Tinggi seakan-akan duduk sebagai Hakim Pengadilan tingkat pertama pada waktu memeriksa perkara tersebut</a:t>
            </a:r>
            <a:r>
              <a:rPr lang="en-US" sz="1600" dirty="0">
                <a:solidFill>
                  <a:srgbClr val="002060"/>
                </a:solidFill>
              </a:rPr>
              <a:t>.</a:t>
            </a:r>
          </a:p>
          <a:p>
            <a:endParaRPr lang="en-US" dirty="0"/>
          </a:p>
        </p:txBody>
      </p:sp>
      <p:sp>
        <p:nvSpPr>
          <p:cNvPr id="4" name="Slide Number Placeholder 3">
            <a:extLst>
              <a:ext uri="{FF2B5EF4-FFF2-40B4-BE49-F238E27FC236}">
                <a16:creationId xmlns:a16="http://schemas.microsoft.com/office/drawing/2014/main" id="{2D56F888-D877-3B42-AF27-23DE36B3AF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656787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E1D519-BC47-F64B-B51A-DC551A3B4D98}"/>
              </a:ext>
            </a:extLst>
          </p:cNvPr>
          <p:cNvSpPr>
            <a:spLocks noGrp="1"/>
          </p:cNvSpPr>
          <p:nvPr>
            <p:ph type="body" idx="1"/>
          </p:nvPr>
        </p:nvSpPr>
        <p:spPr>
          <a:xfrm>
            <a:off x="40511" y="283580"/>
            <a:ext cx="6088283" cy="4664597"/>
          </a:xfrm>
        </p:spPr>
        <p:txBody>
          <a:bodyPr/>
          <a:lstStyle/>
          <a:p>
            <a:pPr marL="114300" indent="0" algn="just">
              <a:spcBef>
                <a:spcPts val="0"/>
              </a:spcBef>
              <a:buNone/>
            </a:pPr>
            <a:r>
              <a:rPr lang="en-US" sz="1700" dirty="0">
                <a:solidFill>
                  <a:schemeClr val="tx1"/>
                </a:solidFill>
              </a:rPr>
              <a:t>Hukum acara </a:t>
            </a:r>
            <a:r>
              <a:rPr lang="en-US" sz="1700" dirty="0" err="1">
                <a:solidFill>
                  <a:schemeClr val="tx1"/>
                </a:solidFill>
              </a:rPr>
              <a:t>pemeriksaan</a:t>
            </a:r>
            <a:r>
              <a:rPr lang="en-US" sz="1700" dirty="0">
                <a:solidFill>
                  <a:schemeClr val="tx1"/>
                </a:solidFill>
              </a:rPr>
              <a:t> </a:t>
            </a:r>
            <a:r>
              <a:rPr lang="en-US" sz="1700" dirty="0" err="1">
                <a:solidFill>
                  <a:schemeClr val="tx1"/>
                </a:solidFill>
              </a:rPr>
              <a:t>tingkat</a:t>
            </a:r>
            <a:r>
              <a:rPr lang="en-US" sz="1700" dirty="0">
                <a:solidFill>
                  <a:schemeClr val="tx1"/>
                </a:solidFill>
              </a:rPr>
              <a:t> banding </a:t>
            </a:r>
            <a:r>
              <a:rPr lang="en-US" sz="1700" dirty="0" err="1">
                <a:solidFill>
                  <a:schemeClr val="tx1"/>
                </a:solidFill>
              </a:rPr>
              <a:t>dalam</a:t>
            </a:r>
            <a:r>
              <a:rPr lang="en-US" sz="1700" dirty="0">
                <a:solidFill>
                  <a:schemeClr val="tx1"/>
                </a:solidFill>
              </a:rPr>
              <a:t> UU </a:t>
            </a:r>
            <a:r>
              <a:rPr lang="en-US" sz="1700" dirty="0" err="1">
                <a:solidFill>
                  <a:schemeClr val="tx1"/>
                </a:solidFill>
              </a:rPr>
              <a:t>Peratun</a:t>
            </a:r>
            <a:r>
              <a:rPr lang="en-US" sz="1700" dirty="0">
                <a:solidFill>
                  <a:schemeClr val="tx1"/>
                </a:solidFill>
              </a:rPr>
              <a:t> </a:t>
            </a:r>
            <a:r>
              <a:rPr lang="en-US" sz="1700" dirty="0" err="1">
                <a:solidFill>
                  <a:schemeClr val="tx1"/>
                </a:solidFill>
              </a:rPr>
              <a:t>bersifat</a:t>
            </a:r>
            <a:r>
              <a:rPr lang="en-US" sz="1700" dirty="0">
                <a:solidFill>
                  <a:schemeClr val="tx1"/>
                </a:solidFill>
              </a:rPr>
              <a:t> </a:t>
            </a:r>
            <a:r>
              <a:rPr lang="en-US" sz="1700" dirty="0" err="1">
                <a:solidFill>
                  <a:schemeClr val="tx1"/>
                </a:solidFill>
              </a:rPr>
              <a:t>terbatas</a:t>
            </a:r>
            <a:r>
              <a:rPr lang="en-US" sz="1700" dirty="0">
                <a:solidFill>
                  <a:schemeClr val="tx1"/>
                </a:solidFill>
              </a:rPr>
              <a:t> (</a:t>
            </a:r>
            <a:r>
              <a:rPr lang="en-US" sz="1700" dirty="0" err="1">
                <a:solidFill>
                  <a:schemeClr val="tx1"/>
                </a:solidFill>
              </a:rPr>
              <a:t>hanya</a:t>
            </a:r>
            <a:r>
              <a:rPr lang="en-US" sz="1700" dirty="0">
                <a:solidFill>
                  <a:schemeClr val="tx1"/>
                </a:solidFill>
              </a:rPr>
              <a:t> Pasal 127-130)</a:t>
            </a:r>
            <a:br>
              <a:rPr lang="en-US" sz="1700" dirty="0">
                <a:solidFill>
                  <a:schemeClr val="tx1"/>
                </a:solidFill>
              </a:rPr>
            </a:br>
            <a:br>
              <a:rPr lang="en-US" sz="1700" dirty="0">
                <a:solidFill>
                  <a:schemeClr val="tx1"/>
                </a:solidFill>
              </a:rPr>
            </a:br>
            <a:r>
              <a:rPr lang="en-US" sz="1700" dirty="0" err="1">
                <a:solidFill>
                  <a:schemeClr val="tx1"/>
                </a:solidFill>
              </a:rPr>
              <a:t>Dalam</a:t>
            </a:r>
            <a:r>
              <a:rPr lang="en-US" sz="1700" dirty="0">
                <a:solidFill>
                  <a:schemeClr val="tx1"/>
                </a:solidFill>
              </a:rPr>
              <a:t> </a:t>
            </a:r>
            <a:r>
              <a:rPr lang="en-US" sz="1700" dirty="0" err="1">
                <a:solidFill>
                  <a:schemeClr val="tx1"/>
                </a:solidFill>
              </a:rPr>
              <a:t>praktik</a:t>
            </a:r>
            <a:r>
              <a:rPr lang="en-US" sz="1700" dirty="0">
                <a:solidFill>
                  <a:schemeClr val="tx1"/>
                </a:solidFill>
              </a:rPr>
              <a:t>, </a:t>
            </a:r>
            <a:r>
              <a:rPr lang="en-US" sz="1700" dirty="0" err="1">
                <a:solidFill>
                  <a:schemeClr val="tx1"/>
                </a:solidFill>
              </a:rPr>
              <a:t>pemeriksaan</a:t>
            </a:r>
            <a:r>
              <a:rPr lang="en-US" sz="1700" dirty="0">
                <a:solidFill>
                  <a:schemeClr val="tx1"/>
                </a:solidFill>
              </a:rPr>
              <a:t> </a:t>
            </a:r>
            <a:r>
              <a:rPr lang="en-US" sz="1700" dirty="0" err="1">
                <a:solidFill>
                  <a:schemeClr val="tx1"/>
                </a:solidFill>
              </a:rPr>
              <a:t>perkara</a:t>
            </a:r>
            <a:r>
              <a:rPr lang="en-US" sz="1700" dirty="0">
                <a:solidFill>
                  <a:schemeClr val="tx1"/>
                </a:solidFill>
              </a:rPr>
              <a:t> TUN pada </a:t>
            </a:r>
            <a:r>
              <a:rPr lang="en-US" sz="1700" dirty="0" err="1">
                <a:solidFill>
                  <a:schemeClr val="tx1"/>
                </a:solidFill>
              </a:rPr>
              <a:t>pengadilan</a:t>
            </a:r>
            <a:r>
              <a:rPr lang="en-US" sz="1700" dirty="0">
                <a:solidFill>
                  <a:schemeClr val="tx1"/>
                </a:solidFill>
              </a:rPr>
              <a:t> </a:t>
            </a:r>
            <a:r>
              <a:rPr lang="en-US" sz="1700" dirty="0" err="1">
                <a:solidFill>
                  <a:schemeClr val="tx1"/>
                </a:solidFill>
              </a:rPr>
              <a:t>tingkat</a:t>
            </a:r>
            <a:r>
              <a:rPr lang="en-US" sz="1700" dirty="0">
                <a:solidFill>
                  <a:schemeClr val="tx1"/>
                </a:solidFill>
              </a:rPr>
              <a:t> banding = </a:t>
            </a:r>
            <a:r>
              <a:rPr lang="en-US" sz="1700" dirty="0" err="1">
                <a:solidFill>
                  <a:schemeClr val="tx1"/>
                </a:solidFill>
              </a:rPr>
              <a:t>perkara</a:t>
            </a:r>
            <a:r>
              <a:rPr lang="en-US" sz="1700" dirty="0">
                <a:solidFill>
                  <a:schemeClr val="tx1"/>
                </a:solidFill>
              </a:rPr>
              <a:t> </a:t>
            </a:r>
            <a:r>
              <a:rPr lang="en-US" sz="1700" dirty="0" err="1">
                <a:solidFill>
                  <a:schemeClr val="tx1"/>
                </a:solidFill>
              </a:rPr>
              <a:t>perdata</a:t>
            </a:r>
            <a:r>
              <a:rPr lang="en-US" sz="1700" dirty="0">
                <a:solidFill>
                  <a:schemeClr val="tx1"/>
                </a:solidFill>
              </a:rPr>
              <a:t> </a:t>
            </a:r>
            <a:r>
              <a:rPr lang="en-US" sz="1700" dirty="0" err="1">
                <a:solidFill>
                  <a:schemeClr val="tx1"/>
                </a:solidFill>
              </a:rPr>
              <a:t>menggunakan</a:t>
            </a:r>
            <a:r>
              <a:rPr lang="en-US" sz="1700" dirty="0">
                <a:solidFill>
                  <a:schemeClr val="tx1"/>
                </a:solidFill>
              </a:rPr>
              <a:t> Ps 357 RV </a:t>
            </a:r>
            <a:r>
              <a:rPr lang="en-US" sz="1700" dirty="0" err="1">
                <a:solidFill>
                  <a:schemeClr val="tx1"/>
                </a:solidFill>
                <a:highlight>
                  <a:srgbClr val="FFFF00"/>
                </a:highlight>
              </a:rPr>
              <a:t>diperiksa</a:t>
            </a:r>
            <a:r>
              <a:rPr lang="en-US" sz="1700" dirty="0">
                <a:solidFill>
                  <a:schemeClr val="tx1"/>
                </a:solidFill>
                <a:highlight>
                  <a:srgbClr val="FFFF00"/>
                </a:highlight>
              </a:rPr>
              <a:t> dan </a:t>
            </a:r>
            <a:r>
              <a:rPr lang="en-US" sz="1700" dirty="0" err="1">
                <a:solidFill>
                  <a:schemeClr val="tx1"/>
                </a:solidFill>
                <a:highlight>
                  <a:srgbClr val="FFFF00"/>
                </a:highlight>
              </a:rPr>
              <a:t>diputus</a:t>
            </a:r>
            <a:r>
              <a:rPr lang="en-US" sz="1700" dirty="0">
                <a:solidFill>
                  <a:schemeClr val="tx1"/>
                </a:solidFill>
                <a:highlight>
                  <a:srgbClr val="FFFF00"/>
                </a:highlight>
              </a:rPr>
              <a:t> </a:t>
            </a:r>
            <a:r>
              <a:rPr lang="en-US" sz="1700" dirty="0" err="1">
                <a:solidFill>
                  <a:schemeClr val="tx1"/>
                </a:solidFill>
                <a:highlight>
                  <a:srgbClr val="FFFF00"/>
                </a:highlight>
              </a:rPr>
              <a:t>berdasarkan</a:t>
            </a:r>
            <a:r>
              <a:rPr lang="en-US" sz="1700" dirty="0">
                <a:solidFill>
                  <a:schemeClr val="tx1"/>
                </a:solidFill>
                <a:highlight>
                  <a:srgbClr val="FFFF00"/>
                </a:highlight>
              </a:rPr>
              <a:t> </a:t>
            </a:r>
            <a:r>
              <a:rPr lang="en-US" sz="1700" dirty="0" err="1">
                <a:solidFill>
                  <a:schemeClr val="tx1"/>
                </a:solidFill>
                <a:highlight>
                  <a:srgbClr val="FFFF00"/>
                </a:highlight>
              </a:rPr>
              <a:t>surat-surat</a:t>
            </a:r>
            <a:r>
              <a:rPr lang="en-US" sz="1700" dirty="0">
                <a:solidFill>
                  <a:schemeClr val="tx1"/>
                </a:solidFill>
                <a:highlight>
                  <a:srgbClr val="FFFF00"/>
                </a:highlight>
              </a:rPr>
              <a:t> </a:t>
            </a:r>
            <a:r>
              <a:rPr lang="en-US" sz="1700" dirty="0" err="1">
                <a:solidFill>
                  <a:schemeClr val="tx1"/>
                </a:solidFill>
                <a:highlight>
                  <a:srgbClr val="FFFF00"/>
                </a:highlight>
              </a:rPr>
              <a:t>saja</a:t>
            </a:r>
            <a:r>
              <a:rPr lang="en-US" sz="1700" dirty="0">
                <a:solidFill>
                  <a:schemeClr val="tx1"/>
                </a:solidFill>
                <a:highlight>
                  <a:srgbClr val="FFFF00"/>
                </a:highlight>
              </a:rPr>
              <a:t>. </a:t>
            </a:r>
            <a:r>
              <a:rPr lang="en-US" sz="1700" dirty="0" err="1">
                <a:solidFill>
                  <a:schemeClr val="tx1"/>
                </a:solidFill>
              </a:rPr>
              <a:t>Meskipun</a:t>
            </a:r>
            <a:r>
              <a:rPr lang="en-US" sz="1700" dirty="0">
                <a:solidFill>
                  <a:schemeClr val="tx1"/>
                </a:solidFill>
              </a:rPr>
              <a:t> </a:t>
            </a:r>
            <a:r>
              <a:rPr lang="en-US" sz="1700" dirty="0" err="1">
                <a:solidFill>
                  <a:schemeClr val="tx1"/>
                </a:solidFill>
              </a:rPr>
              <a:t>dalam</a:t>
            </a:r>
            <a:r>
              <a:rPr lang="en-US" sz="1700" dirty="0">
                <a:solidFill>
                  <a:schemeClr val="tx1"/>
                </a:solidFill>
              </a:rPr>
              <a:t> </a:t>
            </a:r>
            <a:r>
              <a:rPr lang="en-US" sz="1700" dirty="0" err="1">
                <a:solidFill>
                  <a:schemeClr val="tx1"/>
                </a:solidFill>
              </a:rPr>
              <a:t>beberapa</a:t>
            </a:r>
            <a:r>
              <a:rPr lang="en-US" sz="1700" dirty="0">
                <a:solidFill>
                  <a:schemeClr val="tx1"/>
                </a:solidFill>
              </a:rPr>
              <a:t> </a:t>
            </a:r>
            <a:r>
              <a:rPr lang="en-US" sz="1700" dirty="0" err="1">
                <a:solidFill>
                  <a:schemeClr val="tx1"/>
                </a:solidFill>
              </a:rPr>
              <a:t>hal</a:t>
            </a:r>
            <a:r>
              <a:rPr lang="en-US" sz="1700" dirty="0">
                <a:solidFill>
                  <a:schemeClr val="tx1"/>
                </a:solidFill>
              </a:rPr>
              <a:t> </a:t>
            </a:r>
            <a:r>
              <a:rPr lang="en-US" sz="1700" dirty="0" err="1">
                <a:solidFill>
                  <a:schemeClr val="tx1"/>
                </a:solidFill>
              </a:rPr>
              <a:t>Pengadilan</a:t>
            </a:r>
            <a:r>
              <a:rPr lang="en-US" sz="1700" dirty="0">
                <a:solidFill>
                  <a:schemeClr val="tx1"/>
                </a:solidFill>
              </a:rPr>
              <a:t> Tingkat Banding </a:t>
            </a:r>
            <a:r>
              <a:rPr lang="en-US" sz="1700" dirty="0" err="1">
                <a:solidFill>
                  <a:schemeClr val="tx1"/>
                </a:solidFill>
              </a:rPr>
              <a:t>sebelum</a:t>
            </a:r>
            <a:r>
              <a:rPr lang="en-US" sz="1700" dirty="0">
                <a:solidFill>
                  <a:schemeClr val="tx1"/>
                </a:solidFill>
              </a:rPr>
              <a:t> </a:t>
            </a:r>
            <a:r>
              <a:rPr lang="en-US" sz="1700" dirty="0" err="1">
                <a:solidFill>
                  <a:schemeClr val="tx1"/>
                </a:solidFill>
              </a:rPr>
              <a:t>putusan</a:t>
            </a:r>
            <a:r>
              <a:rPr lang="en-US" sz="1700" dirty="0">
                <a:solidFill>
                  <a:schemeClr val="tx1"/>
                </a:solidFill>
              </a:rPr>
              <a:t> </a:t>
            </a:r>
            <a:r>
              <a:rPr lang="en-US" sz="1700" dirty="0" err="1">
                <a:solidFill>
                  <a:schemeClr val="tx1"/>
                </a:solidFill>
              </a:rPr>
              <a:t>akhir</a:t>
            </a:r>
            <a:r>
              <a:rPr lang="en-US" sz="1700" dirty="0">
                <a:solidFill>
                  <a:schemeClr val="tx1"/>
                </a:solidFill>
              </a:rPr>
              <a:t> </a:t>
            </a:r>
            <a:r>
              <a:rPr lang="en-US" sz="1700" dirty="0" err="1">
                <a:solidFill>
                  <a:schemeClr val="tx1"/>
                </a:solidFill>
              </a:rPr>
              <a:t>berwenang</a:t>
            </a:r>
            <a:r>
              <a:rPr lang="en-US" sz="1700" dirty="0">
                <a:solidFill>
                  <a:schemeClr val="tx1"/>
                </a:solidFill>
              </a:rPr>
              <a:t> </a:t>
            </a:r>
            <a:r>
              <a:rPr lang="en-US" sz="1700" dirty="0" err="1">
                <a:solidFill>
                  <a:schemeClr val="tx1"/>
                </a:solidFill>
              </a:rPr>
              <a:t>untuk</a:t>
            </a:r>
            <a:r>
              <a:rPr lang="en-US" sz="1700" dirty="0">
                <a:solidFill>
                  <a:schemeClr val="tx1"/>
                </a:solidFill>
              </a:rPr>
              <a:t> </a:t>
            </a:r>
            <a:r>
              <a:rPr lang="en-US" sz="1700" dirty="0" err="1">
                <a:solidFill>
                  <a:schemeClr val="tx1"/>
                </a:solidFill>
              </a:rPr>
              <a:t>melakukan</a:t>
            </a:r>
            <a:r>
              <a:rPr lang="en-US" sz="1700" dirty="0">
                <a:solidFill>
                  <a:schemeClr val="tx1"/>
                </a:solidFill>
              </a:rPr>
              <a:t> </a:t>
            </a:r>
            <a:r>
              <a:rPr lang="en-US" sz="1700" dirty="0" err="1">
                <a:solidFill>
                  <a:schemeClr val="tx1"/>
                </a:solidFill>
              </a:rPr>
              <a:t>pemeriksaan</a:t>
            </a:r>
            <a:r>
              <a:rPr lang="en-US" sz="1700" dirty="0">
                <a:solidFill>
                  <a:schemeClr val="tx1"/>
                </a:solidFill>
              </a:rPr>
              <a:t> </a:t>
            </a:r>
            <a:r>
              <a:rPr lang="en-US" sz="1700" dirty="0" err="1">
                <a:solidFill>
                  <a:schemeClr val="tx1"/>
                </a:solidFill>
              </a:rPr>
              <a:t>tambahan</a:t>
            </a:r>
            <a:r>
              <a:rPr lang="en-US" sz="1700" dirty="0">
                <a:solidFill>
                  <a:schemeClr val="tx1"/>
                </a:solidFill>
              </a:rPr>
              <a:t> (Ps 127 </a:t>
            </a:r>
            <a:r>
              <a:rPr lang="en-US" sz="1700" dirty="0" err="1">
                <a:solidFill>
                  <a:schemeClr val="tx1"/>
                </a:solidFill>
              </a:rPr>
              <a:t>ayat</a:t>
            </a:r>
            <a:r>
              <a:rPr lang="en-US" sz="1700" dirty="0">
                <a:solidFill>
                  <a:schemeClr val="tx1"/>
                </a:solidFill>
              </a:rPr>
              <a:t> (2) UU </a:t>
            </a:r>
            <a:r>
              <a:rPr lang="en-US" sz="1700" dirty="0" err="1">
                <a:solidFill>
                  <a:schemeClr val="tx1"/>
                </a:solidFill>
              </a:rPr>
              <a:t>Peratun</a:t>
            </a:r>
            <a:r>
              <a:rPr lang="en-US" sz="1700" dirty="0">
                <a:solidFill>
                  <a:schemeClr val="tx1"/>
                </a:solidFill>
              </a:rPr>
              <a:t>)</a:t>
            </a:r>
          </a:p>
          <a:p>
            <a:pPr marL="114300" indent="0" algn="just">
              <a:spcBef>
                <a:spcPts val="0"/>
              </a:spcBef>
              <a:buNone/>
            </a:pPr>
            <a:endParaRPr lang="en-US" sz="1700" dirty="0"/>
          </a:p>
          <a:p>
            <a:pPr marL="114300" indent="0" algn="just">
              <a:spcBef>
                <a:spcPts val="0"/>
              </a:spcBef>
              <a:buNone/>
            </a:pPr>
            <a:r>
              <a:rPr lang="en-US" sz="1700" b="1" dirty="0" err="1"/>
              <a:t>Putusan</a:t>
            </a:r>
            <a:r>
              <a:rPr lang="en-US" sz="1700" b="1" dirty="0"/>
              <a:t> MA No. 879K/Sip/1974:</a:t>
            </a:r>
            <a:endParaRPr lang="en-US" sz="1700" b="1" dirty="0">
              <a:solidFill>
                <a:schemeClr val="tx1"/>
              </a:solidFill>
            </a:endParaRPr>
          </a:p>
          <a:p>
            <a:pPr marL="114300" indent="0" algn="just">
              <a:buNone/>
            </a:pPr>
            <a:r>
              <a:rPr lang="en-US" sz="1700" i="1" dirty="0">
                <a:solidFill>
                  <a:schemeClr val="tx1"/>
                </a:solidFill>
              </a:rPr>
              <a:t>“</a:t>
            </a:r>
            <a:r>
              <a:rPr lang="en-US" sz="1700" i="1" dirty="0" err="1">
                <a:solidFill>
                  <a:schemeClr val="tx1"/>
                </a:solidFill>
              </a:rPr>
              <a:t>Pengadilan</a:t>
            </a:r>
            <a:r>
              <a:rPr lang="en-US" sz="1700" i="1" dirty="0">
                <a:solidFill>
                  <a:schemeClr val="tx1"/>
                </a:solidFill>
              </a:rPr>
              <a:t> Tinggi  </a:t>
            </a:r>
            <a:r>
              <a:rPr lang="en-US" sz="1700" i="1" dirty="0" err="1">
                <a:solidFill>
                  <a:schemeClr val="tx1"/>
                </a:solidFill>
              </a:rPr>
              <a:t>memeriksa</a:t>
            </a:r>
            <a:r>
              <a:rPr lang="en-US" sz="1700" i="1" dirty="0">
                <a:solidFill>
                  <a:schemeClr val="tx1"/>
                </a:solidFill>
              </a:rPr>
              <a:t> dan </a:t>
            </a:r>
            <a:r>
              <a:rPr lang="en-US" sz="1700" i="1" dirty="0" err="1">
                <a:solidFill>
                  <a:schemeClr val="tx1"/>
                </a:solidFill>
              </a:rPr>
              <a:t>memutus</a:t>
            </a:r>
            <a:r>
              <a:rPr lang="en-US" sz="1700" i="1" dirty="0">
                <a:solidFill>
                  <a:schemeClr val="tx1"/>
                </a:solidFill>
              </a:rPr>
              <a:t> </a:t>
            </a:r>
            <a:r>
              <a:rPr lang="en-US" sz="1700" i="1" dirty="0" err="1">
                <a:solidFill>
                  <a:schemeClr val="tx1"/>
                </a:solidFill>
              </a:rPr>
              <a:t>perkara</a:t>
            </a:r>
            <a:r>
              <a:rPr lang="en-US" sz="1700" i="1" dirty="0">
                <a:solidFill>
                  <a:schemeClr val="tx1"/>
                </a:solidFill>
              </a:rPr>
              <a:t> pada </a:t>
            </a:r>
            <a:r>
              <a:rPr lang="en-US" sz="1700" i="1" dirty="0" err="1">
                <a:solidFill>
                  <a:schemeClr val="tx1"/>
                </a:solidFill>
              </a:rPr>
              <a:t>tingkat</a:t>
            </a:r>
            <a:r>
              <a:rPr lang="en-US" sz="1700" i="1" dirty="0">
                <a:solidFill>
                  <a:schemeClr val="tx1"/>
                </a:solidFill>
              </a:rPr>
              <a:t> banding </a:t>
            </a:r>
            <a:r>
              <a:rPr lang="en-US" sz="1700" i="1" dirty="0" err="1">
                <a:solidFill>
                  <a:schemeClr val="tx1"/>
                </a:solidFill>
              </a:rPr>
              <a:t>berdasarkan</a:t>
            </a:r>
            <a:r>
              <a:rPr lang="en-US" sz="1700" i="1" dirty="0">
                <a:solidFill>
                  <a:schemeClr val="tx1"/>
                </a:solidFill>
              </a:rPr>
              <a:t> </a:t>
            </a:r>
            <a:r>
              <a:rPr lang="en-US" sz="1700" i="1" dirty="0" err="1">
                <a:solidFill>
                  <a:schemeClr val="tx1"/>
                </a:solidFill>
              </a:rPr>
              <a:t>berkas</a:t>
            </a:r>
            <a:r>
              <a:rPr lang="en-US" sz="1700" i="1" dirty="0">
                <a:solidFill>
                  <a:schemeClr val="tx1"/>
                </a:solidFill>
              </a:rPr>
              <a:t> </a:t>
            </a:r>
            <a:r>
              <a:rPr lang="en-US" sz="1700" i="1" dirty="0" err="1">
                <a:solidFill>
                  <a:schemeClr val="tx1"/>
                </a:solidFill>
              </a:rPr>
              <a:t>perkara</a:t>
            </a:r>
            <a:r>
              <a:rPr lang="en-US" sz="1700" i="1" dirty="0">
                <a:solidFill>
                  <a:schemeClr val="tx1"/>
                </a:solidFill>
              </a:rPr>
              <a:t> yang </a:t>
            </a:r>
            <a:r>
              <a:rPr lang="en-US" sz="1700" i="1" dirty="0" err="1">
                <a:solidFill>
                  <a:schemeClr val="tx1"/>
                </a:solidFill>
              </a:rPr>
              <a:t>dikirimkan</a:t>
            </a:r>
            <a:r>
              <a:rPr lang="en-US" sz="1700" i="1" dirty="0">
                <a:solidFill>
                  <a:schemeClr val="tx1"/>
                </a:solidFill>
              </a:rPr>
              <a:t> </a:t>
            </a:r>
            <a:r>
              <a:rPr lang="en-US" sz="1700" i="1" dirty="0" err="1">
                <a:solidFill>
                  <a:schemeClr val="tx1"/>
                </a:solidFill>
              </a:rPr>
              <a:t>Pengadilan</a:t>
            </a:r>
            <a:r>
              <a:rPr lang="en-US" sz="1700" i="1" dirty="0">
                <a:solidFill>
                  <a:schemeClr val="tx1"/>
                </a:solidFill>
              </a:rPr>
              <a:t> Negeri </a:t>
            </a:r>
            <a:r>
              <a:rPr lang="en-US" sz="1700" i="1" dirty="0" err="1">
                <a:solidFill>
                  <a:schemeClr val="tx1"/>
                </a:solidFill>
              </a:rPr>
              <a:t>kepada</a:t>
            </a:r>
            <a:r>
              <a:rPr lang="en-US" sz="1700" i="1" dirty="0">
                <a:solidFill>
                  <a:schemeClr val="tx1"/>
                </a:solidFill>
              </a:rPr>
              <a:t> </a:t>
            </a:r>
            <a:r>
              <a:rPr lang="en-US" sz="1700" i="1" dirty="0" err="1">
                <a:solidFill>
                  <a:schemeClr val="tx1"/>
                </a:solidFill>
              </a:rPr>
              <a:t>Pengadilan</a:t>
            </a:r>
            <a:r>
              <a:rPr lang="en-US" sz="1700" i="1" dirty="0">
                <a:solidFill>
                  <a:schemeClr val="tx1"/>
                </a:solidFill>
              </a:rPr>
              <a:t> Tinggi, </a:t>
            </a:r>
            <a:r>
              <a:rPr lang="en-US" sz="1700" i="1" dirty="0" err="1">
                <a:solidFill>
                  <a:schemeClr val="tx1"/>
                </a:solidFill>
              </a:rPr>
              <a:t>hal</a:t>
            </a:r>
            <a:r>
              <a:rPr lang="en-US" sz="1700" i="1" dirty="0">
                <a:solidFill>
                  <a:schemeClr val="tx1"/>
                </a:solidFill>
              </a:rPr>
              <a:t> </a:t>
            </a:r>
            <a:r>
              <a:rPr lang="en-US" sz="1700" i="1" dirty="0" err="1">
                <a:solidFill>
                  <a:schemeClr val="tx1"/>
                </a:solidFill>
              </a:rPr>
              <a:t>itu</a:t>
            </a:r>
            <a:r>
              <a:rPr lang="en-US" sz="1700" i="1" dirty="0">
                <a:solidFill>
                  <a:schemeClr val="tx1"/>
                </a:solidFill>
              </a:rPr>
              <a:t> </a:t>
            </a:r>
            <a:r>
              <a:rPr lang="en-US" sz="1700" i="1" dirty="0" err="1">
                <a:solidFill>
                  <a:schemeClr val="tx1"/>
                </a:solidFill>
              </a:rPr>
              <a:t>tidak</a:t>
            </a:r>
            <a:r>
              <a:rPr lang="en-US" sz="1700" i="1" dirty="0">
                <a:solidFill>
                  <a:schemeClr val="tx1"/>
                </a:solidFill>
              </a:rPr>
              <a:t> </a:t>
            </a:r>
            <a:r>
              <a:rPr lang="en-US" sz="1700" i="1" dirty="0" err="1">
                <a:solidFill>
                  <a:schemeClr val="tx1"/>
                </a:solidFill>
              </a:rPr>
              <a:t>berarti</a:t>
            </a:r>
            <a:r>
              <a:rPr lang="en-US" sz="1700" i="1" dirty="0">
                <a:solidFill>
                  <a:schemeClr val="tx1"/>
                </a:solidFill>
              </a:rPr>
              <a:t> </a:t>
            </a:r>
            <a:r>
              <a:rPr lang="en-US" sz="1700" i="1" dirty="0" err="1">
                <a:solidFill>
                  <a:schemeClr val="tx1"/>
                </a:solidFill>
              </a:rPr>
              <a:t>putusan</a:t>
            </a:r>
            <a:r>
              <a:rPr lang="en-US" sz="1700" i="1" dirty="0">
                <a:solidFill>
                  <a:schemeClr val="tx1"/>
                </a:solidFill>
              </a:rPr>
              <a:t> yang </a:t>
            </a:r>
            <a:r>
              <a:rPr lang="en-US" sz="1700" i="1" dirty="0" err="1">
                <a:solidFill>
                  <a:schemeClr val="tx1"/>
                </a:solidFill>
              </a:rPr>
              <a:t>dijatuhkan</a:t>
            </a:r>
            <a:r>
              <a:rPr lang="en-US" sz="1700" i="1" dirty="0">
                <a:solidFill>
                  <a:schemeClr val="tx1"/>
                </a:solidFill>
              </a:rPr>
              <a:t> </a:t>
            </a:r>
            <a:r>
              <a:rPr lang="en-US" sz="1700" i="1" dirty="0" err="1">
                <a:solidFill>
                  <a:schemeClr val="tx1"/>
                </a:solidFill>
              </a:rPr>
              <a:t>tanpa</a:t>
            </a:r>
            <a:r>
              <a:rPr lang="en-US" sz="1700" i="1" dirty="0">
                <a:solidFill>
                  <a:schemeClr val="tx1"/>
                </a:solidFill>
              </a:rPr>
              <a:t> </a:t>
            </a:r>
            <a:r>
              <a:rPr lang="en-US" sz="1700" i="1" dirty="0" err="1">
                <a:solidFill>
                  <a:schemeClr val="tx1"/>
                </a:solidFill>
              </a:rPr>
              <a:t>dihadiri</a:t>
            </a:r>
            <a:r>
              <a:rPr lang="en-US" sz="1700" i="1" dirty="0">
                <a:solidFill>
                  <a:schemeClr val="tx1"/>
                </a:solidFill>
              </a:rPr>
              <a:t> </a:t>
            </a:r>
            <a:r>
              <a:rPr lang="en-US" sz="1700" i="1" dirty="0" err="1">
                <a:solidFill>
                  <a:schemeClr val="tx1"/>
                </a:solidFill>
              </a:rPr>
              <a:t>pihak-pihak</a:t>
            </a:r>
            <a:r>
              <a:rPr lang="en-US" sz="1700" i="1" dirty="0">
                <a:solidFill>
                  <a:schemeClr val="tx1"/>
                </a:solidFill>
              </a:rPr>
              <a:t> yang </a:t>
            </a:r>
            <a:r>
              <a:rPr lang="en-US" sz="1700" i="1" dirty="0" err="1">
                <a:solidFill>
                  <a:schemeClr val="tx1"/>
                </a:solidFill>
              </a:rPr>
              <a:t>berperkara</a:t>
            </a:r>
            <a:r>
              <a:rPr lang="en-US" sz="1700" i="1" dirty="0">
                <a:solidFill>
                  <a:schemeClr val="tx1"/>
                </a:solidFill>
              </a:rPr>
              <a:t> </a:t>
            </a:r>
            <a:r>
              <a:rPr lang="en-US" sz="1700" i="1" dirty="0" err="1">
                <a:solidFill>
                  <a:schemeClr val="tx1"/>
                </a:solidFill>
              </a:rPr>
              <a:t>tidak</a:t>
            </a:r>
            <a:r>
              <a:rPr lang="en-US" sz="1700" i="1" dirty="0">
                <a:solidFill>
                  <a:schemeClr val="tx1"/>
                </a:solidFill>
              </a:rPr>
              <a:t> </a:t>
            </a:r>
            <a:r>
              <a:rPr lang="en-US" sz="1700" i="1" dirty="0" err="1">
                <a:solidFill>
                  <a:schemeClr val="tx1"/>
                </a:solidFill>
              </a:rPr>
              <a:t>sah</a:t>
            </a:r>
            <a:r>
              <a:rPr lang="en-US" sz="1700" i="1" dirty="0">
                <a:solidFill>
                  <a:schemeClr val="tx1"/>
                </a:solidFill>
              </a:rPr>
              <a:t>, </a:t>
            </a:r>
            <a:r>
              <a:rPr lang="en-US" sz="1700" i="1" dirty="0" err="1">
                <a:solidFill>
                  <a:schemeClr val="tx1"/>
                </a:solidFill>
              </a:rPr>
              <a:t>karena</a:t>
            </a:r>
            <a:r>
              <a:rPr lang="en-US" sz="1700" i="1" dirty="0">
                <a:solidFill>
                  <a:schemeClr val="tx1"/>
                </a:solidFill>
              </a:rPr>
              <a:t> </a:t>
            </a:r>
            <a:r>
              <a:rPr lang="en-US" sz="1700" i="1" dirty="0" err="1">
                <a:solidFill>
                  <a:schemeClr val="tx1"/>
                </a:solidFill>
              </a:rPr>
              <a:t>sistem</a:t>
            </a:r>
            <a:r>
              <a:rPr lang="en-US" sz="1700" i="1" dirty="0">
                <a:solidFill>
                  <a:schemeClr val="tx1"/>
                </a:solidFill>
              </a:rPr>
              <a:t> yang </a:t>
            </a:r>
            <a:r>
              <a:rPr lang="en-US" sz="1700" i="1" dirty="0" err="1">
                <a:solidFill>
                  <a:schemeClr val="tx1"/>
                </a:solidFill>
              </a:rPr>
              <a:t>demikian</a:t>
            </a:r>
            <a:r>
              <a:rPr lang="en-US" sz="1700" i="1" dirty="0">
                <a:solidFill>
                  <a:schemeClr val="tx1"/>
                </a:solidFill>
              </a:rPr>
              <a:t> </a:t>
            </a:r>
            <a:r>
              <a:rPr lang="en-US" sz="1700" i="1" dirty="0" err="1">
                <a:solidFill>
                  <a:schemeClr val="tx1"/>
                </a:solidFill>
              </a:rPr>
              <a:t>biasa</a:t>
            </a:r>
            <a:r>
              <a:rPr lang="en-US" sz="1700" i="1" dirty="0">
                <a:solidFill>
                  <a:schemeClr val="tx1"/>
                </a:solidFill>
              </a:rPr>
              <a:t> </a:t>
            </a:r>
            <a:r>
              <a:rPr lang="en-US" sz="1700" i="1" dirty="0" err="1">
                <a:solidFill>
                  <a:schemeClr val="tx1"/>
                </a:solidFill>
              </a:rPr>
              <a:t>dalam</a:t>
            </a:r>
            <a:r>
              <a:rPr lang="en-US" sz="1700" i="1" dirty="0">
                <a:solidFill>
                  <a:schemeClr val="tx1"/>
                </a:solidFill>
              </a:rPr>
              <a:t> </a:t>
            </a:r>
            <a:r>
              <a:rPr lang="en-US" sz="1700" i="1" dirty="0" err="1">
                <a:solidFill>
                  <a:schemeClr val="tx1"/>
                </a:solidFill>
              </a:rPr>
              <a:t>tingkat</a:t>
            </a:r>
            <a:r>
              <a:rPr lang="en-US" sz="1700" i="1" dirty="0">
                <a:solidFill>
                  <a:schemeClr val="tx1"/>
                </a:solidFill>
              </a:rPr>
              <a:t> banding”</a:t>
            </a:r>
            <a:endParaRPr lang="en-US" sz="1700" b="1" i="1" dirty="0">
              <a:solidFill>
                <a:schemeClr val="tx1"/>
              </a:solidFill>
            </a:endParaRPr>
          </a:p>
        </p:txBody>
      </p:sp>
      <p:sp>
        <p:nvSpPr>
          <p:cNvPr id="4" name="Slide Number Placeholder 3">
            <a:extLst>
              <a:ext uri="{FF2B5EF4-FFF2-40B4-BE49-F238E27FC236}">
                <a16:creationId xmlns:a16="http://schemas.microsoft.com/office/drawing/2014/main" id="{DC42EDD6-81C3-B740-9F75-87311766FB5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705991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9668D7-850F-C84D-AF9F-10FDC96F92EB}"/>
              </a:ext>
            </a:extLst>
          </p:cNvPr>
          <p:cNvSpPr>
            <a:spLocks noGrp="1"/>
          </p:cNvSpPr>
          <p:nvPr>
            <p:ph type="body" idx="1"/>
          </p:nvPr>
        </p:nvSpPr>
        <p:spPr>
          <a:xfrm>
            <a:off x="457200" y="374904"/>
            <a:ext cx="5511300" cy="4474696"/>
          </a:xfrm>
        </p:spPr>
        <p:txBody>
          <a:bodyPr/>
          <a:lstStyle/>
          <a:p>
            <a:pPr marL="0" indent="0" algn="ctr">
              <a:spcBef>
                <a:spcPts val="450"/>
              </a:spcBef>
              <a:buClr>
                <a:srgbClr val="FFC000"/>
              </a:buClr>
              <a:buSzPct val="100000"/>
              <a:buNone/>
              <a:defRPr/>
            </a:pPr>
            <a:r>
              <a:rPr lang="en-US" sz="2800" b="1" dirty="0">
                <a:solidFill>
                  <a:schemeClr val="tx1"/>
                </a:solidFill>
              </a:rPr>
              <a:t>PUTUSAN BANDING</a:t>
            </a:r>
          </a:p>
          <a:p>
            <a:pPr marL="0" indent="0" algn="just">
              <a:spcBef>
                <a:spcPts val="450"/>
              </a:spcBef>
              <a:buClr>
                <a:srgbClr val="FFC000"/>
              </a:buClr>
              <a:buSzPct val="100000"/>
              <a:buNone/>
              <a:defRPr/>
            </a:pPr>
            <a:r>
              <a:rPr lang="en-US" dirty="0" err="1">
                <a:solidFill>
                  <a:schemeClr val="tx1"/>
                </a:solidFill>
              </a:rPr>
              <a:t>Putusan</a:t>
            </a:r>
            <a:r>
              <a:rPr lang="en-US" dirty="0">
                <a:solidFill>
                  <a:schemeClr val="tx1"/>
                </a:solidFill>
              </a:rPr>
              <a:t> PT TUN </a:t>
            </a:r>
            <a:r>
              <a:rPr lang="id-ID" dirty="0">
                <a:solidFill>
                  <a:schemeClr val="tx1"/>
                </a:solidFill>
              </a:rPr>
              <a:t>terhadap sengketa Tata Usaha Negara yang dimohonkan banding tersebut dapat berupa :</a:t>
            </a:r>
            <a:endParaRPr lang="en-US" dirty="0">
              <a:solidFill>
                <a:schemeClr val="tx1"/>
              </a:solidFill>
            </a:endParaRPr>
          </a:p>
          <a:p>
            <a:pPr marL="552069" lvl="1" indent="-257175" algn="just">
              <a:spcBef>
                <a:spcPts val="450"/>
              </a:spcBef>
              <a:buClr>
                <a:schemeClr val="tx1"/>
              </a:buClr>
              <a:buSzPct val="100000"/>
              <a:buFont typeface="Wingdings" panose="05000000000000000000" pitchFamily="2" charset="2"/>
              <a:buChar char="Ø"/>
              <a:defRPr/>
            </a:pPr>
            <a:r>
              <a:rPr lang="id-ID" dirty="0">
                <a:solidFill>
                  <a:schemeClr val="tx1"/>
                </a:solidFill>
                <a:highlight>
                  <a:srgbClr val="FFFF00"/>
                </a:highlight>
              </a:rPr>
              <a:t>Menguatkan putusan Hakim (tingkat pertama) </a:t>
            </a:r>
            <a:r>
              <a:rPr lang="id-ID" dirty="0">
                <a:solidFill>
                  <a:schemeClr val="tx1"/>
                </a:solidFill>
              </a:rPr>
              <a:t>dengan cara :</a:t>
            </a:r>
            <a:endParaRPr lang="en-US" dirty="0">
              <a:solidFill>
                <a:schemeClr val="tx1"/>
              </a:solidFill>
            </a:endParaRPr>
          </a:p>
          <a:p>
            <a:pPr marL="786384" lvl="2" indent="-285750" algn="just">
              <a:spcBef>
                <a:spcPts val="450"/>
              </a:spcBef>
              <a:buClr>
                <a:srgbClr val="0070C0"/>
              </a:buClr>
              <a:buFont typeface="Wingdings" panose="05000000000000000000" pitchFamily="2" charset="2"/>
              <a:buChar char="ü"/>
              <a:defRPr/>
            </a:pPr>
            <a:r>
              <a:rPr lang="id-ID" dirty="0">
                <a:solidFill>
                  <a:schemeClr val="tx1"/>
                </a:solidFill>
              </a:rPr>
              <a:t>memperbaiki putusan Hakim tingkat pertama.</a:t>
            </a:r>
            <a:endParaRPr lang="en-US" dirty="0">
              <a:solidFill>
                <a:schemeClr val="tx1"/>
              </a:solidFill>
            </a:endParaRPr>
          </a:p>
          <a:p>
            <a:pPr marL="786384" lvl="2" indent="-285750" algn="just">
              <a:spcBef>
                <a:spcPts val="450"/>
              </a:spcBef>
              <a:buClr>
                <a:srgbClr val="0070C0"/>
              </a:buClr>
              <a:buFont typeface="Wingdings" panose="05000000000000000000" pitchFamily="2" charset="2"/>
              <a:buChar char="ü"/>
              <a:defRPr/>
            </a:pPr>
            <a:r>
              <a:rPr lang="id-ID" dirty="0">
                <a:solidFill>
                  <a:schemeClr val="tx1"/>
                </a:solidFill>
              </a:rPr>
              <a:t>mengambil (mengoper) seluruh atau sebagian pertimbangannya.</a:t>
            </a:r>
            <a:endParaRPr lang="en-US" dirty="0">
              <a:solidFill>
                <a:schemeClr val="tx1"/>
              </a:solidFill>
            </a:endParaRPr>
          </a:p>
          <a:p>
            <a:pPr marL="552069" lvl="1" indent="-257175" algn="just">
              <a:spcBef>
                <a:spcPts val="450"/>
              </a:spcBef>
              <a:buClr>
                <a:schemeClr val="tx1"/>
              </a:buClr>
              <a:buSzPct val="100000"/>
              <a:buFont typeface="Wingdings" panose="05000000000000000000" pitchFamily="2" charset="2"/>
              <a:buChar char="Ø"/>
              <a:defRPr/>
            </a:pPr>
            <a:r>
              <a:rPr lang="id-ID" dirty="0">
                <a:solidFill>
                  <a:schemeClr val="tx1"/>
                </a:solidFill>
                <a:highlight>
                  <a:srgbClr val="FFFF00"/>
                </a:highlight>
              </a:rPr>
              <a:t>Membatalkan untuk seluruhnya/untuk sebagian dari putusan Hakim tingkat pertama </a:t>
            </a:r>
            <a:r>
              <a:rPr lang="id-ID" dirty="0">
                <a:solidFill>
                  <a:schemeClr val="tx1"/>
                </a:solidFill>
              </a:rPr>
              <a:t>dengan mengadili sendiri seperti seakan-akan duduk sebagai Hakim tingkat pertama.</a:t>
            </a:r>
            <a:endParaRPr lang="en-US"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64743E47-D1AD-2841-AB3C-2BCE61FEA1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601162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A037022-CBCE-E3BB-B918-C17B12CC4927}"/>
              </a:ext>
            </a:extLst>
          </p:cNvPr>
          <p:cNvSpPr>
            <a:spLocks noGrp="1"/>
          </p:cNvSpPr>
          <p:nvPr>
            <p:ph type="body" idx="1"/>
          </p:nvPr>
        </p:nvSpPr>
        <p:spPr>
          <a:xfrm>
            <a:off x="214131" y="700269"/>
            <a:ext cx="5777518" cy="3009416"/>
          </a:xfrm>
        </p:spPr>
        <p:txBody>
          <a:bodyPr/>
          <a:lstStyle/>
          <a:p>
            <a:pPr algn="just">
              <a:lnSpc>
                <a:spcPct val="100000"/>
              </a:lnSpc>
              <a:spcBef>
                <a:spcPts val="0"/>
              </a:spcBef>
              <a:buClr>
                <a:srgbClr val="0070C0"/>
              </a:buClr>
              <a:buFont typeface="Wingdings" panose="05000000000000000000" pitchFamily="2" charset="2"/>
              <a:buChar char="Ø"/>
            </a:pPr>
            <a:r>
              <a:rPr lang="id-ID" dirty="0">
                <a:solidFill>
                  <a:schemeClr val="tx1"/>
                </a:solidFill>
              </a:rPr>
              <a:t>Panitera Pengadilan Tinggi Tata Usaha Negara dalam waktu </a:t>
            </a:r>
            <a:r>
              <a:rPr lang="id-ID" dirty="0">
                <a:solidFill>
                  <a:schemeClr val="tx1"/>
                </a:solidFill>
                <a:highlight>
                  <a:srgbClr val="FFFF00"/>
                </a:highlight>
              </a:rPr>
              <a:t>30 (tiga puluh) hari</a:t>
            </a:r>
            <a:r>
              <a:rPr lang="en-US" dirty="0">
                <a:solidFill>
                  <a:schemeClr val="tx1"/>
                </a:solidFill>
                <a:highlight>
                  <a:srgbClr val="FFFF00"/>
                </a:highlight>
              </a:rPr>
              <a:t> </a:t>
            </a:r>
            <a:r>
              <a:rPr lang="en-US" dirty="0" err="1">
                <a:solidFill>
                  <a:schemeClr val="tx1"/>
                </a:solidFill>
                <a:highlight>
                  <a:srgbClr val="FFFF00"/>
                </a:highlight>
              </a:rPr>
              <a:t>kalender</a:t>
            </a:r>
            <a:r>
              <a:rPr lang="id-ID" dirty="0">
                <a:solidFill>
                  <a:schemeClr val="tx1"/>
                </a:solidFill>
              </a:rPr>
              <a:t> mengirimkan salinan putusan Pengadilan Tinggi beserta surat pemeriksaan dan surat lain kepada Pengadilan Tata Usaha Negara yang memutus dalam pemeriksaan tingkat pertama.</a:t>
            </a:r>
            <a:endParaRPr lang="en-US" dirty="0">
              <a:solidFill>
                <a:schemeClr val="tx1"/>
              </a:solidFill>
            </a:endParaRPr>
          </a:p>
          <a:p>
            <a:pPr marL="114300" indent="0" algn="just">
              <a:lnSpc>
                <a:spcPct val="100000"/>
              </a:lnSpc>
              <a:spcBef>
                <a:spcPts val="0"/>
              </a:spcBef>
              <a:buClr>
                <a:srgbClr val="0070C0"/>
              </a:buClr>
              <a:buNone/>
            </a:pPr>
            <a:endParaRPr lang="en-US" dirty="0">
              <a:solidFill>
                <a:schemeClr val="tx1"/>
              </a:solidFill>
            </a:endParaRPr>
          </a:p>
          <a:p>
            <a:pPr algn="just">
              <a:lnSpc>
                <a:spcPct val="100000"/>
              </a:lnSpc>
              <a:spcBef>
                <a:spcPts val="0"/>
              </a:spcBef>
              <a:buClr>
                <a:srgbClr val="0070C0"/>
              </a:buClr>
              <a:buFont typeface="Wingdings" panose="05000000000000000000" pitchFamily="2" charset="2"/>
              <a:buChar char="Ø"/>
            </a:pPr>
            <a:r>
              <a:rPr lang="en-US" dirty="0" err="1">
                <a:solidFill>
                  <a:schemeClr val="tx1"/>
                </a:solidFill>
              </a:rPr>
              <a:t>Selanjutnya</a:t>
            </a:r>
            <a:r>
              <a:rPr lang="en-US" dirty="0">
                <a:solidFill>
                  <a:schemeClr val="tx1"/>
                </a:solidFill>
              </a:rPr>
              <a:t> </a:t>
            </a:r>
            <a:r>
              <a:rPr lang="en-US" dirty="0" err="1">
                <a:solidFill>
                  <a:schemeClr val="tx1"/>
                </a:solidFill>
              </a:rPr>
              <a:t>Pengadilan</a:t>
            </a:r>
            <a:r>
              <a:rPr lang="en-US" dirty="0">
                <a:solidFill>
                  <a:schemeClr val="tx1"/>
                </a:solidFill>
              </a:rPr>
              <a:t> Tata Usaha Negara </a:t>
            </a:r>
            <a:r>
              <a:rPr lang="en-US" dirty="0" err="1">
                <a:solidFill>
                  <a:schemeClr val="tx1"/>
                </a:solidFill>
              </a:rPr>
              <a:t>tingkat</a:t>
            </a:r>
            <a:r>
              <a:rPr lang="en-US" dirty="0">
                <a:solidFill>
                  <a:schemeClr val="tx1"/>
                </a:solidFill>
              </a:rPr>
              <a:t> </a:t>
            </a:r>
            <a:r>
              <a:rPr lang="en-US" dirty="0" err="1">
                <a:solidFill>
                  <a:schemeClr val="tx1"/>
                </a:solidFill>
              </a:rPr>
              <a:t>pertama</a:t>
            </a:r>
            <a:r>
              <a:rPr lang="en-US" dirty="0">
                <a:solidFill>
                  <a:schemeClr val="tx1"/>
                </a:solidFill>
              </a:rPr>
              <a:t> </a:t>
            </a:r>
            <a:r>
              <a:rPr lang="en-US" dirty="0" err="1">
                <a:solidFill>
                  <a:schemeClr val="tx1"/>
                </a:solidFill>
              </a:rPr>
              <a:t>meneruskannya</a:t>
            </a:r>
            <a:r>
              <a:rPr lang="en-US" dirty="0">
                <a:solidFill>
                  <a:schemeClr val="tx1"/>
                </a:solidFill>
              </a:rPr>
              <a:t> </a:t>
            </a:r>
            <a:r>
              <a:rPr lang="en-US" dirty="0" err="1">
                <a:solidFill>
                  <a:schemeClr val="tx1"/>
                </a:solidFill>
              </a:rPr>
              <a:t>ke</a:t>
            </a:r>
            <a:r>
              <a:rPr lang="en-US" dirty="0">
                <a:solidFill>
                  <a:schemeClr val="tx1"/>
                </a:solidFill>
              </a:rPr>
              <a:t> para </a:t>
            </a:r>
            <a:r>
              <a:rPr lang="en-US" dirty="0" err="1">
                <a:solidFill>
                  <a:schemeClr val="tx1"/>
                </a:solidFill>
              </a:rPr>
              <a:t>pihak</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surat</a:t>
            </a:r>
            <a:r>
              <a:rPr lang="en-US" dirty="0">
                <a:solidFill>
                  <a:schemeClr val="tx1"/>
                </a:solidFill>
              </a:rPr>
              <a:t> </a:t>
            </a:r>
            <a:r>
              <a:rPr lang="en-US" dirty="0" err="1">
                <a:solidFill>
                  <a:schemeClr val="tx1"/>
                </a:solidFill>
              </a:rPr>
              <a:t>tercatat</a:t>
            </a:r>
            <a:r>
              <a:rPr lang="en-US" dirty="0">
                <a:solidFill>
                  <a:schemeClr val="tx1"/>
                </a:solidFill>
              </a:rPr>
              <a:t>.</a:t>
            </a:r>
          </a:p>
          <a:p>
            <a:endParaRPr lang="en-ID" dirty="0"/>
          </a:p>
        </p:txBody>
      </p:sp>
      <p:sp>
        <p:nvSpPr>
          <p:cNvPr id="4" name="Slide Number Placeholder 3">
            <a:extLst>
              <a:ext uri="{FF2B5EF4-FFF2-40B4-BE49-F238E27FC236}">
                <a16:creationId xmlns:a16="http://schemas.microsoft.com/office/drawing/2014/main" id="{4BDCA977-D343-ED6D-EA7A-42C0B9D3C3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184029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80ED0C-D968-054B-8307-C800B608A589}"/>
              </a:ext>
            </a:extLst>
          </p:cNvPr>
          <p:cNvSpPr>
            <a:spLocks noGrp="1"/>
          </p:cNvSpPr>
          <p:nvPr>
            <p:ph type="title"/>
          </p:nvPr>
        </p:nvSpPr>
        <p:spPr>
          <a:xfrm>
            <a:off x="457200" y="293775"/>
            <a:ext cx="5511300" cy="446889"/>
          </a:xfrm>
        </p:spPr>
        <p:txBody>
          <a:bodyPr/>
          <a:lstStyle/>
          <a:p>
            <a:pPr algn="ctr"/>
            <a:r>
              <a:rPr lang="en-US" sz="2800" b="1" dirty="0">
                <a:latin typeface="APPLE CHANCERY" panose="03020702040506060504" pitchFamily="66" charset="-79"/>
                <a:cs typeface="APPLE CHANCERY" panose="03020702040506060504" pitchFamily="66" charset="-79"/>
              </a:rPr>
              <a:t>KASASI</a:t>
            </a:r>
          </a:p>
        </p:txBody>
      </p:sp>
      <p:sp>
        <p:nvSpPr>
          <p:cNvPr id="6" name="Text Placeholder 5">
            <a:extLst>
              <a:ext uri="{FF2B5EF4-FFF2-40B4-BE49-F238E27FC236}">
                <a16:creationId xmlns:a16="http://schemas.microsoft.com/office/drawing/2014/main" id="{67EE59C3-9EAD-8140-B03F-966B1055E835}"/>
              </a:ext>
            </a:extLst>
          </p:cNvPr>
          <p:cNvSpPr>
            <a:spLocks noGrp="1"/>
          </p:cNvSpPr>
          <p:nvPr>
            <p:ph type="body" idx="1"/>
          </p:nvPr>
        </p:nvSpPr>
        <p:spPr>
          <a:xfrm>
            <a:off x="445619" y="664415"/>
            <a:ext cx="2675100" cy="4045053"/>
          </a:xfrm>
        </p:spPr>
        <p:txBody>
          <a:bodyPr/>
          <a:lstStyle/>
          <a:p>
            <a:pPr marL="7938" indent="0" algn="just">
              <a:buNone/>
            </a:pPr>
            <a:r>
              <a:rPr lang="en-US" dirty="0" err="1"/>
              <a:t>Sebagai</a:t>
            </a:r>
            <a:r>
              <a:rPr lang="en-US" dirty="0"/>
              <a:t> </a:t>
            </a:r>
            <a:r>
              <a:rPr lang="en-US" i="1" dirty="0"/>
              <a:t>Judex </a:t>
            </a:r>
            <a:r>
              <a:rPr lang="en-US" i="1" dirty="0" err="1"/>
              <a:t>Facti</a:t>
            </a:r>
            <a:r>
              <a:rPr lang="en-US" i="1" dirty="0"/>
              <a:t> </a:t>
            </a:r>
            <a:r>
              <a:rPr lang="en-US" dirty="0"/>
              <a:t>(JF), Hakim </a:t>
            </a:r>
            <a:r>
              <a:rPr lang="en-US" dirty="0" err="1"/>
              <a:t>selain</a:t>
            </a:r>
            <a:r>
              <a:rPr lang="en-US" dirty="0"/>
              <a:t> </a:t>
            </a:r>
            <a:r>
              <a:rPr lang="en-US" dirty="0" err="1"/>
              <a:t>bertugas</a:t>
            </a:r>
            <a:r>
              <a:rPr lang="en-US" dirty="0"/>
              <a:t> </a:t>
            </a:r>
            <a:r>
              <a:rPr lang="en-US" b="1" dirty="0" err="1">
                <a:solidFill>
                  <a:schemeClr val="tx1"/>
                </a:solidFill>
              </a:rPr>
              <a:t>menerapkan</a:t>
            </a:r>
            <a:r>
              <a:rPr lang="en-US" b="1" dirty="0">
                <a:solidFill>
                  <a:schemeClr val="tx1"/>
                </a:solidFill>
              </a:rPr>
              <a:t> </a:t>
            </a:r>
            <a:r>
              <a:rPr lang="en-US" b="1" dirty="0" err="1">
                <a:solidFill>
                  <a:schemeClr val="tx1"/>
                </a:solidFill>
              </a:rPr>
              <a:t>hukum</a:t>
            </a:r>
            <a:r>
              <a:rPr lang="en-US" b="1" dirty="0">
                <a:solidFill>
                  <a:schemeClr val="tx1"/>
                </a:solidFill>
              </a:rPr>
              <a:t> </a:t>
            </a:r>
            <a:r>
              <a:rPr lang="en-US" dirty="0"/>
              <a:t>juga </a:t>
            </a:r>
            <a:r>
              <a:rPr lang="en-US" dirty="0" err="1"/>
              <a:t>bertanggung</a:t>
            </a:r>
            <a:r>
              <a:rPr lang="en-US" dirty="0"/>
              <a:t> </a:t>
            </a:r>
            <a:r>
              <a:rPr lang="en-US" dirty="0" err="1"/>
              <a:t>jawab</a:t>
            </a:r>
            <a:r>
              <a:rPr lang="en-US" dirty="0"/>
              <a:t> </a:t>
            </a:r>
            <a:r>
              <a:rPr lang="en-US" b="1" dirty="0" err="1">
                <a:solidFill>
                  <a:schemeClr val="tx1"/>
                </a:solidFill>
              </a:rPr>
              <a:t>merumuskan</a:t>
            </a:r>
            <a:r>
              <a:rPr lang="en-US" b="1" dirty="0">
                <a:solidFill>
                  <a:schemeClr val="tx1"/>
                </a:solidFill>
              </a:rPr>
              <a:t> </a:t>
            </a:r>
            <a:r>
              <a:rPr lang="en-US" b="1" dirty="0" err="1">
                <a:solidFill>
                  <a:schemeClr val="tx1"/>
                </a:solidFill>
              </a:rPr>
              <a:t>fakta</a:t>
            </a:r>
            <a:r>
              <a:rPr lang="en-US" b="1" dirty="0">
                <a:solidFill>
                  <a:schemeClr val="tx1"/>
                </a:solidFill>
              </a:rPr>
              <a:t> </a:t>
            </a:r>
            <a:r>
              <a:rPr lang="en-US" b="1" dirty="0" err="1">
                <a:solidFill>
                  <a:schemeClr val="tx1"/>
                </a:solidFill>
              </a:rPr>
              <a:t>hukum</a:t>
            </a:r>
            <a:r>
              <a:rPr lang="en-US" b="1" dirty="0">
                <a:solidFill>
                  <a:schemeClr val="tx1"/>
                </a:solidFill>
              </a:rPr>
              <a:t>.</a:t>
            </a:r>
          </a:p>
          <a:p>
            <a:pPr marL="7938" indent="0"/>
            <a:endParaRPr lang="en-US" b="1" dirty="0">
              <a:solidFill>
                <a:schemeClr val="tx1"/>
              </a:solidFill>
            </a:endParaRPr>
          </a:p>
          <a:p>
            <a:pPr marL="7938" indent="0" algn="just">
              <a:buNone/>
            </a:pPr>
            <a:r>
              <a:rPr lang="en-US" dirty="0" err="1">
                <a:solidFill>
                  <a:schemeClr val="tx1"/>
                </a:solidFill>
              </a:rPr>
              <a:t>Penerapan</a:t>
            </a:r>
            <a:r>
              <a:rPr lang="en-US" dirty="0">
                <a:solidFill>
                  <a:schemeClr val="tx1"/>
                </a:solidFill>
              </a:rPr>
              <a:t> </a:t>
            </a:r>
            <a:r>
              <a:rPr lang="en-US" dirty="0" err="1">
                <a:solidFill>
                  <a:schemeClr val="tx1"/>
                </a:solidFill>
              </a:rPr>
              <a:t>fakta</a:t>
            </a:r>
            <a:r>
              <a:rPr lang="en-US" dirty="0">
                <a:solidFill>
                  <a:schemeClr val="tx1"/>
                </a:solidFill>
              </a:rPr>
              <a:t> </a:t>
            </a:r>
            <a:r>
              <a:rPr lang="en-US" dirty="0" err="1">
                <a:solidFill>
                  <a:schemeClr val="tx1"/>
                </a:solidFill>
              </a:rPr>
              <a:t>hukum</a:t>
            </a:r>
            <a:r>
              <a:rPr lang="en-US" dirty="0">
                <a:solidFill>
                  <a:schemeClr val="tx1"/>
                </a:solidFill>
              </a:rPr>
              <a:t> dan </a:t>
            </a:r>
            <a:r>
              <a:rPr lang="en-US" dirty="0" err="1">
                <a:solidFill>
                  <a:schemeClr val="tx1"/>
                </a:solidFill>
              </a:rPr>
              <a:t>pembuktian</a:t>
            </a:r>
            <a:r>
              <a:rPr lang="en-US" dirty="0">
                <a:solidFill>
                  <a:schemeClr val="tx1"/>
                </a:solidFill>
              </a:rPr>
              <a:t> </a:t>
            </a:r>
            <a:r>
              <a:rPr lang="en-US" dirty="0" err="1">
                <a:solidFill>
                  <a:schemeClr val="tx1"/>
                </a:solidFill>
              </a:rPr>
              <a:t>wewenang</a:t>
            </a:r>
            <a:r>
              <a:rPr lang="en-US" dirty="0">
                <a:solidFill>
                  <a:schemeClr val="tx1"/>
                </a:solidFill>
              </a:rPr>
              <a:t> </a:t>
            </a:r>
            <a:r>
              <a:rPr lang="en-US" dirty="0" err="1">
                <a:solidFill>
                  <a:schemeClr val="tx1"/>
                </a:solidFill>
              </a:rPr>
              <a:t>peradilan</a:t>
            </a:r>
            <a:r>
              <a:rPr lang="en-US" dirty="0">
                <a:solidFill>
                  <a:schemeClr val="tx1"/>
                </a:solidFill>
              </a:rPr>
              <a:t> Tingkat I dan banding.</a:t>
            </a:r>
          </a:p>
        </p:txBody>
      </p:sp>
      <p:sp>
        <p:nvSpPr>
          <p:cNvPr id="7" name="Text Placeholder 6">
            <a:extLst>
              <a:ext uri="{FF2B5EF4-FFF2-40B4-BE49-F238E27FC236}">
                <a16:creationId xmlns:a16="http://schemas.microsoft.com/office/drawing/2014/main" id="{9625AF8F-223F-F441-B35B-A69DF6B30562}"/>
              </a:ext>
            </a:extLst>
          </p:cNvPr>
          <p:cNvSpPr>
            <a:spLocks noGrp="1"/>
          </p:cNvSpPr>
          <p:nvPr>
            <p:ph type="body" idx="2"/>
          </p:nvPr>
        </p:nvSpPr>
        <p:spPr>
          <a:xfrm>
            <a:off x="3293406" y="664415"/>
            <a:ext cx="2675100" cy="4402836"/>
          </a:xfrm>
        </p:spPr>
        <p:txBody>
          <a:bodyPr/>
          <a:lstStyle/>
          <a:p>
            <a:pPr marL="177800" indent="-169863" algn="just">
              <a:spcAft>
                <a:spcPts val="600"/>
              </a:spcAft>
              <a:buNone/>
            </a:pPr>
            <a:r>
              <a:rPr lang="en-US" dirty="0">
                <a:solidFill>
                  <a:schemeClr val="tx1"/>
                </a:solidFill>
              </a:rPr>
              <a:t>-	</a:t>
            </a:r>
            <a:r>
              <a:rPr lang="en-US" sz="1400" i="1" dirty="0">
                <a:solidFill>
                  <a:schemeClr val="tx1"/>
                </a:solidFill>
              </a:rPr>
              <a:t>Judex Juris </a:t>
            </a:r>
            <a:r>
              <a:rPr lang="en-US" sz="1400" dirty="0" err="1">
                <a:solidFill>
                  <a:schemeClr val="tx1"/>
                </a:solidFill>
              </a:rPr>
              <a:t>kedudukannya</a:t>
            </a:r>
            <a:r>
              <a:rPr lang="en-US" sz="1400" dirty="0">
                <a:solidFill>
                  <a:schemeClr val="tx1"/>
                </a:solidFill>
              </a:rPr>
              <a:t> </a:t>
            </a:r>
            <a:r>
              <a:rPr lang="en-US" sz="1400" dirty="0" err="1">
                <a:solidFill>
                  <a:schemeClr val="tx1"/>
                </a:solidFill>
              </a:rPr>
              <a:t>lebih</a:t>
            </a:r>
            <a:r>
              <a:rPr lang="en-US" sz="1400" dirty="0">
                <a:solidFill>
                  <a:schemeClr val="tx1"/>
                </a:solidFill>
              </a:rPr>
              <a:t> </a:t>
            </a:r>
            <a:r>
              <a:rPr lang="en-US" sz="1400" dirty="0" err="1">
                <a:solidFill>
                  <a:schemeClr val="tx1"/>
                </a:solidFill>
              </a:rPr>
              <a:t>condong</a:t>
            </a:r>
            <a:r>
              <a:rPr lang="en-US" sz="1400" dirty="0">
                <a:solidFill>
                  <a:schemeClr val="tx1"/>
                </a:solidFill>
              </a:rPr>
              <a:t> </a:t>
            </a:r>
            <a:r>
              <a:rPr lang="en-US" sz="1400" dirty="0" err="1">
                <a:solidFill>
                  <a:schemeClr val="tx1"/>
                </a:solidFill>
              </a:rPr>
              <a:t>untuk</a:t>
            </a:r>
            <a:r>
              <a:rPr lang="en-US" sz="1400" dirty="0">
                <a:solidFill>
                  <a:schemeClr val="tx1"/>
                </a:solidFill>
              </a:rPr>
              <a:t> </a:t>
            </a:r>
            <a:r>
              <a:rPr lang="en-US" sz="1400" b="1" dirty="0" err="1">
                <a:solidFill>
                  <a:schemeClr val="tx1"/>
                </a:solidFill>
              </a:rPr>
              <a:t>menguji</a:t>
            </a:r>
            <a:r>
              <a:rPr lang="en-US" sz="1400" b="1" dirty="0">
                <a:solidFill>
                  <a:schemeClr val="tx1"/>
                </a:solidFill>
              </a:rPr>
              <a:t> </a:t>
            </a:r>
            <a:r>
              <a:rPr lang="en-US" sz="1400" b="1" dirty="0" err="1">
                <a:solidFill>
                  <a:schemeClr val="tx1"/>
                </a:solidFill>
              </a:rPr>
              <a:t>tepat</a:t>
            </a:r>
            <a:r>
              <a:rPr lang="en-US" sz="1400" b="1" dirty="0">
                <a:solidFill>
                  <a:schemeClr val="tx1"/>
                </a:solidFill>
              </a:rPr>
              <a:t> </a:t>
            </a:r>
            <a:r>
              <a:rPr lang="en-US" sz="1400" b="1" dirty="0" err="1">
                <a:solidFill>
                  <a:schemeClr val="tx1"/>
                </a:solidFill>
              </a:rPr>
              <a:t>tidaknya</a:t>
            </a:r>
            <a:r>
              <a:rPr lang="en-US" sz="1400" b="1" dirty="0">
                <a:solidFill>
                  <a:schemeClr val="tx1"/>
                </a:solidFill>
              </a:rPr>
              <a:t> </a:t>
            </a:r>
            <a:r>
              <a:rPr lang="en-US" sz="1400" b="1" dirty="0" err="1">
                <a:solidFill>
                  <a:schemeClr val="tx1"/>
                </a:solidFill>
              </a:rPr>
              <a:t>penerapan</a:t>
            </a:r>
            <a:r>
              <a:rPr lang="en-US" sz="1400" b="1" dirty="0">
                <a:solidFill>
                  <a:schemeClr val="tx1"/>
                </a:solidFill>
              </a:rPr>
              <a:t> </a:t>
            </a:r>
            <a:r>
              <a:rPr lang="en-US" sz="1400" b="1" dirty="0" err="1">
                <a:solidFill>
                  <a:schemeClr val="tx1"/>
                </a:solidFill>
              </a:rPr>
              <a:t>hukum</a:t>
            </a:r>
            <a:r>
              <a:rPr lang="en-US" sz="1400" b="1" dirty="0">
                <a:solidFill>
                  <a:schemeClr val="tx1"/>
                </a:solidFill>
              </a:rPr>
              <a:t> </a:t>
            </a:r>
            <a:r>
              <a:rPr lang="en-US" sz="1400" dirty="0">
                <a:solidFill>
                  <a:schemeClr val="tx1"/>
                </a:solidFill>
              </a:rPr>
              <a:t>(</a:t>
            </a:r>
            <a:r>
              <a:rPr lang="en-US" sz="1400" i="1" dirty="0" err="1">
                <a:solidFill>
                  <a:schemeClr val="tx1"/>
                </a:solidFill>
              </a:rPr>
              <a:t>rechttoetpassing</a:t>
            </a:r>
            <a:r>
              <a:rPr lang="en-US" sz="1400" dirty="0">
                <a:solidFill>
                  <a:schemeClr val="tx1"/>
                </a:solidFill>
              </a:rPr>
              <a:t>) oleh JF.</a:t>
            </a:r>
            <a:endParaRPr lang="en-US" sz="1400" dirty="0"/>
          </a:p>
          <a:p>
            <a:pPr marL="177800" indent="-171450" algn="just">
              <a:spcAft>
                <a:spcPts val="600"/>
              </a:spcAft>
              <a:buNone/>
            </a:pPr>
            <a:r>
              <a:rPr lang="en-US" sz="1400" dirty="0"/>
              <a:t>-	</a:t>
            </a:r>
            <a:r>
              <a:rPr lang="en-US" sz="1400" b="1" dirty="0" err="1"/>
              <a:t>Peradilan</a:t>
            </a:r>
            <a:r>
              <a:rPr lang="en-US" sz="1400" b="1" dirty="0"/>
              <a:t> </a:t>
            </a:r>
            <a:r>
              <a:rPr lang="en-US" sz="1400" b="1" dirty="0" err="1"/>
              <a:t>Kasasi</a:t>
            </a:r>
            <a:r>
              <a:rPr lang="en-US" sz="1400" b="1" dirty="0"/>
              <a:t>  </a:t>
            </a:r>
            <a:r>
              <a:rPr lang="en-US" sz="1400" dirty="0" err="1"/>
              <a:t>dapat</a:t>
            </a:r>
            <a:r>
              <a:rPr lang="en-US" sz="1400" dirty="0"/>
              <a:t> </a:t>
            </a:r>
            <a:r>
              <a:rPr lang="en-US" sz="1400" dirty="0" err="1"/>
              <a:t>diartikan</a:t>
            </a:r>
            <a:r>
              <a:rPr lang="en-US" sz="1400" dirty="0"/>
              <a:t>: </a:t>
            </a:r>
            <a:r>
              <a:rPr lang="en-US" sz="1400" dirty="0" err="1"/>
              <a:t>memecahkan</a:t>
            </a:r>
            <a:r>
              <a:rPr lang="en-US" sz="1400" dirty="0"/>
              <a:t>/ </a:t>
            </a:r>
            <a:r>
              <a:rPr lang="en-US" sz="1400" dirty="0" err="1"/>
              <a:t>membatalkan</a:t>
            </a:r>
            <a:r>
              <a:rPr lang="en-US" sz="1400" dirty="0"/>
              <a:t> </a:t>
            </a:r>
            <a:r>
              <a:rPr lang="en-US" sz="1400" dirty="0" err="1"/>
              <a:t>putusan</a:t>
            </a:r>
            <a:r>
              <a:rPr lang="en-US" sz="1400" dirty="0"/>
              <a:t>/ </a:t>
            </a:r>
            <a:r>
              <a:rPr lang="en-US" sz="1400" dirty="0" err="1"/>
              <a:t>penetapan-penetapan</a:t>
            </a:r>
            <a:r>
              <a:rPr lang="en-US" sz="1400" dirty="0"/>
              <a:t> </a:t>
            </a:r>
            <a:r>
              <a:rPr lang="en-US" sz="1400" dirty="0" err="1"/>
              <a:t>pengadilan</a:t>
            </a:r>
            <a:r>
              <a:rPr lang="en-US" sz="1400" dirty="0"/>
              <a:t> </a:t>
            </a:r>
            <a:r>
              <a:rPr lang="en-US" sz="1400" b="1" dirty="0" err="1"/>
              <a:t>karena</a:t>
            </a:r>
            <a:r>
              <a:rPr lang="en-US" sz="1400" b="1" dirty="0"/>
              <a:t> </a:t>
            </a:r>
            <a:r>
              <a:rPr lang="en-US" sz="1400" b="1" dirty="0" err="1"/>
              <a:t>dinilai</a:t>
            </a:r>
            <a:r>
              <a:rPr lang="en-US" sz="1400" b="1" dirty="0"/>
              <a:t> salah </a:t>
            </a:r>
            <a:r>
              <a:rPr lang="en-US" sz="1400" b="1" dirty="0" err="1"/>
              <a:t>menerapkan</a:t>
            </a:r>
            <a:r>
              <a:rPr lang="en-US" sz="1400" b="1" dirty="0"/>
              <a:t> </a:t>
            </a:r>
            <a:r>
              <a:rPr lang="en-US" sz="1400" b="1" dirty="0" err="1"/>
              <a:t>hukum</a:t>
            </a:r>
            <a:endParaRPr lang="en-US" sz="1400" b="1" dirty="0"/>
          </a:p>
          <a:p>
            <a:pPr marL="177800" indent="-171450" algn="just">
              <a:buNone/>
            </a:pPr>
            <a:r>
              <a:rPr lang="en-US" sz="1400" dirty="0"/>
              <a:t>- 	</a:t>
            </a:r>
            <a:r>
              <a:rPr lang="en-US" sz="1400" dirty="0" err="1"/>
              <a:t>Secara</a:t>
            </a:r>
            <a:r>
              <a:rPr lang="en-US" sz="1400" dirty="0"/>
              <a:t> </a:t>
            </a:r>
            <a:r>
              <a:rPr lang="en-US" sz="1400" dirty="0" err="1"/>
              <a:t>prinsip</a:t>
            </a:r>
            <a:r>
              <a:rPr lang="en-US" sz="1400" dirty="0"/>
              <a:t>, </a:t>
            </a:r>
            <a:r>
              <a:rPr lang="en-US" sz="1400" dirty="0" err="1"/>
              <a:t>tidak</a:t>
            </a:r>
            <a:r>
              <a:rPr lang="en-US" sz="1400" dirty="0"/>
              <a:t> </a:t>
            </a:r>
            <a:r>
              <a:rPr lang="en-US" sz="1400" dirty="0" err="1"/>
              <a:t>dilakukan</a:t>
            </a:r>
            <a:r>
              <a:rPr lang="en-US" sz="1400" dirty="0"/>
              <a:t> </a:t>
            </a:r>
            <a:r>
              <a:rPr lang="en-US" sz="1400" dirty="0" err="1"/>
              <a:t>pemeriksaan</a:t>
            </a:r>
            <a:r>
              <a:rPr lang="en-US" sz="1400" dirty="0"/>
              <a:t> </a:t>
            </a:r>
            <a:r>
              <a:rPr lang="en-US" sz="1400" dirty="0" err="1"/>
              <a:t>kembali</a:t>
            </a:r>
            <a:r>
              <a:rPr lang="en-US" sz="1400" dirty="0"/>
              <a:t> </a:t>
            </a:r>
            <a:r>
              <a:rPr lang="en-US" sz="1400" dirty="0" err="1"/>
              <a:t>tapi</a:t>
            </a:r>
            <a:r>
              <a:rPr lang="en-US" sz="1400" dirty="0"/>
              <a:t> </a:t>
            </a:r>
            <a:r>
              <a:rPr lang="en-US" sz="1400" dirty="0" err="1"/>
              <a:t>hanya</a:t>
            </a:r>
            <a:r>
              <a:rPr lang="en-US" sz="1400" dirty="0"/>
              <a:t> </a:t>
            </a:r>
            <a:r>
              <a:rPr lang="en-US" sz="1400" dirty="0" err="1"/>
              <a:t>memeriksa</a:t>
            </a:r>
            <a:r>
              <a:rPr lang="en-US" sz="1400" dirty="0"/>
              <a:t> </a:t>
            </a:r>
            <a:r>
              <a:rPr lang="en-US" sz="1400" dirty="0" err="1"/>
              <a:t>masalah</a:t>
            </a:r>
            <a:r>
              <a:rPr lang="en-US" sz="1400" dirty="0"/>
              <a:t> </a:t>
            </a:r>
            <a:r>
              <a:rPr lang="en-US" sz="1400" dirty="0" err="1"/>
              <a:t>hukum</a:t>
            </a:r>
            <a:r>
              <a:rPr lang="en-US" sz="1400" dirty="0"/>
              <a:t>/</a:t>
            </a:r>
            <a:r>
              <a:rPr lang="en-US" sz="1400" dirty="0" err="1"/>
              <a:t>penerapan</a:t>
            </a:r>
            <a:r>
              <a:rPr lang="en-US" sz="1400" dirty="0"/>
              <a:t> </a:t>
            </a:r>
            <a:r>
              <a:rPr lang="en-US" sz="1400" dirty="0" err="1"/>
              <a:t>hukumnya</a:t>
            </a:r>
            <a:r>
              <a:rPr lang="en-US" sz="1400" dirty="0"/>
              <a:t> </a:t>
            </a:r>
            <a:r>
              <a:rPr lang="en-US" sz="1400" dirty="0" err="1"/>
              <a:t>saja</a:t>
            </a:r>
            <a:r>
              <a:rPr lang="en-US" sz="1400" dirty="0"/>
              <a:t> (</a:t>
            </a:r>
            <a:r>
              <a:rPr lang="en-US" sz="1400" dirty="0" err="1"/>
              <a:t>kesalahan-kesalahan</a:t>
            </a:r>
            <a:r>
              <a:rPr lang="en-US" sz="1400" dirty="0"/>
              <a:t> </a:t>
            </a:r>
            <a:r>
              <a:rPr lang="en-US" sz="1400" dirty="0" err="1"/>
              <a:t>penerapan</a:t>
            </a:r>
            <a:r>
              <a:rPr lang="en-US" sz="1400" dirty="0"/>
              <a:t> </a:t>
            </a:r>
            <a:r>
              <a:rPr lang="en-US" sz="1400" dirty="0" err="1"/>
              <a:t>hukum</a:t>
            </a:r>
            <a:r>
              <a:rPr lang="en-US" sz="1400" dirty="0"/>
              <a:t>)</a:t>
            </a:r>
          </a:p>
        </p:txBody>
      </p:sp>
      <p:sp>
        <p:nvSpPr>
          <p:cNvPr id="4" name="Slide Number Placeholder 3">
            <a:extLst>
              <a:ext uri="{FF2B5EF4-FFF2-40B4-BE49-F238E27FC236}">
                <a16:creationId xmlns:a16="http://schemas.microsoft.com/office/drawing/2014/main" id="{76677F6F-5AA9-4D43-A49E-2CAA3ADFE1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2311498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a:xfrm>
            <a:off x="457200" y="283464"/>
            <a:ext cx="5020056" cy="4566261"/>
          </a:xfrm>
        </p:spPr>
        <p:txBody>
          <a:bodyPr/>
          <a:lstStyle/>
          <a:p>
            <a:pPr marL="127000" lvl="0" indent="0">
              <a:buNone/>
            </a:pPr>
            <a:r>
              <a:rPr lang="en-US" b="1" dirty="0">
                <a:latin typeface="+mj-lt"/>
              </a:rPr>
              <a:t>Dasar Hukum</a:t>
            </a:r>
          </a:p>
          <a:p>
            <a:pPr marL="127000" lvl="0" indent="0">
              <a:buNone/>
            </a:pPr>
            <a:r>
              <a:rPr lang="en-US" dirty="0">
                <a:latin typeface="+mj-lt"/>
              </a:rPr>
              <a:t>Pasal 131 UU </a:t>
            </a:r>
            <a:r>
              <a:rPr lang="en-US" dirty="0" err="1">
                <a:latin typeface="+mj-lt"/>
              </a:rPr>
              <a:t>Nomor</a:t>
            </a:r>
            <a:r>
              <a:rPr lang="en-US" dirty="0">
                <a:latin typeface="+mj-lt"/>
              </a:rPr>
              <a:t> 5 </a:t>
            </a:r>
            <a:r>
              <a:rPr lang="en-US" dirty="0" err="1">
                <a:latin typeface="+mj-lt"/>
              </a:rPr>
              <a:t>Tahun</a:t>
            </a:r>
            <a:r>
              <a:rPr lang="en-US" dirty="0">
                <a:latin typeface="+mj-lt"/>
              </a:rPr>
              <a:t>  1986 </a:t>
            </a:r>
            <a:endParaRPr lang="id-ID" dirty="0">
              <a:latin typeface="+mj-lt"/>
            </a:endParaRPr>
          </a:p>
          <a:p>
            <a:pPr marL="535781" indent="-396479" algn="just">
              <a:buNone/>
            </a:pPr>
            <a:r>
              <a:rPr lang="en-US" dirty="0">
                <a:latin typeface="+mj-lt"/>
              </a:rPr>
              <a:t>(1) 	</a:t>
            </a:r>
            <a:r>
              <a:rPr lang="en-US" dirty="0" err="1">
                <a:latin typeface="+mj-lt"/>
              </a:rPr>
              <a:t>Terhadap</a:t>
            </a:r>
            <a:r>
              <a:rPr lang="en-US" dirty="0">
                <a:latin typeface="+mj-lt"/>
              </a:rPr>
              <a:t> </a:t>
            </a:r>
            <a:r>
              <a:rPr lang="en-US" dirty="0" err="1">
                <a:latin typeface="+mj-lt"/>
              </a:rPr>
              <a:t>putusan</a:t>
            </a:r>
            <a:r>
              <a:rPr lang="en-US" dirty="0">
                <a:latin typeface="+mj-lt"/>
              </a:rPr>
              <a:t> </a:t>
            </a:r>
            <a:r>
              <a:rPr lang="en-US" dirty="0" err="1">
                <a:latin typeface="+mj-lt"/>
              </a:rPr>
              <a:t>tingkat</a:t>
            </a:r>
            <a:r>
              <a:rPr lang="en-US" dirty="0">
                <a:latin typeface="+mj-lt"/>
              </a:rPr>
              <a:t> </a:t>
            </a:r>
            <a:r>
              <a:rPr lang="en-US" dirty="0" err="1">
                <a:latin typeface="+mj-lt"/>
              </a:rPr>
              <a:t>terakhir</a:t>
            </a:r>
            <a:r>
              <a:rPr lang="en-US" dirty="0">
                <a:latin typeface="+mj-lt"/>
              </a:rPr>
              <a:t> </a:t>
            </a:r>
            <a:r>
              <a:rPr lang="en-US" dirty="0" err="1">
                <a:latin typeface="+mj-lt"/>
              </a:rPr>
              <a:t>Pengadilan</a:t>
            </a:r>
            <a:r>
              <a:rPr lang="en-US" dirty="0">
                <a:latin typeface="+mj-lt"/>
              </a:rPr>
              <a:t>    </a:t>
            </a:r>
            <a:r>
              <a:rPr lang="en-US" dirty="0" err="1">
                <a:latin typeface="+mj-lt"/>
              </a:rPr>
              <a:t>dapat</a:t>
            </a:r>
            <a:r>
              <a:rPr lang="en-US" dirty="0">
                <a:latin typeface="+mj-lt"/>
              </a:rPr>
              <a:t>   </a:t>
            </a:r>
            <a:r>
              <a:rPr lang="en-US" dirty="0" err="1">
                <a:latin typeface="+mj-lt"/>
              </a:rPr>
              <a:t>dimohonkan</a:t>
            </a:r>
            <a:r>
              <a:rPr lang="en-US" dirty="0">
                <a:latin typeface="+mj-lt"/>
              </a:rPr>
              <a:t> </a:t>
            </a:r>
            <a:r>
              <a:rPr lang="en-US" dirty="0" err="1">
                <a:latin typeface="+mj-lt"/>
              </a:rPr>
              <a:t>pemeriksaan</a:t>
            </a:r>
            <a:r>
              <a:rPr lang="en-US" dirty="0">
                <a:latin typeface="+mj-lt"/>
              </a:rPr>
              <a:t> </a:t>
            </a:r>
            <a:r>
              <a:rPr lang="en-US" dirty="0" err="1">
                <a:latin typeface="+mj-lt"/>
              </a:rPr>
              <a:t>kasasi</a:t>
            </a:r>
            <a:r>
              <a:rPr lang="en-US" dirty="0">
                <a:latin typeface="+mj-lt"/>
              </a:rPr>
              <a:t> </a:t>
            </a:r>
            <a:r>
              <a:rPr lang="en-US" dirty="0" err="1">
                <a:latin typeface="+mj-lt"/>
              </a:rPr>
              <a:t>kepada</a:t>
            </a:r>
            <a:r>
              <a:rPr lang="en-US" dirty="0">
                <a:latin typeface="+mj-lt"/>
              </a:rPr>
              <a:t> </a:t>
            </a:r>
            <a:r>
              <a:rPr lang="en-US" dirty="0" err="1">
                <a:latin typeface="+mj-lt"/>
              </a:rPr>
              <a:t>Mahkamah</a:t>
            </a:r>
            <a:r>
              <a:rPr lang="en-US" dirty="0">
                <a:latin typeface="+mj-lt"/>
              </a:rPr>
              <a:t> Agung.</a:t>
            </a:r>
            <a:endParaRPr lang="id-ID" dirty="0">
              <a:latin typeface="+mj-lt"/>
            </a:endParaRPr>
          </a:p>
          <a:p>
            <a:pPr marL="535781" indent="-396479" algn="just">
              <a:buNone/>
            </a:pPr>
            <a:r>
              <a:rPr lang="en-US" dirty="0">
                <a:latin typeface="+mj-lt"/>
              </a:rPr>
              <a:t>(2)	Acara </a:t>
            </a:r>
            <a:r>
              <a:rPr lang="en-US" dirty="0" err="1">
                <a:latin typeface="+mj-lt"/>
              </a:rPr>
              <a:t>Pemeriksaan</a:t>
            </a:r>
            <a:r>
              <a:rPr lang="en-US" dirty="0">
                <a:latin typeface="+mj-lt"/>
              </a:rPr>
              <a:t> </a:t>
            </a:r>
            <a:r>
              <a:rPr lang="en-US" dirty="0" err="1">
                <a:latin typeface="+mj-lt"/>
              </a:rPr>
              <a:t>kasasi</a:t>
            </a:r>
            <a:r>
              <a:rPr lang="en-US" dirty="0">
                <a:latin typeface="+mj-lt"/>
              </a:rPr>
              <a:t> </a:t>
            </a:r>
            <a:r>
              <a:rPr lang="en-US" dirty="0" err="1">
                <a:latin typeface="+mj-lt"/>
              </a:rPr>
              <a:t>sebagaimana</a:t>
            </a:r>
            <a:r>
              <a:rPr lang="en-US" dirty="0">
                <a:latin typeface="+mj-lt"/>
              </a:rPr>
              <a:t> </a:t>
            </a:r>
            <a:r>
              <a:rPr lang="en-US" dirty="0" err="1">
                <a:latin typeface="+mj-lt"/>
              </a:rPr>
              <a:t>dimaksud</a:t>
            </a:r>
            <a:r>
              <a:rPr lang="en-US" dirty="0">
                <a:latin typeface="+mj-lt"/>
              </a:rPr>
              <a:t> </a:t>
            </a:r>
            <a:r>
              <a:rPr lang="en-US" dirty="0" err="1">
                <a:latin typeface="+mj-lt"/>
              </a:rPr>
              <a:t>dalam</a:t>
            </a:r>
            <a:r>
              <a:rPr lang="en-US" dirty="0">
                <a:latin typeface="+mj-lt"/>
              </a:rPr>
              <a:t> </a:t>
            </a:r>
            <a:r>
              <a:rPr lang="en-US" dirty="0" err="1">
                <a:latin typeface="+mj-lt"/>
              </a:rPr>
              <a:t>ayat</a:t>
            </a:r>
            <a:r>
              <a:rPr lang="en-US" dirty="0">
                <a:latin typeface="+mj-lt"/>
              </a:rPr>
              <a:t> (1) </a:t>
            </a:r>
            <a:r>
              <a:rPr lang="en-US" dirty="0" err="1">
                <a:latin typeface="+mj-lt"/>
              </a:rPr>
              <a:t>dilakukan</a:t>
            </a:r>
            <a:r>
              <a:rPr lang="en-US" dirty="0">
                <a:latin typeface="+mj-lt"/>
              </a:rPr>
              <a:t> </a:t>
            </a:r>
            <a:r>
              <a:rPr lang="en-US" dirty="0" err="1">
                <a:latin typeface="+mj-lt"/>
              </a:rPr>
              <a:t>menurut</a:t>
            </a:r>
            <a:r>
              <a:rPr lang="en-US" dirty="0">
                <a:latin typeface="+mj-lt"/>
              </a:rPr>
              <a:t> </a:t>
            </a:r>
            <a:r>
              <a:rPr lang="en-US" dirty="0" err="1">
                <a:latin typeface="+mj-lt"/>
              </a:rPr>
              <a:t>ketentuan</a:t>
            </a:r>
            <a:r>
              <a:rPr lang="en-US" dirty="0">
                <a:latin typeface="+mj-lt"/>
              </a:rPr>
              <a:t> </a:t>
            </a:r>
            <a:r>
              <a:rPr lang="en-US" dirty="0" err="1">
                <a:latin typeface="+mj-lt"/>
              </a:rPr>
              <a:t>sebagaimana</a:t>
            </a:r>
            <a:r>
              <a:rPr lang="en-US" dirty="0">
                <a:latin typeface="+mj-lt"/>
              </a:rPr>
              <a:t> </a:t>
            </a:r>
            <a:r>
              <a:rPr lang="en-US" dirty="0" err="1">
                <a:latin typeface="+mj-lt"/>
              </a:rPr>
              <a:t>dimaksud</a:t>
            </a:r>
            <a:r>
              <a:rPr lang="en-US" dirty="0">
                <a:latin typeface="+mj-lt"/>
              </a:rPr>
              <a:t> </a:t>
            </a:r>
            <a:r>
              <a:rPr lang="en-US" dirty="0" err="1">
                <a:latin typeface="+mj-lt"/>
              </a:rPr>
              <a:t>dalam</a:t>
            </a:r>
            <a:r>
              <a:rPr lang="en-US" dirty="0">
                <a:latin typeface="+mj-lt"/>
              </a:rPr>
              <a:t> </a:t>
            </a:r>
            <a:r>
              <a:rPr lang="en-US" dirty="0" err="1">
                <a:latin typeface="+mj-lt"/>
              </a:rPr>
              <a:t>Pasal</a:t>
            </a:r>
            <a:r>
              <a:rPr lang="en-US" dirty="0">
                <a:latin typeface="+mj-lt"/>
              </a:rPr>
              <a:t> 55 </a:t>
            </a:r>
            <a:r>
              <a:rPr lang="en-US" dirty="0" err="1">
                <a:latin typeface="+mj-lt"/>
              </a:rPr>
              <a:t>ayat</a:t>
            </a:r>
            <a:r>
              <a:rPr lang="en-US" dirty="0">
                <a:latin typeface="+mj-lt"/>
              </a:rPr>
              <a:t> (1) </a:t>
            </a:r>
            <a:r>
              <a:rPr lang="en-US" dirty="0" err="1">
                <a:latin typeface="+mj-lt"/>
              </a:rPr>
              <a:t>Undang</a:t>
            </a:r>
            <a:r>
              <a:rPr lang="en-US" dirty="0">
                <a:latin typeface="+mj-lt"/>
              </a:rPr>
              <a:t> </a:t>
            </a:r>
            <a:r>
              <a:rPr lang="en-US" dirty="0" err="1">
                <a:latin typeface="+mj-lt"/>
              </a:rPr>
              <a:t>Undang</a:t>
            </a:r>
            <a:r>
              <a:rPr lang="en-US" dirty="0">
                <a:latin typeface="+mj-lt"/>
              </a:rPr>
              <a:t> </a:t>
            </a:r>
            <a:r>
              <a:rPr lang="en-US" dirty="0" err="1">
                <a:latin typeface="+mj-lt"/>
              </a:rPr>
              <a:t>Nomor</a:t>
            </a:r>
            <a:r>
              <a:rPr lang="en-US" dirty="0">
                <a:latin typeface="+mj-lt"/>
              </a:rPr>
              <a:t> 14 </a:t>
            </a:r>
            <a:r>
              <a:rPr lang="en-US" dirty="0" err="1">
                <a:latin typeface="+mj-lt"/>
              </a:rPr>
              <a:t>Tahun</a:t>
            </a:r>
            <a:r>
              <a:rPr lang="en-US" dirty="0">
                <a:latin typeface="+mj-lt"/>
              </a:rPr>
              <a:t> 1985 </a:t>
            </a:r>
            <a:r>
              <a:rPr lang="en-US" dirty="0" err="1">
                <a:latin typeface="+mj-lt"/>
              </a:rPr>
              <a:t>tentang</a:t>
            </a:r>
            <a:r>
              <a:rPr lang="en-US" dirty="0">
                <a:latin typeface="+mj-lt"/>
              </a:rPr>
              <a:t> </a:t>
            </a:r>
            <a:r>
              <a:rPr lang="en-US" dirty="0" err="1">
                <a:latin typeface="+mj-lt"/>
              </a:rPr>
              <a:t>Mahkamah</a:t>
            </a:r>
            <a:r>
              <a:rPr lang="en-US" dirty="0">
                <a:latin typeface="+mj-lt"/>
              </a:rPr>
              <a:t> </a:t>
            </a:r>
            <a:r>
              <a:rPr lang="en-US" dirty="0" err="1">
                <a:latin typeface="+mj-lt"/>
              </a:rPr>
              <a:t>Agung</a:t>
            </a:r>
            <a:r>
              <a:rPr lang="en-US" dirty="0">
                <a:latin typeface="+mj-lt"/>
              </a:rPr>
              <a:t>.</a:t>
            </a:r>
            <a:endParaRPr lang="id-ID" dirty="0">
              <a:latin typeface="+mj-lt"/>
            </a:endParaRPr>
          </a:p>
        </p:txBody>
      </p:sp>
    </p:spTree>
    <p:extLst>
      <p:ext uri="{BB962C8B-B14F-4D97-AF65-F5344CB8AC3E}">
        <p14:creationId xmlns:p14="http://schemas.microsoft.com/office/powerpoint/2010/main" val="2111486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457200" y="667512"/>
            <a:ext cx="5541264" cy="4182213"/>
          </a:xfrm>
        </p:spPr>
        <p:txBody>
          <a:bodyPr>
            <a:normAutofit/>
          </a:bodyPr>
          <a:lstStyle/>
          <a:p>
            <a:pPr algn="just">
              <a:buClr>
                <a:schemeClr val="accent6"/>
              </a:buClr>
              <a:buFont typeface="Wingdings" panose="05000000000000000000" pitchFamily="2" charset="2"/>
              <a:buChar char="Ø"/>
            </a:pPr>
            <a:r>
              <a:rPr lang="id-ID" sz="1400" b="1" dirty="0"/>
              <a:t>Putusan Pengadilan tingkat banding dapat dimohonkan pemeriksaan kasasi kepada Mahkamah Agung </a:t>
            </a:r>
            <a:r>
              <a:rPr lang="id-ID" sz="1400" dirty="0"/>
              <a:t>(Pasal 21 Ayat (2) UU No. 4 Tahun 2004 jis</a:t>
            </a:r>
            <a:r>
              <a:rPr lang="en-US" sz="1400" dirty="0"/>
              <a:t>.</a:t>
            </a:r>
            <a:r>
              <a:rPr lang="id-ID" sz="1400" dirty="0"/>
              <a:t> Pasal 29 UU No. 14 Tahun 1985, UU No. 5 Tahun 2004 dan Pasal 131 UU No. 5 Tahun 1986 serta UU No. 9 Tahun 2004). </a:t>
            </a:r>
          </a:p>
          <a:p>
            <a:pPr algn="just">
              <a:buClr>
                <a:schemeClr val="accent6"/>
              </a:buClr>
              <a:buFont typeface="Wingdings" panose="05000000000000000000" pitchFamily="2" charset="2"/>
              <a:buChar char="Ø"/>
            </a:pPr>
            <a:r>
              <a:rPr lang="id-ID" sz="1400" b="1" dirty="0"/>
              <a:t>Mahkamah Agung bukan merupakan pengadilan tingkat ketiga, Mahkamah Agung selaku </a:t>
            </a:r>
            <a:r>
              <a:rPr lang="id-ID" sz="1400" b="1" i="1" dirty="0"/>
              <a:t>judex juris </a:t>
            </a:r>
            <a:r>
              <a:rPr lang="id-ID" sz="1400" b="1" dirty="0"/>
              <a:t>hanya melakukan penilaian yang menyangkut masalah </a:t>
            </a:r>
            <a:r>
              <a:rPr lang="id-ID" sz="1400" b="1" i="1" dirty="0"/>
              <a:t>penerapan hukumnya </a:t>
            </a:r>
            <a:r>
              <a:rPr lang="id-ID" sz="1400" b="1" dirty="0"/>
              <a:t>saja, tidak mengulang pemeriksaan mengenai fakta-fakta perkara. </a:t>
            </a:r>
          </a:p>
          <a:p>
            <a:pPr algn="just">
              <a:buClr>
                <a:schemeClr val="accent6"/>
              </a:buClr>
              <a:buFont typeface="Wingdings" panose="05000000000000000000" pitchFamily="2" charset="2"/>
              <a:buChar char="Ø"/>
            </a:pPr>
            <a:r>
              <a:rPr lang="id-ID" sz="1400" b="1" dirty="0"/>
              <a:t>Pengaturan Kasasi dalam Perkara TUN pada prinsipnya sama dengan dalam Perkara Perdata</a:t>
            </a:r>
            <a:r>
              <a:rPr lang="id-ID" sz="1400" dirty="0"/>
              <a:t>. Permohonan kasasi dapat diajukan </a:t>
            </a:r>
            <a:r>
              <a:rPr lang="en-US" sz="1400" dirty="0" err="1"/>
              <a:t>apabila</a:t>
            </a:r>
            <a:r>
              <a:rPr lang="en-US" sz="1400" dirty="0"/>
              <a:t> </a:t>
            </a:r>
            <a:r>
              <a:rPr lang="id-ID" sz="1400" dirty="0"/>
              <a:t>Pemohon telah menggunakan upaya hukum banding terhadap perkaranya kecuali ditentukan lain oleh Undang-undang</a:t>
            </a:r>
            <a:r>
              <a:rPr lang="en-US" sz="1400" dirty="0"/>
              <a:t> (Pasal 43 </a:t>
            </a:r>
            <a:r>
              <a:rPr lang="en-US" sz="1400" dirty="0" err="1"/>
              <a:t>ayat</a:t>
            </a:r>
            <a:r>
              <a:rPr lang="en-US" sz="1400" dirty="0"/>
              <a:t> 1 </a:t>
            </a:r>
            <a:r>
              <a:rPr lang="en-US" sz="1400" dirty="0" err="1"/>
              <a:t>Undang-undang</a:t>
            </a:r>
            <a:r>
              <a:rPr lang="en-US" sz="1400" dirty="0"/>
              <a:t> </a:t>
            </a:r>
            <a:r>
              <a:rPr lang="en-US" sz="1400" dirty="0" err="1"/>
              <a:t>Nomor</a:t>
            </a:r>
            <a:r>
              <a:rPr lang="en-US" sz="1400" dirty="0"/>
              <a:t> 5 </a:t>
            </a:r>
            <a:r>
              <a:rPr lang="en-US" sz="1400" dirty="0" err="1"/>
              <a:t>Tahun</a:t>
            </a:r>
            <a:r>
              <a:rPr lang="en-US" sz="1400" dirty="0"/>
              <a:t> 2004).</a:t>
            </a:r>
            <a:endParaRPr lang="id-ID" sz="1400" dirty="0"/>
          </a:p>
        </p:txBody>
      </p:sp>
    </p:spTree>
    <p:extLst>
      <p:ext uri="{BB962C8B-B14F-4D97-AF65-F5344CB8AC3E}">
        <p14:creationId xmlns:p14="http://schemas.microsoft.com/office/powerpoint/2010/main" val="1266911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775"/>
            <a:ext cx="5843016" cy="748641"/>
          </a:xfrm>
        </p:spPr>
        <p:txBody>
          <a:bodyPr>
            <a:normAutofit/>
          </a:bodyPr>
          <a:lstStyle/>
          <a:p>
            <a:pPr algn="ctr"/>
            <a:r>
              <a:rPr lang="en-US" sz="2250" b="1" dirty="0" err="1"/>
              <a:t>Pembatasan</a:t>
            </a:r>
            <a:r>
              <a:rPr lang="en-US" sz="2250" b="1" dirty="0"/>
              <a:t> </a:t>
            </a:r>
            <a:r>
              <a:rPr lang="en-US" sz="2250" b="1" dirty="0" err="1"/>
              <a:t>Kasasi</a:t>
            </a:r>
            <a:r>
              <a:rPr lang="en-US" sz="2250" b="1" dirty="0"/>
              <a:t> </a:t>
            </a:r>
            <a:r>
              <a:rPr lang="en-US" sz="2250" b="1" dirty="0" err="1"/>
              <a:t>Perkara</a:t>
            </a:r>
            <a:r>
              <a:rPr lang="en-US" sz="2250" b="1" dirty="0"/>
              <a:t> TUN</a:t>
            </a:r>
            <a:endParaRPr lang="id-ID" sz="2250" b="1" dirty="0"/>
          </a:p>
        </p:txBody>
      </p:sp>
      <p:sp>
        <p:nvSpPr>
          <p:cNvPr id="3" name="Content Placeholder 2"/>
          <p:cNvSpPr>
            <a:spLocks noGrp="1"/>
          </p:cNvSpPr>
          <p:nvPr>
            <p:ph type="body" idx="1"/>
          </p:nvPr>
        </p:nvSpPr>
        <p:spPr>
          <a:xfrm>
            <a:off x="457200" y="1042416"/>
            <a:ext cx="5843016" cy="3807309"/>
          </a:xfrm>
        </p:spPr>
        <p:txBody>
          <a:bodyPr/>
          <a:lstStyle/>
          <a:p>
            <a:pPr marL="539496" indent="-457200" algn="just">
              <a:lnSpc>
                <a:spcPct val="100000"/>
              </a:lnSpc>
              <a:buClr>
                <a:schemeClr val="accent6"/>
              </a:buClr>
              <a:buSzPct val="100000"/>
              <a:buFont typeface="Wingdings" panose="05000000000000000000" pitchFamily="2" charset="2"/>
              <a:buChar char="Ø"/>
              <a:defRPr/>
            </a:pPr>
            <a:r>
              <a:rPr lang="en-US" sz="1600" dirty="0" err="1">
                <a:latin typeface="+mn-lt"/>
              </a:rPr>
              <a:t>Terhadap</a:t>
            </a:r>
            <a:r>
              <a:rPr lang="en-US" sz="1600" dirty="0">
                <a:latin typeface="+mn-lt"/>
              </a:rPr>
              <a:t> </a:t>
            </a:r>
            <a:r>
              <a:rPr lang="en-US" sz="1600" dirty="0" err="1">
                <a:latin typeface="+mn-lt"/>
              </a:rPr>
              <a:t>Perkara</a:t>
            </a:r>
            <a:r>
              <a:rPr lang="en-US" sz="1600" dirty="0">
                <a:latin typeface="+mn-lt"/>
              </a:rPr>
              <a:t> Tata Usaha Negara yang </a:t>
            </a:r>
            <a:r>
              <a:rPr lang="en-US" sz="1600" dirty="0" err="1">
                <a:latin typeface="+mn-lt"/>
              </a:rPr>
              <a:t>objek</a:t>
            </a:r>
            <a:r>
              <a:rPr lang="en-US" sz="1600" dirty="0">
                <a:latin typeface="+mn-lt"/>
              </a:rPr>
              <a:t> </a:t>
            </a:r>
            <a:r>
              <a:rPr lang="en-US" sz="1600" dirty="0" err="1">
                <a:latin typeface="+mn-lt"/>
              </a:rPr>
              <a:t>gugatannya</a:t>
            </a:r>
            <a:r>
              <a:rPr lang="en-US" sz="1600" dirty="0">
                <a:latin typeface="+mn-lt"/>
              </a:rPr>
              <a:t> </a:t>
            </a:r>
            <a:r>
              <a:rPr lang="en-US" sz="1600" dirty="0" err="1">
                <a:latin typeface="+mn-lt"/>
              </a:rPr>
              <a:t>berupa</a:t>
            </a:r>
            <a:r>
              <a:rPr lang="en-US" sz="1600" dirty="0">
                <a:latin typeface="+mn-lt"/>
              </a:rPr>
              <a:t> </a:t>
            </a:r>
            <a:r>
              <a:rPr lang="en-US" sz="1600" dirty="0" err="1">
                <a:latin typeface="+mn-lt"/>
              </a:rPr>
              <a:t>keputusan</a:t>
            </a:r>
            <a:r>
              <a:rPr lang="en-US" sz="1600" dirty="0">
                <a:latin typeface="+mn-lt"/>
              </a:rPr>
              <a:t> </a:t>
            </a:r>
            <a:r>
              <a:rPr lang="en-US" sz="1600" dirty="0" err="1">
                <a:latin typeface="+mn-lt"/>
              </a:rPr>
              <a:t>pejabat</a:t>
            </a:r>
            <a:r>
              <a:rPr lang="en-US" sz="1600" dirty="0">
                <a:latin typeface="+mn-lt"/>
              </a:rPr>
              <a:t> </a:t>
            </a:r>
            <a:r>
              <a:rPr lang="en-US" sz="1600" dirty="0" err="1">
                <a:latin typeface="+mn-lt"/>
              </a:rPr>
              <a:t>daerah</a:t>
            </a:r>
            <a:r>
              <a:rPr lang="en-US" sz="1600" dirty="0">
                <a:latin typeface="+mn-lt"/>
              </a:rPr>
              <a:t> yang </a:t>
            </a:r>
            <a:r>
              <a:rPr lang="en-US" sz="1600" dirty="0" err="1">
                <a:latin typeface="+mn-lt"/>
              </a:rPr>
              <a:t>jangkauan</a:t>
            </a:r>
            <a:r>
              <a:rPr lang="en-US" sz="1600" dirty="0">
                <a:latin typeface="+mn-lt"/>
              </a:rPr>
              <a:t> </a:t>
            </a:r>
            <a:r>
              <a:rPr lang="en-US" sz="1600" dirty="0" err="1">
                <a:latin typeface="+mn-lt"/>
              </a:rPr>
              <a:t>keputusannya</a:t>
            </a:r>
            <a:r>
              <a:rPr lang="en-US" sz="1600" dirty="0">
                <a:latin typeface="+mn-lt"/>
              </a:rPr>
              <a:t> </a:t>
            </a:r>
            <a:r>
              <a:rPr lang="en-US" sz="1600" dirty="0" err="1">
                <a:latin typeface="+mn-lt"/>
              </a:rPr>
              <a:t>berlaku</a:t>
            </a:r>
            <a:r>
              <a:rPr lang="en-US" sz="1600" dirty="0">
                <a:latin typeface="+mn-lt"/>
              </a:rPr>
              <a:t> di wilayah </a:t>
            </a:r>
            <a:r>
              <a:rPr lang="en-US" sz="1600" dirty="0" err="1">
                <a:latin typeface="+mn-lt"/>
              </a:rPr>
              <a:t>daerah</a:t>
            </a:r>
            <a:r>
              <a:rPr lang="en-US" sz="1600" dirty="0">
                <a:latin typeface="+mn-lt"/>
              </a:rPr>
              <a:t> yang </a:t>
            </a:r>
            <a:r>
              <a:rPr lang="en-US" sz="1600" dirty="0" err="1">
                <a:latin typeface="+mn-lt"/>
              </a:rPr>
              <a:t>bersangkutan</a:t>
            </a:r>
            <a:r>
              <a:rPr lang="en-US" sz="1600" dirty="0">
                <a:latin typeface="+mn-lt"/>
              </a:rPr>
              <a:t> </a:t>
            </a:r>
            <a:r>
              <a:rPr lang="en-US" sz="1600" i="1" dirty="0">
                <a:latin typeface="+mn-lt"/>
              </a:rPr>
              <a:t>(Pasal 4</a:t>
            </a:r>
            <a:r>
              <a:rPr lang="id-ID" sz="1600" i="1" dirty="0">
                <a:latin typeface="+mn-lt"/>
              </a:rPr>
              <a:t>5A</a:t>
            </a:r>
            <a:r>
              <a:rPr lang="en-US" sz="1600" i="1" dirty="0">
                <a:latin typeface="+mn-lt"/>
              </a:rPr>
              <a:t> </a:t>
            </a:r>
            <a:r>
              <a:rPr lang="en-US" sz="1600" i="1" dirty="0" err="1">
                <a:latin typeface="+mn-lt"/>
              </a:rPr>
              <a:t>ayat</a:t>
            </a:r>
            <a:r>
              <a:rPr lang="en-US" sz="1600" i="1" dirty="0">
                <a:latin typeface="+mn-lt"/>
              </a:rPr>
              <a:t> (2) </a:t>
            </a:r>
            <a:r>
              <a:rPr lang="id-ID" sz="1600" i="1" dirty="0">
                <a:latin typeface="+mn-lt"/>
              </a:rPr>
              <a:t>huruf c </a:t>
            </a:r>
            <a:r>
              <a:rPr lang="en-US" sz="1600" i="1" dirty="0" err="1">
                <a:latin typeface="+mn-lt"/>
              </a:rPr>
              <a:t>Undang-Undang</a:t>
            </a:r>
            <a:r>
              <a:rPr lang="en-US" sz="1600" i="1" dirty="0">
                <a:latin typeface="+mn-lt"/>
              </a:rPr>
              <a:t> </a:t>
            </a:r>
            <a:r>
              <a:rPr lang="en-US" sz="1600" i="1" dirty="0" err="1">
                <a:latin typeface="+mn-lt"/>
              </a:rPr>
              <a:t>Nomor</a:t>
            </a:r>
            <a:r>
              <a:rPr lang="en-US" sz="1600" i="1" dirty="0">
                <a:latin typeface="+mn-lt"/>
              </a:rPr>
              <a:t> 5 </a:t>
            </a:r>
            <a:r>
              <a:rPr lang="en-US" sz="1600" i="1" dirty="0" err="1">
                <a:latin typeface="+mn-lt"/>
              </a:rPr>
              <a:t>Tahun</a:t>
            </a:r>
            <a:r>
              <a:rPr lang="en-US" sz="1600" i="1" dirty="0">
                <a:latin typeface="+mn-lt"/>
              </a:rPr>
              <a:t> 2004)</a:t>
            </a:r>
            <a:r>
              <a:rPr lang="en-US" sz="1600" dirty="0">
                <a:latin typeface="+mn-lt"/>
              </a:rPr>
              <a:t>. </a:t>
            </a:r>
          </a:p>
          <a:p>
            <a:pPr marL="539496" indent="-457200" algn="just">
              <a:lnSpc>
                <a:spcPct val="100000"/>
              </a:lnSpc>
              <a:buClr>
                <a:schemeClr val="accent6"/>
              </a:buClr>
              <a:buSzPct val="100000"/>
              <a:buFont typeface="Wingdings" panose="05000000000000000000" pitchFamily="2" charset="2"/>
              <a:buChar char="Ø"/>
              <a:defRPr/>
            </a:pPr>
            <a:r>
              <a:rPr lang="en-US" sz="1600" dirty="0" err="1">
                <a:latin typeface="+mn-lt"/>
              </a:rPr>
              <a:t>Permohonan</a:t>
            </a:r>
            <a:r>
              <a:rPr lang="en-US" sz="1600" dirty="0">
                <a:latin typeface="+mn-lt"/>
              </a:rPr>
              <a:t> </a:t>
            </a:r>
            <a:r>
              <a:rPr lang="en-US" sz="1600" dirty="0" err="1">
                <a:latin typeface="+mn-lt"/>
              </a:rPr>
              <a:t>kasasi</a:t>
            </a:r>
            <a:r>
              <a:rPr lang="en-US" sz="1600" dirty="0">
                <a:latin typeface="+mn-lt"/>
              </a:rPr>
              <a:t> </a:t>
            </a:r>
            <a:r>
              <a:rPr lang="en-US" sz="1600" dirty="0" err="1">
                <a:latin typeface="+mn-lt"/>
              </a:rPr>
              <a:t>terhadap</a:t>
            </a:r>
            <a:r>
              <a:rPr lang="en-US" sz="1600" dirty="0">
                <a:latin typeface="+mn-lt"/>
              </a:rPr>
              <a:t> </a:t>
            </a:r>
            <a:r>
              <a:rPr lang="en-US" sz="1600" dirty="0" err="1">
                <a:latin typeface="+mn-lt"/>
              </a:rPr>
              <a:t>perkara</a:t>
            </a:r>
            <a:r>
              <a:rPr lang="en-US" sz="1600" dirty="0">
                <a:latin typeface="+mn-lt"/>
              </a:rPr>
              <a:t> </a:t>
            </a:r>
            <a:r>
              <a:rPr lang="en-US" sz="1600" dirty="0" err="1">
                <a:latin typeface="+mn-lt"/>
              </a:rPr>
              <a:t>sebagaimana</a:t>
            </a:r>
            <a:r>
              <a:rPr lang="en-US" sz="1600" dirty="0">
                <a:latin typeface="+mn-lt"/>
              </a:rPr>
              <a:t> </a:t>
            </a:r>
            <a:r>
              <a:rPr lang="en-US" sz="1600" dirty="0" err="1">
                <a:latin typeface="+mn-lt"/>
              </a:rPr>
              <a:t>dimaksud</a:t>
            </a:r>
            <a:r>
              <a:rPr lang="en-US" sz="1600" dirty="0">
                <a:latin typeface="+mn-lt"/>
              </a:rPr>
              <a:t> pada </a:t>
            </a:r>
            <a:r>
              <a:rPr lang="en-US" sz="1600" dirty="0" err="1">
                <a:latin typeface="+mn-lt"/>
              </a:rPr>
              <a:t>ayat</a:t>
            </a:r>
            <a:r>
              <a:rPr lang="en-US" sz="1600" dirty="0">
                <a:latin typeface="+mn-lt"/>
              </a:rPr>
              <a:t> (2) </a:t>
            </a:r>
            <a:r>
              <a:rPr lang="en-US" sz="1600" dirty="0" err="1">
                <a:latin typeface="+mn-lt"/>
              </a:rPr>
              <a:t>atau</a:t>
            </a:r>
            <a:r>
              <a:rPr lang="en-US" sz="1600" dirty="0">
                <a:latin typeface="+mn-lt"/>
              </a:rPr>
              <a:t> </a:t>
            </a:r>
            <a:r>
              <a:rPr lang="en-US" sz="1600" dirty="0" err="1">
                <a:latin typeface="+mn-lt"/>
              </a:rPr>
              <a:t>permohonan</a:t>
            </a:r>
            <a:r>
              <a:rPr lang="en-US" sz="1600" dirty="0">
                <a:latin typeface="+mn-lt"/>
              </a:rPr>
              <a:t> </a:t>
            </a:r>
            <a:r>
              <a:rPr lang="en-US" sz="1600" dirty="0" err="1">
                <a:latin typeface="+mn-lt"/>
              </a:rPr>
              <a:t>kasasi</a:t>
            </a:r>
            <a:r>
              <a:rPr lang="en-US" sz="1600" dirty="0">
                <a:latin typeface="+mn-lt"/>
              </a:rPr>
              <a:t> yang </a:t>
            </a:r>
            <a:r>
              <a:rPr lang="en-US" sz="1600" dirty="0" err="1">
                <a:latin typeface="+mn-lt"/>
              </a:rPr>
              <a:t>tidak</a:t>
            </a:r>
            <a:r>
              <a:rPr lang="en-US" sz="1600" dirty="0">
                <a:latin typeface="+mn-lt"/>
              </a:rPr>
              <a:t> </a:t>
            </a:r>
            <a:r>
              <a:rPr lang="en-US" sz="1600" dirty="0" err="1">
                <a:latin typeface="+mn-lt"/>
              </a:rPr>
              <a:t>memenuhi</a:t>
            </a:r>
            <a:r>
              <a:rPr lang="en-US" sz="1600" dirty="0">
                <a:latin typeface="+mn-lt"/>
              </a:rPr>
              <a:t> </a:t>
            </a:r>
            <a:r>
              <a:rPr lang="en-US" sz="1600" dirty="0" err="1">
                <a:latin typeface="+mn-lt"/>
              </a:rPr>
              <a:t>syarat</a:t>
            </a:r>
            <a:r>
              <a:rPr lang="en-US" sz="1600" dirty="0">
                <a:latin typeface="+mn-lt"/>
              </a:rPr>
              <a:t> formal, </a:t>
            </a:r>
            <a:r>
              <a:rPr lang="en-US" sz="1600" dirty="0" err="1">
                <a:latin typeface="+mn-lt"/>
              </a:rPr>
              <a:t>dinyatakan</a:t>
            </a:r>
            <a:r>
              <a:rPr lang="en-US" sz="1600" dirty="0">
                <a:latin typeface="+mn-lt"/>
              </a:rPr>
              <a:t> </a:t>
            </a:r>
            <a:r>
              <a:rPr lang="en-US" sz="1600" dirty="0" err="1">
                <a:latin typeface="+mn-lt"/>
              </a:rPr>
              <a:t>tidak</a:t>
            </a:r>
            <a:r>
              <a:rPr lang="en-US" sz="1600" dirty="0">
                <a:latin typeface="+mn-lt"/>
              </a:rPr>
              <a:t> </a:t>
            </a:r>
            <a:r>
              <a:rPr lang="en-US" sz="1600" dirty="0" err="1">
                <a:latin typeface="+mn-lt"/>
              </a:rPr>
              <a:t>dapat</a:t>
            </a:r>
            <a:r>
              <a:rPr lang="en-US" sz="1600" dirty="0">
                <a:latin typeface="+mn-lt"/>
              </a:rPr>
              <a:t> </a:t>
            </a:r>
            <a:r>
              <a:rPr lang="en-US" sz="1600" dirty="0" err="1">
                <a:latin typeface="+mn-lt"/>
              </a:rPr>
              <a:t>diterima</a:t>
            </a:r>
            <a:r>
              <a:rPr lang="en-US" sz="1600" dirty="0">
                <a:latin typeface="+mn-lt"/>
              </a:rPr>
              <a:t> </a:t>
            </a:r>
            <a:r>
              <a:rPr lang="en-US" sz="1600" dirty="0" err="1">
                <a:latin typeface="+mn-lt"/>
              </a:rPr>
              <a:t>dengan</a:t>
            </a:r>
            <a:r>
              <a:rPr lang="en-US" sz="1600" dirty="0">
                <a:latin typeface="+mn-lt"/>
              </a:rPr>
              <a:t> </a:t>
            </a:r>
            <a:r>
              <a:rPr lang="en-US" sz="1600" dirty="0" err="1">
                <a:latin typeface="+mn-lt"/>
              </a:rPr>
              <a:t>penetapan</a:t>
            </a:r>
            <a:r>
              <a:rPr lang="en-US" sz="1600" dirty="0">
                <a:latin typeface="+mn-lt"/>
              </a:rPr>
              <a:t> </a:t>
            </a:r>
            <a:r>
              <a:rPr lang="en-US" sz="1600" dirty="0" err="1">
                <a:latin typeface="+mn-lt"/>
              </a:rPr>
              <a:t>ketua</a:t>
            </a:r>
            <a:r>
              <a:rPr lang="en-US" sz="1600" dirty="0">
                <a:latin typeface="+mn-lt"/>
              </a:rPr>
              <a:t> </a:t>
            </a:r>
            <a:r>
              <a:rPr lang="en-US" sz="1600" dirty="0" err="1">
                <a:latin typeface="+mn-lt"/>
              </a:rPr>
              <a:t>pengadilan</a:t>
            </a:r>
            <a:r>
              <a:rPr lang="en-US" sz="1600" dirty="0">
                <a:latin typeface="+mn-lt"/>
              </a:rPr>
              <a:t> </a:t>
            </a:r>
            <a:r>
              <a:rPr lang="en-US" sz="1600" dirty="0" err="1">
                <a:latin typeface="+mn-lt"/>
              </a:rPr>
              <a:t>tingkat</a:t>
            </a:r>
            <a:r>
              <a:rPr lang="en-US" sz="1600" dirty="0">
                <a:latin typeface="+mn-lt"/>
              </a:rPr>
              <a:t> </a:t>
            </a:r>
            <a:r>
              <a:rPr lang="en-US" sz="1600" dirty="0" err="1">
                <a:latin typeface="+mn-lt"/>
              </a:rPr>
              <a:t>pertama</a:t>
            </a:r>
            <a:r>
              <a:rPr lang="en-US" sz="1600" dirty="0">
                <a:latin typeface="+mn-lt"/>
              </a:rPr>
              <a:t> dan </a:t>
            </a:r>
            <a:r>
              <a:rPr lang="en-US" sz="1600" dirty="0" err="1">
                <a:latin typeface="+mn-lt"/>
              </a:rPr>
              <a:t>berkas</a:t>
            </a:r>
            <a:r>
              <a:rPr lang="en-US" sz="1600" dirty="0">
                <a:latin typeface="+mn-lt"/>
              </a:rPr>
              <a:t> </a:t>
            </a:r>
            <a:r>
              <a:rPr lang="en-US" sz="1600" dirty="0" err="1">
                <a:latin typeface="+mn-lt"/>
              </a:rPr>
              <a:t>perkaranya</a:t>
            </a:r>
            <a:r>
              <a:rPr lang="en-US" sz="1600" dirty="0">
                <a:latin typeface="+mn-lt"/>
              </a:rPr>
              <a:t> </a:t>
            </a:r>
            <a:r>
              <a:rPr lang="en-US" sz="1600" dirty="0" err="1">
                <a:latin typeface="+mn-lt"/>
              </a:rPr>
              <a:t>tidak</a:t>
            </a:r>
            <a:r>
              <a:rPr lang="en-US" sz="1600" dirty="0">
                <a:latin typeface="+mn-lt"/>
              </a:rPr>
              <a:t> </a:t>
            </a:r>
            <a:r>
              <a:rPr lang="en-US" sz="1600" dirty="0" err="1">
                <a:latin typeface="+mn-lt"/>
              </a:rPr>
              <a:t>dikirimkan</a:t>
            </a:r>
            <a:r>
              <a:rPr lang="en-US" sz="1600" dirty="0">
                <a:latin typeface="+mn-lt"/>
              </a:rPr>
              <a:t> </a:t>
            </a:r>
            <a:r>
              <a:rPr lang="en-US" sz="1600" dirty="0" err="1">
                <a:latin typeface="+mn-lt"/>
              </a:rPr>
              <a:t>ke</a:t>
            </a:r>
            <a:r>
              <a:rPr lang="en-US" sz="1600" dirty="0">
                <a:latin typeface="+mn-lt"/>
              </a:rPr>
              <a:t> </a:t>
            </a:r>
            <a:r>
              <a:rPr lang="en-US" sz="1600" dirty="0" err="1">
                <a:latin typeface="+mn-lt"/>
              </a:rPr>
              <a:t>Mahkamah</a:t>
            </a:r>
            <a:r>
              <a:rPr lang="en-US" sz="1600" dirty="0">
                <a:latin typeface="+mn-lt"/>
              </a:rPr>
              <a:t> Agung </a:t>
            </a:r>
            <a:r>
              <a:rPr lang="en-US" sz="1600" i="1" dirty="0">
                <a:latin typeface="+mn-lt"/>
              </a:rPr>
              <a:t>(Pasal 45A </a:t>
            </a:r>
            <a:r>
              <a:rPr lang="en-US" sz="1600" i="1" dirty="0" err="1">
                <a:latin typeface="+mn-lt"/>
              </a:rPr>
              <a:t>ayat</a:t>
            </a:r>
            <a:r>
              <a:rPr lang="en-US" sz="1600" i="1" dirty="0">
                <a:latin typeface="+mn-lt"/>
              </a:rPr>
              <a:t> (3))</a:t>
            </a:r>
            <a:r>
              <a:rPr lang="en-US" sz="1600" dirty="0">
                <a:latin typeface="+mn-lt"/>
              </a:rPr>
              <a:t>.</a:t>
            </a:r>
            <a:endParaRPr lang="id-ID" sz="1600" dirty="0">
              <a:latin typeface="+mn-lt"/>
            </a:endParaRPr>
          </a:p>
          <a:p>
            <a:pPr marL="539496" indent="-457200" algn="just">
              <a:lnSpc>
                <a:spcPct val="100000"/>
              </a:lnSpc>
              <a:buClr>
                <a:schemeClr val="accent6"/>
              </a:buClr>
              <a:buSzPct val="100000"/>
              <a:buFont typeface="Wingdings" panose="05000000000000000000" pitchFamily="2" charset="2"/>
              <a:buChar char="Ø"/>
              <a:defRPr/>
            </a:pPr>
            <a:r>
              <a:rPr lang="en-US" sz="1600" dirty="0" err="1">
                <a:latin typeface="+mn-lt"/>
              </a:rPr>
              <a:t>Terhadap</a:t>
            </a:r>
            <a:r>
              <a:rPr lang="en-US" sz="1600" dirty="0">
                <a:latin typeface="+mn-lt"/>
              </a:rPr>
              <a:t> </a:t>
            </a:r>
            <a:r>
              <a:rPr lang="en-US" sz="1600" dirty="0" err="1">
                <a:latin typeface="+mn-lt"/>
              </a:rPr>
              <a:t>penetapan</a:t>
            </a:r>
            <a:r>
              <a:rPr lang="en-US" sz="1600" dirty="0">
                <a:latin typeface="+mn-lt"/>
              </a:rPr>
              <a:t> </a:t>
            </a:r>
            <a:r>
              <a:rPr lang="en-US" sz="1600" dirty="0" err="1">
                <a:latin typeface="+mn-lt"/>
              </a:rPr>
              <a:t>ketua</a:t>
            </a:r>
            <a:r>
              <a:rPr lang="en-US" sz="1600" dirty="0">
                <a:latin typeface="+mn-lt"/>
              </a:rPr>
              <a:t> </a:t>
            </a:r>
            <a:r>
              <a:rPr lang="en-US" sz="1600" dirty="0" err="1">
                <a:latin typeface="+mn-lt"/>
              </a:rPr>
              <a:t>pengadilan</a:t>
            </a:r>
            <a:r>
              <a:rPr lang="en-US" sz="1600" dirty="0">
                <a:latin typeface="+mn-lt"/>
              </a:rPr>
              <a:t> </a:t>
            </a:r>
            <a:r>
              <a:rPr lang="en-US" sz="1600" dirty="0" err="1">
                <a:latin typeface="+mn-lt"/>
              </a:rPr>
              <a:t>tersebut</a:t>
            </a:r>
            <a:r>
              <a:rPr lang="en-US" sz="1600" dirty="0">
                <a:latin typeface="+mn-lt"/>
              </a:rPr>
              <a:t>, </a:t>
            </a:r>
            <a:r>
              <a:rPr lang="en-US" sz="1600" dirty="0" err="1">
                <a:latin typeface="+mn-lt"/>
              </a:rPr>
              <a:t>tidak</a:t>
            </a:r>
            <a:r>
              <a:rPr lang="en-US" sz="1600" dirty="0">
                <a:latin typeface="+mn-lt"/>
              </a:rPr>
              <a:t> </a:t>
            </a:r>
            <a:r>
              <a:rPr lang="en-US" sz="1600" dirty="0" err="1">
                <a:latin typeface="+mn-lt"/>
              </a:rPr>
              <a:t>dapat</a:t>
            </a:r>
            <a:r>
              <a:rPr lang="en-US" sz="1600" dirty="0">
                <a:latin typeface="+mn-lt"/>
              </a:rPr>
              <a:t> </a:t>
            </a:r>
            <a:r>
              <a:rPr lang="en-US" sz="1600" dirty="0" err="1">
                <a:latin typeface="+mn-lt"/>
              </a:rPr>
              <a:t>diajukan</a:t>
            </a:r>
            <a:r>
              <a:rPr lang="en-US" sz="1600" dirty="0">
                <a:latin typeface="+mn-lt"/>
              </a:rPr>
              <a:t> </a:t>
            </a:r>
            <a:r>
              <a:rPr lang="en-US" sz="1600" dirty="0" err="1">
                <a:latin typeface="+mn-lt"/>
              </a:rPr>
              <a:t>upaya</a:t>
            </a:r>
            <a:r>
              <a:rPr lang="en-US" sz="1600" dirty="0">
                <a:latin typeface="+mn-lt"/>
              </a:rPr>
              <a:t> </a:t>
            </a:r>
            <a:r>
              <a:rPr lang="en-US" sz="1600" dirty="0" err="1">
                <a:latin typeface="+mn-lt"/>
              </a:rPr>
              <a:t>hukum</a:t>
            </a:r>
            <a:r>
              <a:rPr lang="en-US" sz="1600" dirty="0">
                <a:latin typeface="+mn-lt"/>
              </a:rPr>
              <a:t> </a:t>
            </a:r>
            <a:r>
              <a:rPr lang="en-US" sz="1600" i="1" dirty="0">
                <a:latin typeface="+mn-lt"/>
              </a:rPr>
              <a:t>(Pasal 45 </a:t>
            </a:r>
            <a:r>
              <a:rPr lang="en-US" sz="1600" i="1" dirty="0" err="1">
                <a:latin typeface="+mn-lt"/>
              </a:rPr>
              <a:t>ayat</a:t>
            </a:r>
            <a:r>
              <a:rPr lang="en-US" sz="1600" i="1" dirty="0">
                <a:latin typeface="+mn-lt"/>
              </a:rPr>
              <a:t> (4))</a:t>
            </a:r>
            <a:r>
              <a:rPr lang="en-US" sz="1600" dirty="0">
                <a:latin typeface="+mn-lt"/>
              </a:rPr>
              <a:t>.</a:t>
            </a:r>
          </a:p>
        </p:txBody>
      </p:sp>
    </p:spTree>
    <p:extLst>
      <p:ext uri="{BB962C8B-B14F-4D97-AF65-F5344CB8AC3E}">
        <p14:creationId xmlns:p14="http://schemas.microsoft.com/office/powerpoint/2010/main" val="1109310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C2C71-7797-4CE6-FF18-FE92070C0DDC}"/>
              </a:ext>
            </a:extLst>
          </p:cNvPr>
          <p:cNvSpPr>
            <a:spLocks noGrp="1"/>
          </p:cNvSpPr>
          <p:nvPr>
            <p:ph type="title"/>
          </p:nvPr>
        </p:nvSpPr>
        <p:spPr>
          <a:xfrm>
            <a:off x="457200" y="417213"/>
            <a:ext cx="5511300" cy="857400"/>
          </a:xfrm>
        </p:spPr>
        <p:txBody>
          <a:bodyPr/>
          <a:lstStyle/>
          <a:p>
            <a:pPr algn="ctr"/>
            <a:r>
              <a:rPr lang="en-US" sz="2250" b="1" dirty="0" err="1"/>
              <a:t>Pembatasan</a:t>
            </a:r>
            <a:r>
              <a:rPr lang="en-US" sz="2250" b="1" dirty="0"/>
              <a:t> </a:t>
            </a:r>
            <a:r>
              <a:rPr lang="en-US" sz="2250" b="1" dirty="0" err="1"/>
              <a:t>Kasasi</a:t>
            </a:r>
            <a:r>
              <a:rPr lang="en-US" sz="2250" b="1" dirty="0"/>
              <a:t> </a:t>
            </a:r>
            <a:r>
              <a:rPr lang="en-US" sz="2250" b="1" dirty="0" err="1"/>
              <a:t>Perkara</a:t>
            </a:r>
            <a:r>
              <a:rPr lang="en-US" sz="2250" b="1" dirty="0"/>
              <a:t> TUN</a:t>
            </a:r>
            <a:endParaRPr lang="en-ID" sz="2250" b="1" dirty="0"/>
          </a:p>
        </p:txBody>
      </p:sp>
      <p:sp>
        <p:nvSpPr>
          <p:cNvPr id="3" name="Text Placeholder 2">
            <a:extLst>
              <a:ext uri="{FF2B5EF4-FFF2-40B4-BE49-F238E27FC236}">
                <a16:creationId xmlns:a16="http://schemas.microsoft.com/office/drawing/2014/main" id="{228C06B7-B011-5494-907B-5D9E0E8BB0CD}"/>
              </a:ext>
            </a:extLst>
          </p:cNvPr>
          <p:cNvSpPr>
            <a:spLocks noGrp="1"/>
          </p:cNvSpPr>
          <p:nvPr>
            <p:ph type="body" idx="1"/>
          </p:nvPr>
        </p:nvSpPr>
        <p:spPr>
          <a:xfrm>
            <a:off x="457199" y="1452623"/>
            <a:ext cx="5511299" cy="3397102"/>
          </a:xfrm>
        </p:spPr>
        <p:txBody>
          <a:bodyPr/>
          <a:lstStyle/>
          <a:p>
            <a:pPr marL="82296" indent="0" algn="just">
              <a:lnSpc>
                <a:spcPct val="100000"/>
              </a:lnSpc>
              <a:buSzPct val="100000"/>
              <a:buNone/>
              <a:defRPr/>
            </a:pPr>
            <a:r>
              <a:rPr lang="id-ID" sz="1600" dirty="0">
                <a:latin typeface="+mj-lt"/>
              </a:rPr>
              <a:t>SEMA Nomor 04 Tahun 2016</a:t>
            </a:r>
            <a:r>
              <a:rPr lang="en-US" sz="1600" dirty="0">
                <a:latin typeface="+mj-lt"/>
              </a:rPr>
              <a:t>.</a:t>
            </a:r>
            <a:endParaRPr lang="id-ID" sz="1600" dirty="0">
              <a:latin typeface="+mj-lt"/>
            </a:endParaRPr>
          </a:p>
          <a:p>
            <a:pPr marL="82296" indent="0" algn="just">
              <a:lnSpc>
                <a:spcPct val="100000"/>
              </a:lnSpc>
              <a:buSzPct val="100000"/>
              <a:buNone/>
              <a:defRPr/>
            </a:pPr>
            <a:r>
              <a:rPr lang="id-ID" sz="1600" dirty="0">
                <a:latin typeface="+mj-lt"/>
              </a:rPr>
              <a:t>Kriteria </a:t>
            </a:r>
            <a:r>
              <a:rPr lang="id-ID" sz="1600" dirty="0">
                <a:highlight>
                  <a:srgbClr val="FFFF00"/>
                </a:highlight>
                <a:latin typeface="+mj-lt"/>
              </a:rPr>
              <a:t>pembatasan upaya hukum kasasi</a:t>
            </a:r>
            <a:r>
              <a:rPr lang="id-ID" sz="1600" dirty="0">
                <a:latin typeface="+mj-lt"/>
              </a:rPr>
              <a:t> dalam Pasal 45A ayat (2) huruf c Undang-Undang Nomor 5 Tahun 2004 adalah bagi </a:t>
            </a:r>
            <a:r>
              <a:rPr lang="id-ID" sz="1600" dirty="0">
                <a:highlight>
                  <a:srgbClr val="FFFF00"/>
                </a:highlight>
                <a:latin typeface="+mj-lt"/>
              </a:rPr>
              <a:t>keputusan pejabat daerah yang berasal dari sumber kewenangan desentralisasi</a:t>
            </a:r>
            <a:r>
              <a:rPr lang="id-ID" sz="1600" dirty="0">
                <a:latin typeface="+mj-lt"/>
              </a:rPr>
              <a:t>. </a:t>
            </a:r>
            <a:endParaRPr lang="en-US" sz="1600" dirty="0">
              <a:latin typeface="+mj-lt"/>
            </a:endParaRPr>
          </a:p>
          <a:p>
            <a:pPr marL="82296" indent="0" algn="just">
              <a:lnSpc>
                <a:spcPct val="100000"/>
              </a:lnSpc>
              <a:buSzPct val="100000"/>
              <a:buNone/>
              <a:defRPr/>
            </a:pPr>
            <a:r>
              <a:rPr lang="id-ID" sz="1600" dirty="0">
                <a:latin typeface="+mj-lt"/>
              </a:rPr>
              <a:t>Tetapi terhadap </a:t>
            </a:r>
            <a:r>
              <a:rPr lang="id-ID" sz="1600" b="1" dirty="0">
                <a:latin typeface="+mj-lt"/>
              </a:rPr>
              <a:t>keputusan pejabat daerah yang bersumber dari kewenangan dekonsentrasi ataupun bersumber dari kewenangan perbantuan terhadap pemerintah pusat</a:t>
            </a:r>
            <a:r>
              <a:rPr lang="en-US" sz="1600" b="1" dirty="0">
                <a:latin typeface="+mj-lt"/>
              </a:rPr>
              <a:t> </a:t>
            </a:r>
            <a:r>
              <a:rPr lang="id-ID" sz="1600" b="1" dirty="0">
                <a:latin typeface="+mj-lt"/>
              </a:rPr>
              <a:t>(</a:t>
            </a:r>
            <a:r>
              <a:rPr lang="id-ID" sz="1600" b="1" i="1" dirty="0">
                <a:latin typeface="+mj-lt"/>
              </a:rPr>
              <a:t>medebewin</a:t>
            </a:r>
            <a:r>
              <a:rPr lang="en-US" sz="1600" b="1" i="1" dirty="0">
                <a:latin typeface="+mj-lt"/>
              </a:rPr>
              <a:t>d</a:t>
            </a:r>
            <a:r>
              <a:rPr lang="id-ID" sz="1600" b="1" dirty="0">
                <a:latin typeface="+mj-lt"/>
              </a:rPr>
              <a:t>) </a:t>
            </a:r>
            <a:r>
              <a:rPr lang="id-ID" sz="1600" dirty="0">
                <a:latin typeface="+mj-lt"/>
              </a:rPr>
              <a:t>tetap bisa dilakukan upaya hukum kasasi. </a:t>
            </a:r>
            <a:endParaRPr lang="en-US" sz="1600" dirty="0">
              <a:latin typeface="+mj-lt"/>
            </a:endParaRPr>
          </a:p>
          <a:p>
            <a:pPr marL="127000" indent="0">
              <a:buNone/>
            </a:pPr>
            <a:endParaRPr lang="en-ID" dirty="0"/>
          </a:p>
        </p:txBody>
      </p:sp>
      <p:sp>
        <p:nvSpPr>
          <p:cNvPr id="5" name="Slide Number Placeholder 4">
            <a:extLst>
              <a:ext uri="{FF2B5EF4-FFF2-40B4-BE49-F238E27FC236}">
                <a16:creationId xmlns:a16="http://schemas.microsoft.com/office/drawing/2014/main" id="{AEED270B-C45E-DF88-BA09-FB2018EEF0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319149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585A-5C13-FEDB-B929-671D3AD310F8}"/>
              </a:ext>
            </a:extLst>
          </p:cNvPr>
          <p:cNvSpPr>
            <a:spLocks noGrp="1"/>
          </p:cNvSpPr>
          <p:nvPr>
            <p:ph type="title"/>
          </p:nvPr>
        </p:nvSpPr>
        <p:spPr>
          <a:xfrm>
            <a:off x="0" y="121535"/>
            <a:ext cx="6875362" cy="636608"/>
          </a:xfrm>
        </p:spPr>
        <p:txBody>
          <a:bodyPr/>
          <a:lstStyle/>
          <a:p>
            <a:pPr algn="ctr"/>
            <a:r>
              <a:rPr lang="en-US" sz="1800" b="1" dirty="0" err="1">
                <a:solidFill>
                  <a:srgbClr val="C00000"/>
                </a:solidFill>
              </a:rPr>
              <a:t>Pedoman</a:t>
            </a:r>
            <a:r>
              <a:rPr lang="en-US" sz="1800" b="1" dirty="0">
                <a:solidFill>
                  <a:srgbClr val="C00000"/>
                </a:solidFill>
              </a:rPr>
              <a:t> </a:t>
            </a:r>
            <a:r>
              <a:rPr lang="en-US" sz="1800" b="1" dirty="0" err="1">
                <a:solidFill>
                  <a:srgbClr val="C00000"/>
                </a:solidFill>
              </a:rPr>
              <a:t>Tehnis</a:t>
            </a:r>
            <a:r>
              <a:rPr lang="en-US" sz="1800" b="1" dirty="0">
                <a:solidFill>
                  <a:srgbClr val="C00000"/>
                </a:solidFill>
              </a:rPr>
              <a:t> </a:t>
            </a:r>
            <a:r>
              <a:rPr lang="en-US" sz="1800" b="1" dirty="0" err="1">
                <a:solidFill>
                  <a:srgbClr val="C00000"/>
                </a:solidFill>
              </a:rPr>
              <a:t>Administrasi</a:t>
            </a:r>
            <a:r>
              <a:rPr lang="en-US" sz="1800" b="1" dirty="0">
                <a:solidFill>
                  <a:srgbClr val="C00000"/>
                </a:solidFill>
              </a:rPr>
              <a:t> dan </a:t>
            </a:r>
            <a:r>
              <a:rPr lang="en-US" sz="1800" b="1" dirty="0" err="1">
                <a:solidFill>
                  <a:srgbClr val="C00000"/>
                </a:solidFill>
              </a:rPr>
              <a:t>Tehnis</a:t>
            </a:r>
            <a:r>
              <a:rPr lang="en-US" sz="1800" b="1" dirty="0">
                <a:solidFill>
                  <a:srgbClr val="C00000"/>
                </a:solidFill>
              </a:rPr>
              <a:t> </a:t>
            </a:r>
            <a:r>
              <a:rPr lang="en-US" sz="1800" b="1" dirty="0" err="1">
                <a:solidFill>
                  <a:srgbClr val="C00000"/>
                </a:solidFill>
              </a:rPr>
              <a:t>Peradilan</a:t>
            </a:r>
            <a:r>
              <a:rPr lang="en-US" sz="1800" b="1" dirty="0">
                <a:solidFill>
                  <a:srgbClr val="C00000"/>
                </a:solidFill>
              </a:rPr>
              <a:t> Tata Usaha Negara </a:t>
            </a:r>
            <a:r>
              <a:rPr lang="en-US" sz="1800" b="1" dirty="0" err="1">
                <a:solidFill>
                  <a:srgbClr val="C00000"/>
                </a:solidFill>
              </a:rPr>
              <a:t>Buku</a:t>
            </a:r>
            <a:r>
              <a:rPr lang="en-US" sz="1800" b="1" dirty="0">
                <a:solidFill>
                  <a:srgbClr val="C00000"/>
                </a:solidFill>
              </a:rPr>
              <a:t> II, </a:t>
            </a:r>
            <a:r>
              <a:rPr lang="en-US" sz="1800" b="1" dirty="0" err="1">
                <a:solidFill>
                  <a:srgbClr val="C00000"/>
                </a:solidFill>
              </a:rPr>
              <a:t>Edisi</a:t>
            </a:r>
            <a:r>
              <a:rPr lang="en-US" sz="1800" b="1" dirty="0">
                <a:solidFill>
                  <a:srgbClr val="C00000"/>
                </a:solidFill>
              </a:rPr>
              <a:t> 2007, </a:t>
            </a:r>
            <a:r>
              <a:rPr lang="en-US" sz="1800" b="1" dirty="0" err="1">
                <a:solidFill>
                  <a:srgbClr val="C00000"/>
                </a:solidFill>
              </a:rPr>
              <a:t>Mahkamah</a:t>
            </a:r>
            <a:r>
              <a:rPr lang="en-US" sz="1800" b="1" dirty="0">
                <a:solidFill>
                  <a:srgbClr val="C00000"/>
                </a:solidFill>
              </a:rPr>
              <a:t> Agung RI, 2008</a:t>
            </a:r>
            <a:endParaRPr lang="en-ID" sz="1800" dirty="0"/>
          </a:p>
        </p:txBody>
      </p:sp>
      <p:sp>
        <p:nvSpPr>
          <p:cNvPr id="3" name="Text Placeholder 2">
            <a:extLst>
              <a:ext uri="{FF2B5EF4-FFF2-40B4-BE49-F238E27FC236}">
                <a16:creationId xmlns:a16="http://schemas.microsoft.com/office/drawing/2014/main" id="{D66744D5-59CB-A336-74A6-EC046674A521}"/>
              </a:ext>
            </a:extLst>
          </p:cNvPr>
          <p:cNvSpPr>
            <a:spLocks noGrp="1"/>
          </p:cNvSpPr>
          <p:nvPr>
            <p:ph type="body" idx="1"/>
          </p:nvPr>
        </p:nvSpPr>
        <p:spPr>
          <a:xfrm>
            <a:off x="162045" y="630820"/>
            <a:ext cx="6105646" cy="4512680"/>
          </a:xfrm>
        </p:spPr>
        <p:txBody>
          <a:bodyPr/>
          <a:lstStyle/>
          <a:p>
            <a:pPr marL="0" indent="0" algn="just">
              <a:lnSpc>
                <a:spcPct val="100000"/>
              </a:lnSpc>
              <a:spcBef>
                <a:spcPts val="0"/>
              </a:spcBef>
              <a:buNone/>
            </a:pPr>
            <a:r>
              <a:rPr lang="en-US" sz="1300" dirty="0" err="1"/>
              <a:t>Kriteria</a:t>
            </a:r>
            <a:r>
              <a:rPr lang="en-US" sz="1300" dirty="0"/>
              <a:t> Keputusan TUN yang </a:t>
            </a:r>
            <a:r>
              <a:rPr lang="en-US" sz="1300" dirty="0" err="1"/>
              <a:t>berupa</a:t>
            </a:r>
            <a:r>
              <a:rPr lang="en-US" sz="1300" dirty="0"/>
              <a:t>  </a:t>
            </a:r>
            <a:r>
              <a:rPr lang="en-US" sz="1300" dirty="0" err="1"/>
              <a:t>keputusan</a:t>
            </a:r>
            <a:r>
              <a:rPr lang="en-US" sz="1300" dirty="0"/>
              <a:t> </a:t>
            </a:r>
            <a:r>
              <a:rPr lang="en-US" sz="1300" dirty="0" err="1"/>
              <a:t>pejabat</a:t>
            </a:r>
            <a:r>
              <a:rPr lang="en-US" sz="1300" dirty="0"/>
              <a:t> </a:t>
            </a:r>
            <a:r>
              <a:rPr lang="en-US" sz="1300" dirty="0" err="1"/>
              <a:t>daerah</a:t>
            </a:r>
            <a:r>
              <a:rPr lang="en-US" sz="1300" dirty="0"/>
              <a:t> yang </a:t>
            </a:r>
            <a:r>
              <a:rPr lang="en-US" sz="1300" dirty="0" err="1"/>
              <a:t>dapat</a:t>
            </a:r>
            <a:r>
              <a:rPr lang="en-US" sz="1300" dirty="0"/>
              <a:t> </a:t>
            </a:r>
            <a:r>
              <a:rPr lang="en-US" sz="1300" dirty="0" err="1"/>
              <a:t>atau</a:t>
            </a:r>
            <a:r>
              <a:rPr lang="en-US" sz="1300" dirty="0"/>
              <a:t> </a:t>
            </a:r>
            <a:r>
              <a:rPr lang="en-US" sz="1300" dirty="0" err="1"/>
              <a:t>tidak</a:t>
            </a:r>
            <a:r>
              <a:rPr lang="en-US" sz="1300" dirty="0"/>
              <a:t> </a:t>
            </a:r>
            <a:r>
              <a:rPr lang="en-US" sz="1300" dirty="0" err="1"/>
              <a:t>dapat</a:t>
            </a:r>
            <a:r>
              <a:rPr lang="en-US" sz="1300" dirty="0"/>
              <a:t> </a:t>
            </a:r>
            <a:r>
              <a:rPr lang="en-US" sz="1300" dirty="0" err="1"/>
              <a:t>dikasasi</a:t>
            </a:r>
            <a:r>
              <a:rPr lang="en-US" sz="1300" dirty="0"/>
              <a:t> </a:t>
            </a:r>
            <a:r>
              <a:rPr lang="en-US" sz="1300" dirty="0" err="1"/>
              <a:t>adalah</a:t>
            </a:r>
            <a:r>
              <a:rPr lang="en-US" sz="1300" dirty="0"/>
              <a:t>:</a:t>
            </a:r>
            <a:endParaRPr lang="id-ID" sz="1300" dirty="0"/>
          </a:p>
          <a:p>
            <a:pPr marL="457200" indent="-457200" algn="just">
              <a:lnSpc>
                <a:spcPct val="100000"/>
              </a:lnSpc>
              <a:buClr>
                <a:schemeClr val="accent6"/>
              </a:buClr>
              <a:buAutoNum type="arabicPeriod"/>
              <a:tabLst>
                <a:tab pos="357188" algn="l"/>
              </a:tabLst>
            </a:pPr>
            <a:r>
              <a:rPr lang="en-US" sz="1300" dirty="0" err="1">
                <a:highlight>
                  <a:srgbClr val="FFFF00"/>
                </a:highlight>
              </a:rPr>
              <a:t>Tidak</a:t>
            </a:r>
            <a:r>
              <a:rPr lang="en-US" sz="1300" dirty="0">
                <a:highlight>
                  <a:srgbClr val="FFFF00"/>
                </a:highlight>
              </a:rPr>
              <a:t> </a:t>
            </a:r>
            <a:r>
              <a:rPr lang="en-US" sz="1300" dirty="0" err="1">
                <a:highlight>
                  <a:srgbClr val="FFFF00"/>
                </a:highlight>
              </a:rPr>
              <a:t>dapat</a:t>
            </a:r>
            <a:r>
              <a:rPr lang="en-US" sz="1300" dirty="0">
                <a:highlight>
                  <a:srgbClr val="FFFF00"/>
                </a:highlight>
              </a:rPr>
              <a:t> </a:t>
            </a:r>
            <a:r>
              <a:rPr lang="en-US" sz="1300" dirty="0" err="1">
                <a:highlight>
                  <a:srgbClr val="FFFF00"/>
                </a:highlight>
              </a:rPr>
              <a:t>diajukan</a:t>
            </a:r>
            <a:r>
              <a:rPr lang="en-US" sz="1300" dirty="0">
                <a:highlight>
                  <a:srgbClr val="FFFF00"/>
                </a:highlight>
              </a:rPr>
              <a:t> </a:t>
            </a:r>
            <a:r>
              <a:rPr lang="en-US" sz="1300" dirty="0" err="1">
                <a:highlight>
                  <a:srgbClr val="FFFF00"/>
                </a:highlight>
              </a:rPr>
              <a:t>Kasasi</a:t>
            </a:r>
            <a:r>
              <a:rPr lang="en-US" sz="1300" dirty="0"/>
              <a:t> </a:t>
            </a:r>
            <a:r>
              <a:rPr lang="en-US" sz="1300" dirty="0" err="1"/>
              <a:t>apabila</a:t>
            </a:r>
            <a:r>
              <a:rPr lang="en-US" sz="1300" dirty="0"/>
              <a:t> </a:t>
            </a:r>
            <a:r>
              <a:rPr lang="en-US" sz="1300" dirty="0" err="1"/>
              <a:t>keputusan</a:t>
            </a:r>
            <a:r>
              <a:rPr lang="en-US" sz="1300" dirty="0"/>
              <a:t> </a:t>
            </a:r>
            <a:r>
              <a:rPr lang="en-US" sz="1300" dirty="0" err="1"/>
              <a:t>Pejabat</a:t>
            </a:r>
            <a:r>
              <a:rPr lang="en-US" sz="1300" dirty="0"/>
              <a:t> </a:t>
            </a:r>
            <a:r>
              <a:rPr lang="en-US" sz="1300" dirty="0" err="1"/>
              <a:t>daerah</a:t>
            </a:r>
            <a:r>
              <a:rPr lang="en-US" sz="1300" dirty="0"/>
              <a:t> yang </a:t>
            </a:r>
            <a:r>
              <a:rPr lang="en-US" sz="1300" dirty="0" err="1"/>
              <a:t>materi</a:t>
            </a:r>
            <a:r>
              <a:rPr lang="en-US" sz="1300" dirty="0"/>
              <a:t> </a:t>
            </a:r>
            <a:r>
              <a:rPr lang="en-US" sz="1300" dirty="0" err="1"/>
              <a:t>muatannya</a:t>
            </a:r>
            <a:r>
              <a:rPr lang="en-US" sz="1300" dirty="0"/>
              <a:t> </a:t>
            </a:r>
            <a:r>
              <a:rPr lang="en-US" sz="1300" dirty="0" err="1"/>
              <a:t>sebagai</a:t>
            </a:r>
            <a:r>
              <a:rPr lang="en-US" sz="1300" dirty="0"/>
              <a:t> </a:t>
            </a:r>
            <a:r>
              <a:rPr lang="en-US" sz="1300" dirty="0" err="1"/>
              <a:t>pelaksanaan</a:t>
            </a:r>
            <a:r>
              <a:rPr lang="en-US" sz="1300" dirty="0"/>
              <a:t> </a:t>
            </a:r>
            <a:r>
              <a:rPr lang="en-US" sz="1300" dirty="0" err="1">
                <a:highlight>
                  <a:srgbClr val="FFFF00"/>
                </a:highlight>
              </a:rPr>
              <a:t>desentralisasi</a:t>
            </a:r>
            <a:r>
              <a:rPr lang="en-US" sz="1300" dirty="0"/>
              <a:t> </a:t>
            </a:r>
            <a:r>
              <a:rPr lang="en-US" sz="1300" dirty="0" err="1"/>
              <a:t>wewenang</a:t>
            </a:r>
            <a:r>
              <a:rPr lang="en-US" sz="1300" dirty="0"/>
              <a:t> yang </a:t>
            </a:r>
            <a:r>
              <a:rPr lang="en-US" sz="1300" dirty="0" err="1"/>
              <a:t>diberikan</a:t>
            </a:r>
            <a:r>
              <a:rPr lang="en-US" sz="1300" dirty="0"/>
              <a:t> oleh </a:t>
            </a:r>
            <a:r>
              <a:rPr lang="en-US" sz="1300" dirty="0" err="1"/>
              <a:t>pemerintaah</a:t>
            </a:r>
            <a:r>
              <a:rPr lang="en-US" sz="1300" dirty="0"/>
              <a:t> </a:t>
            </a:r>
            <a:r>
              <a:rPr lang="en-US" sz="1300" dirty="0" err="1"/>
              <a:t>pusat</a:t>
            </a:r>
            <a:r>
              <a:rPr lang="en-US" sz="1300" dirty="0"/>
              <a:t> </a:t>
            </a:r>
            <a:r>
              <a:rPr lang="en-US" sz="1300" dirty="0" err="1"/>
              <a:t>kepada</a:t>
            </a:r>
            <a:r>
              <a:rPr lang="en-US" sz="1300" dirty="0"/>
              <a:t> </a:t>
            </a:r>
            <a:r>
              <a:rPr lang="en-US" sz="1300" dirty="0" err="1"/>
              <a:t>daerah</a:t>
            </a:r>
            <a:r>
              <a:rPr lang="en-US" sz="1300" dirty="0"/>
              <a:t>. </a:t>
            </a:r>
            <a:r>
              <a:rPr lang="en-US" sz="1300" dirty="0" err="1"/>
              <a:t>Kewenangan</a:t>
            </a:r>
            <a:r>
              <a:rPr lang="en-US" sz="1300" dirty="0"/>
              <a:t> </a:t>
            </a:r>
            <a:r>
              <a:rPr lang="en-US" sz="1300" dirty="0" err="1"/>
              <a:t>desentralisasi</a:t>
            </a:r>
            <a:r>
              <a:rPr lang="en-US" sz="1300" dirty="0"/>
              <a:t> </a:t>
            </a:r>
            <a:r>
              <a:rPr lang="en-US" sz="1300" dirty="0" err="1"/>
              <a:t>biasanya</a:t>
            </a:r>
            <a:r>
              <a:rPr lang="en-US" sz="1300" dirty="0"/>
              <a:t> </a:t>
            </a:r>
            <a:r>
              <a:rPr lang="en-US" sz="1300" dirty="0" err="1"/>
              <a:t>diatur</a:t>
            </a:r>
            <a:r>
              <a:rPr lang="en-US" sz="1300" dirty="0"/>
              <a:t> </a:t>
            </a:r>
            <a:r>
              <a:rPr lang="en-US" sz="1300" dirty="0" err="1"/>
              <a:t>lebih</a:t>
            </a:r>
            <a:r>
              <a:rPr lang="en-US" sz="1300" dirty="0"/>
              <a:t> </a:t>
            </a:r>
            <a:r>
              <a:rPr lang="en-US" sz="1300" dirty="0" err="1"/>
              <a:t>lanjut</a:t>
            </a:r>
            <a:r>
              <a:rPr lang="en-US" sz="1300" dirty="0"/>
              <a:t> </a:t>
            </a:r>
            <a:r>
              <a:rPr lang="en-US" sz="1300" dirty="0" err="1"/>
              <a:t>ke</a:t>
            </a:r>
            <a:r>
              <a:rPr lang="en-US" sz="1300" dirty="0"/>
              <a:t> </a:t>
            </a:r>
            <a:r>
              <a:rPr lang="en-US" sz="1300" dirty="0" err="1"/>
              <a:t>dalam</a:t>
            </a:r>
            <a:r>
              <a:rPr lang="en-US" sz="1300" dirty="0"/>
              <a:t> </a:t>
            </a:r>
            <a:r>
              <a:rPr lang="en-US" sz="1300" dirty="0" err="1"/>
              <a:t>Peraturan</a:t>
            </a:r>
            <a:r>
              <a:rPr lang="en-US" sz="1300" dirty="0"/>
              <a:t> Daerah</a:t>
            </a:r>
            <a:r>
              <a:rPr lang="en-US" sz="1300" i="1" dirty="0"/>
              <a:t>. </a:t>
            </a:r>
            <a:r>
              <a:rPr lang="id-ID" sz="1300" i="1" dirty="0"/>
              <a:t>C</a:t>
            </a:r>
            <a:r>
              <a:rPr lang="en-US" sz="1300" i="1" dirty="0"/>
              <a:t>onto</a:t>
            </a:r>
            <a:r>
              <a:rPr lang="id-ID" sz="1300" i="1" dirty="0"/>
              <a:t>h:</a:t>
            </a:r>
            <a:r>
              <a:rPr lang="en-US" sz="1300" i="1" dirty="0"/>
              <a:t> </a:t>
            </a:r>
            <a:r>
              <a:rPr lang="id-ID" sz="1300" i="1" dirty="0"/>
              <a:t>I</a:t>
            </a:r>
            <a:r>
              <a:rPr lang="en-US" sz="1300" i="1" dirty="0"/>
              <a:t>zin </a:t>
            </a:r>
            <a:r>
              <a:rPr lang="id-ID" sz="1300" i="1" dirty="0"/>
              <a:t>M</a:t>
            </a:r>
            <a:r>
              <a:rPr lang="en-US" sz="1300" i="1" dirty="0" err="1"/>
              <a:t>endirikan</a:t>
            </a:r>
            <a:r>
              <a:rPr lang="en-US" sz="1300" i="1" dirty="0"/>
              <a:t> </a:t>
            </a:r>
            <a:r>
              <a:rPr lang="id-ID" sz="1300" i="1" dirty="0"/>
              <a:t>B</a:t>
            </a:r>
            <a:r>
              <a:rPr lang="en-US" sz="1300" i="1" dirty="0" err="1"/>
              <a:t>angunan</a:t>
            </a:r>
            <a:r>
              <a:rPr lang="en-US" sz="1300" i="1" dirty="0"/>
              <a:t> (IMB)</a:t>
            </a:r>
            <a:r>
              <a:rPr lang="id-ID" sz="1300" i="1" dirty="0"/>
              <a:t>, izin penyelenggaraan pendidikan, </a:t>
            </a:r>
            <a:r>
              <a:rPr lang="en-US" sz="1300" i="1" dirty="0"/>
              <a:t>dan </a:t>
            </a:r>
            <a:r>
              <a:rPr lang="id-ID" sz="1300" i="1" dirty="0"/>
              <a:t>pemilihan kepala daerah</a:t>
            </a:r>
            <a:r>
              <a:rPr lang="en-US" sz="1300" i="1" dirty="0"/>
              <a:t>.</a:t>
            </a:r>
            <a:endParaRPr lang="id-ID" sz="1300" i="1" dirty="0"/>
          </a:p>
          <a:p>
            <a:pPr marL="457200" indent="-457200" algn="just">
              <a:lnSpc>
                <a:spcPct val="100000"/>
              </a:lnSpc>
              <a:buClr>
                <a:schemeClr val="accent6"/>
              </a:buClr>
              <a:buAutoNum type="arabicPeriod"/>
              <a:tabLst>
                <a:tab pos="357188" algn="l"/>
              </a:tabLst>
            </a:pPr>
            <a:r>
              <a:rPr lang="en-US" sz="1300" dirty="0" err="1">
                <a:highlight>
                  <a:srgbClr val="FFFF00"/>
                </a:highlight>
              </a:rPr>
              <a:t>Dapat</a:t>
            </a:r>
            <a:r>
              <a:rPr lang="en-US" sz="1300" dirty="0">
                <a:highlight>
                  <a:srgbClr val="FFFF00"/>
                </a:highlight>
              </a:rPr>
              <a:t> </a:t>
            </a:r>
            <a:r>
              <a:rPr lang="en-US" sz="1300" dirty="0" err="1">
                <a:highlight>
                  <a:srgbClr val="FFFF00"/>
                </a:highlight>
              </a:rPr>
              <a:t>diajukan</a:t>
            </a:r>
            <a:r>
              <a:rPr lang="en-US" sz="1300" dirty="0">
                <a:highlight>
                  <a:srgbClr val="FFFF00"/>
                </a:highlight>
              </a:rPr>
              <a:t> </a:t>
            </a:r>
            <a:r>
              <a:rPr lang="en-US" sz="1300" dirty="0" err="1">
                <a:highlight>
                  <a:srgbClr val="FFFF00"/>
                </a:highlight>
              </a:rPr>
              <a:t>kasasi</a:t>
            </a:r>
            <a:r>
              <a:rPr lang="en-US" sz="1300" dirty="0"/>
              <a:t> </a:t>
            </a:r>
            <a:r>
              <a:rPr lang="en-US" sz="1300" dirty="0" err="1"/>
              <a:t>apabila</a:t>
            </a:r>
            <a:r>
              <a:rPr lang="en-US" sz="1300" dirty="0"/>
              <a:t> </a:t>
            </a:r>
            <a:r>
              <a:rPr lang="en-US" sz="1300" dirty="0" err="1"/>
              <a:t>keputusan</a:t>
            </a:r>
            <a:r>
              <a:rPr lang="en-US" sz="1300" dirty="0"/>
              <a:t> </a:t>
            </a:r>
            <a:r>
              <a:rPr lang="en-US" sz="1300" dirty="0" err="1"/>
              <a:t>pejabat</a:t>
            </a:r>
            <a:r>
              <a:rPr lang="en-US" sz="1300" dirty="0"/>
              <a:t> </a:t>
            </a:r>
            <a:r>
              <a:rPr lang="en-US" sz="1300" dirty="0" err="1"/>
              <a:t>daerah</a:t>
            </a:r>
            <a:r>
              <a:rPr lang="en-US" sz="1300" dirty="0"/>
              <a:t> yang </a:t>
            </a:r>
            <a:r>
              <a:rPr lang="en-US" sz="1300" dirty="0" err="1"/>
              <a:t>materi</a:t>
            </a:r>
            <a:r>
              <a:rPr lang="en-US" sz="1300" dirty="0"/>
              <a:t> </a:t>
            </a:r>
            <a:r>
              <a:rPr lang="en-US" sz="1300" dirty="0" err="1"/>
              <a:t>muatannya</a:t>
            </a:r>
            <a:r>
              <a:rPr lang="en-US" sz="1300" dirty="0"/>
              <a:t> </a:t>
            </a:r>
            <a:r>
              <a:rPr lang="en-US" sz="1300" dirty="0" err="1"/>
              <a:t>sebagai</a:t>
            </a:r>
            <a:r>
              <a:rPr lang="en-US" sz="1300" dirty="0"/>
              <a:t> </a:t>
            </a:r>
            <a:r>
              <a:rPr lang="en-US" sz="1300" dirty="0" err="1"/>
              <a:t>pelaksanaan</a:t>
            </a:r>
            <a:r>
              <a:rPr lang="en-US" sz="1300" dirty="0"/>
              <a:t> </a:t>
            </a:r>
            <a:r>
              <a:rPr lang="en-US" sz="1300" dirty="0" err="1">
                <a:highlight>
                  <a:srgbClr val="FFFF00"/>
                </a:highlight>
              </a:rPr>
              <a:t>dekonsentrasi</a:t>
            </a:r>
            <a:r>
              <a:rPr lang="en-US" sz="1300" dirty="0"/>
              <a:t> </a:t>
            </a:r>
            <a:r>
              <a:rPr lang="en-US" sz="1300" dirty="0" err="1"/>
              <a:t>wewenang</a:t>
            </a:r>
            <a:r>
              <a:rPr lang="en-US" sz="1300" dirty="0"/>
              <a:t>, </a:t>
            </a:r>
            <a:r>
              <a:rPr lang="en-US" sz="1300" dirty="0" err="1"/>
              <a:t>yaitu</a:t>
            </a:r>
            <a:r>
              <a:rPr lang="en-US" sz="1300" dirty="0"/>
              <a:t> </a:t>
            </a:r>
            <a:r>
              <a:rPr lang="en-US" sz="1300" dirty="0" err="1"/>
              <a:t>dalam</a:t>
            </a:r>
            <a:r>
              <a:rPr lang="en-US" sz="1300" dirty="0"/>
              <a:t> </a:t>
            </a:r>
            <a:r>
              <a:rPr lang="en-US" sz="1300" dirty="0" err="1"/>
              <a:t>rangka</a:t>
            </a:r>
            <a:r>
              <a:rPr lang="en-US" sz="1300" dirty="0"/>
              <a:t> </a:t>
            </a:r>
            <a:r>
              <a:rPr lang="en-US" sz="1300" dirty="0" err="1"/>
              <a:t>melaksanakan</a:t>
            </a:r>
            <a:r>
              <a:rPr lang="en-US" sz="1300" dirty="0"/>
              <a:t> </a:t>
            </a:r>
            <a:r>
              <a:rPr lang="en-US" sz="1300" dirty="0" err="1"/>
              <a:t>wewenang</a:t>
            </a:r>
            <a:r>
              <a:rPr lang="en-US" sz="1300" dirty="0"/>
              <a:t> </a:t>
            </a:r>
            <a:r>
              <a:rPr lang="en-US" sz="1300" dirty="0" err="1"/>
              <a:t>pemerintah</a:t>
            </a:r>
            <a:r>
              <a:rPr lang="en-US" sz="1300" dirty="0"/>
              <a:t> </a:t>
            </a:r>
            <a:r>
              <a:rPr lang="en-US" sz="1300" dirty="0" err="1"/>
              <a:t>pusat</a:t>
            </a:r>
            <a:r>
              <a:rPr lang="en-US" sz="1300" dirty="0"/>
              <a:t>.</a:t>
            </a:r>
            <a:r>
              <a:rPr lang="id-ID" sz="1300" dirty="0"/>
              <a:t> </a:t>
            </a:r>
            <a:r>
              <a:rPr lang="id-ID" sz="1300" i="1" dirty="0"/>
              <a:t>C</a:t>
            </a:r>
            <a:r>
              <a:rPr lang="en-US" sz="1300" i="1" dirty="0" err="1"/>
              <a:t>ontoh</a:t>
            </a:r>
            <a:r>
              <a:rPr lang="id-ID" sz="1300" i="1" dirty="0"/>
              <a:t>: pajak</a:t>
            </a:r>
            <a:r>
              <a:rPr lang="en-US" sz="1300" i="1" dirty="0"/>
              <a:t> dan </a:t>
            </a:r>
            <a:r>
              <a:rPr lang="id-ID" sz="1300" i="1" dirty="0"/>
              <a:t>penyelenggaraan pekerjaan umum</a:t>
            </a:r>
            <a:r>
              <a:rPr lang="en-US" sz="1300" i="1" dirty="0"/>
              <a:t>.</a:t>
            </a:r>
          </a:p>
          <a:p>
            <a:pPr marL="457200" indent="-457200" algn="just">
              <a:lnSpc>
                <a:spcPct val="100000"/>
              </a:lnSpc>
              <a:buClr>
                <a:schemeClr val="accent6"/>
              </a:buClr>
              <a:buAutoNum type="arabicPeriod" startAt="3"/>
              <a:tabLst>
                <a:tab pos="357188" algn="l"/>
              </a:tabLst>
            </a:pPr>
            <a:r>
              <a:rPr lang="en-US" sz="1300" dirty="0" err="1">
                <a:highlight>
                  <a:srgbClr val="FFFF00"/>
                </a:highlight>
              </a:rPr>
              <a:t>Dapat</a:t>
            </a:r>
            <a:r>
              <a:rPr lang="en-US" sz="1300" dirty="0">
                <a:highlight>
                  <a:srgbClr val="FFFF00"/>
                </a:highlight>
              </a:rPr>
              <a:t> </a:t>
            </a:r>
            <a:r>
              <a:rPr lang="en-US" sz="1300" dirty="0" err="1">
                <a:highlight>
                  <a:srgbClr val="FFFF00"/>
                </a:highlight>
              </a:rPr>
              <a:t>diajukan</a:t>
            </a:r>
            <a:r>
              <a:rPr lang="en-US" sz="1300" dirty="0">
                <a:highlight>
                  <a:srgbClr val="FFFF00"/>
                </a:highlight>
              </a:rPr>
              <a:t> </a:t>
            </a:r>
            <a:r>
              <a:rPr lang="en-US" sz="1300" dirty="0" err="1">
                <a:highlight>
                  <a:srgbClr val="FFFF00"/>
                </a:highlight>
              </a:rPr>
              <a:t>kasasi</a:t>
            </a:r>
            <a:r>
              <a:rPr lang="en-US" sz="1300" dirty="0"/>
              <a:t> </a:t>
            </a:r>
            <a:r>
              <a:rPr lang="en-US" sz="1300" dirty="0" err="1"/>
              <a:t>apabila</a:t>
            </a:r>
            <a:r>
              <a:rPr lang="en-US" sz="1300" dirty="0"/>
              <a:t> </a:t>
            </a:r>
            <a:r>
              <a:rPr lang="en-US" sz="1300" dirty="0" err="1"/>
              <a:t>keputusan</a:t>
            </a:r>
            <a:r>
              <a:rPr lang="en-US" sz="1300" dirty="0"/>
              <a:t> </a:t>
            </a:r>
            <a:r>
              <a:rPr lang="en-US" sz="1300" dirty="0" err="1"/>
              <a:t>pejabat</a:t>
            </a:r>
            <a:r>
              <a:rPr lang="en-US" sz="1300" dirty="0"/>
              <a:t> </a:t>
            </a:r>
            <a:r>
              <a:rPr lang="en-US" sz="1300" dirty="0" err="1"/>
              <a:t>daerah</a:t>
            </a:r>
            <a:r>
              <a:rPr lang="en-US" sz="1300" dirty="0"/>
              <a:t> </a:t>
            </a:r>
            <a:r>
              <a:rPr lang="en-US" sz="1300" dirty="0" err="1"/>
              <a:t>dalam</a:t>
            </a:r>
            <a:r>
              <a:rPr lang="en-US" sz="1300" dirty="0"/>
              <a:t> </a:t>
            </a:r>
            <a:r>
              <a:rPr lang="en-US" sz="1300" dirty="0" err="1"/>
              <a:t>rangka</a:t>
            </a:r>
            <a:r>
              <a:rPr lang="en-US" sz="1300" dirty="0"/>
              <a:t> </a:t>
            </a:r>
            <a:r>
              <a:rPr lang="en-US" sz="1300" dirty="0" err="1">
                <a:highlight>
                  <a:srgbClr val="FFFF00"/>
                </a:highlight>
              </a:rPr>
              <a:t>tugas</a:t>
            </a:r>
            <a:r>
              <a:rPr lang="en-US" sz="1300" dirty="0">
                <a:highlight>
                  <a:srgbClr val="FFFF00"/>
                </a:highlight>
              </a:rPr>
              <a:t> </a:t>
            </a:r>
            <a:r>
              <a:rPr lang="en-US" sz="1300" dirty="0" err="1">
                <a:highlight>
                  <a:srgbClr val="FFFF00"/>
                </a:highlight>
              </a:rPr>
              <a:t>perbantuan</a:t>
            </a:r>
            <a:r>
              <a:rPr lang="en-US" sz="1300" dirty="0">
                <a:highlight>
                  <a:srgbClr val="FFFF00"/>
                </a:highlight>
              </a:rPr>
              <a:t> (</a:t>
            </a:r>
            <a:r>
              <a:rPr lang="en-US" sz="1300" i="1" dirty="0" err="1">
                <a:highlight>
                  <a:srgbClr val="FFFF00"/>
                </a:highlight>
              </a:rPr>
              <a:t>medebewind</a:t>
            </a:r>
            <a:r>
              <a:rPr lang="en-US" sz="1300" dirty="0">
                <a:highlight>
                  <a:srgbClr val="FFFF00"/>
                </a:highlight>
              </a:rPr>
              <a:t>)</a:t>
            </a:r>
            <a:r>
              <a:rPr lang="en-US" sz="1300" dirty="0"/>
              <a:t>. </a:t>
            </a:r>
            <a:r>
              <a:rPr lang="id-ID" sz="1300" i="1" dirty="0"/>
              <a:t>C</a:t>
            </a:r>
            <a:r>
              <a:rPr lang="en-US" sz="1300" i="1" dirty="0"/>
              <a:t>onto</a:t>
            </a:r>
            <a:r>
              <a:rPr lang="id-ID" sz="1300" i="1" dirty="0"/>
              <a:t>h: di</a:t>
            </a:r>
            <a:r>
              <a:rPr lang="en-US" sz="1300" i="1" dirty="0"/>
              <a:t> </a:t>
            </a:r>
            <a:r>
              <a:rPr lang="id-ID" sz="1300" i="1" dirty="0"/>
              <a:t>luar 6 urusan pemerintah pusat yaitu bidang politik luar negeri, pertahanan, keamanan, yustisi, moneter dan fiskal nasional</a:t>
            </a:r>
            <a:r>
              <a:rPr lang="en-US" sz="1300" i="1" dirty="0"/>
              <a:t>, </a:t>
            </a:r>
            <a:r>
              <a:rPr lang="id-ID" sz="1300" i="1" dirty="0"/>
              <a:t>serta agama. </a:t>
            </a:r>
          </a:p>
          <a:p>
            <a:pPr marL="457200" indent="-457200" algn="just">
              <a:lnSpc>
                <a:spcPct val="100000"/>
              </a:lnSpc>
              <a:buClr>
                <a:schemeClr val="accent6"/>
              </a:buClr>
              <a:buAutoNum type="arabicPeriod" startAt="3"/>
              <a:tabLst>
                <a:tab pos="357188" algn="l"/>
              </a:tabLst>
            </a:pPr>
            <a:r>
              <a:rPr lang="en-US" sz="1300" dirty="0"/>
              <a:t>Harus </a:t>
            </a:r>
            <a:r>
              <a:rPr lang="en-US" sz="1300" dirty="0" err="1"/>
              <a:t>dikirimkan</a:t>
            </a:r>
            <a:r>
              <a:rPr lang="en-US" sz="1300" dirty="0"/>
              <a:t> </a:t>
            </a:r>
            <a:r>
              <a:rPr lang="en-US" sz="1300" dirty="0" err="1"/>
              <a:t>ke</a:t>
            </a:r>
            <a:r>
              <a:rPr lang="en-US" sz="1300" dirty="0"/>
              <a:t> </a:t>
            </a:r>
            <a:r>
              <a:rPr lang="en-US" sz="1300" dirty="0" err="1"/>
              <a:t>Mahkamah</a:t>
            </a:r>
            <a:r>
              <a:rPr lang="en-US" sz="1300" dirty="0"/>
              <a:t> Agung, </a:t>
            </a:r>
            <a:r>
              <a:rPr lang="en-US" sz="1300" dirty="0" err="1"/>
              <a:t>apabila</a:t>
            </a:r>
            <a:r>
              <a:rPr lang="en-US" sz="1300" dirty="0"/>
              <a:t> </a:t>
            </a:r>
            <a:r>
              <a:rPr lang="en-US" sz="1300" dirty="0" err="1"/>
              <a:t>keputusan</a:t>
            </a:r>
            <a:r>
              <a:rPr lang="en-US" sz="1300" dirty="0"/>
              <a:t> </a:t>
            </a:r>
            <a:r>
              <a:rPr lang="en-US" sz="1300" dirty="0" err="1"/>
              <a:t>pejabat</a:t>
            </a:r>
            <a:r>
              <a:rPr lang="en-US" sz="1300" dirty="0"/>
              <a:t> </a:t>
            </a:r>
            <a:r>
              <a:rPr lang="en-US" sz="1300" dirty="0" err="1"/>
              <a:t>daerah</a:t>
            </a:r>
            <a:r>
              <a:rPr lang="en-US" sz="1300" dirty="0"/>
              <a:t> yang </a:t>
            </a:r>
            <a:r>
              <a:rPr lang="en-US" sz="1300" dirty="0" err="1"/>
              <a:t>jangkauannya</a:t>
            </a:r>
            <a:r>
              <a:rPr lang="en-US" sz="1300" dirty="0"/>
              <a:t> </a:t>
            </a:r>
            <a:r>
              <a:rPr lang="en-US" sz="1300" dirty="0" err="1"/>
              <a:t>berlaku</a:t>
            </a:r>
            <a:r>
              <a:rPr lang="en-US" sz="1300" dirty="0"/>
              <a:t> </a:t>
            </a:r>
            <a:r>
              <a:rPr lang="en-US" sz="1300" dirty="0" err="1"/>
              <a:t>masuk</a:t>
            </a:r>
            <a:r>
              <a:rPr lang="en-US" sz="1300" dirty="0"/>
              <a:t> </a:t>
            </a:r>
            <a:r>
              <a:rPr lang="en-US" sz="1300" dirty="0" err="1"/>
              <a:t>dalam</a:t>
            </a:r>
            <a:r>
              <a:rPr lang="en-US" sz="1300" dirty="0"/>
              <a:t> wilayah </a:t>
            </a:r>
            <a:r>
              <a:rPr lang="en-US" sz="1300" dirty="0" err="1"/>
              <a:t>abu-abu</a:t>
            </a:r>
            <a:r>
              <a:rPr lang="en-US" sz="1300" dirty="0"/>
              <a:t> (</a:t>
            </a:r>
            <a:r>
              <a:rPr lang="en-US" sz="1300" i="1" dirty="0"/>
              <a:t>gray area</a:t>
            </a:r>
            <a:r>
              <a:rPr lang="en-US" sz="1300" dirty="0"/>
              <a:t>). </a:t>
            </a:r>
            <a:r>
              <a:rPr lang="en-US" sz="1300" dirty="0" err="1"/>
              <a:t>Dalam</a:t>
            </a:r>
            <a:r>
              <a:rPr lang="en-US" sz="1300" dirty="0"/>
              <a:t> </a:t>
            </a:r>
            <a:r>
              <a:rPr lang="en-US" sz="1300" dirty="0" err="1"/>
              <a:t>hal</a:t>
            </a:r>
            <a:r>
              <a:rPr lang="en-US" sz="1300" dirty="0"/>
              <a:t> </a:t>
            </a:r>
            <a:r>
              <a:rPr lang="en-US" sz="1300" dirty="0" err="1"/>
              <a:t>ini</a:t>
            </a:r>
            <a:r>
              <a:rPr lang="en-US" sz="1300" dirty="0"/>
              <a:t> </a:t>
            </a:r>
            <a:r>
              <a:rPr lang="en-US" sz="1300" dirty="0" err="1"/>
              <a:t>Mahkamah</a:t>
            </a:r>
            <a:r>
              <a:rPr lang="en-US" sz="1300" dirty="0"/>
              <a:t> Agung yang </a:t>
            </a:r>
            <a:r>
              <a:rPr lang="en-US" sz="1300" dirty="0" err="1"/>
              <a:t>menentukan</a:t>
            </a:r>
            <a:r>
              <a:rPr lang="en-US" sz="1300" dirty="0"/>
              <a:t> </a:t>
            </a:r>
            <a:r>
              <a:rPr lang="en-US" sz="1300" dirty="0" err="1"/>
              <a:t>perkaranya</a:t>
            </a:r>
            <a:r>
              <a:rPr lang="en-US" sz="1300" dirty="0"/>
              <a:t> </a:t>
            </a:r>
            <a:r>
              <a:rPr lang="en-US" sz="1300" dirty="0" err="1"/>
              <a:t>dapat</a:t>
            </a:r>
            <a:r>
              <a:rPr lang="en-US" sz="1300" dirty="0"/>
              <a:t> </a:t>
            </a:r>
            <a:r>
              <a:rPr lang="en-US" sz="1300" dirty="0" err="1"/>
              <a:t>atau</a:t>
            </a:r>
            <a:r>
              <a:rPr lang="en-US" sz="1300" dirty="0"/>
              <a:t> </a:t>
            </a:r>
            <a:r>
              <a:rPr lang="en-US" sz="1300" dirty="0" err="1"/>
              <a:t>tidak</a:t>
            </a:r>
            <a:r>
              <a:rPr lang="en-US" sz="1300" dirty="0"/>
              <a:t> </a:t>
            </a:r>
            <a:r>
              <a:rPr lang="en-US" sz="1300" dirty="0" err="1"/>
              <a:t>diajukan</a:t>
            </a:r>
            <a:r>
              <a:rPr lang="en-US" sz="1300" dirty="0"/>
              <a:t> </a:t>
            </a:r>
            <a:r>
              <a:rPr lang="en-US" sz="1300" dirty="0" err="1"/>
              <a:t>kasasi</a:t>
            </a:r>
            <a:r>
              <a:rPr lang="en-US" sz="1300" dirty="0"/>
              <a:t>.</a:t>
            </a:r>
            <a:endParaRPr lang="id-ID" sz="1300" dirty="0"/>
          </a:p>
          <a:p>
            <a:pPr marL="457200" indent="-457200" algn="just">
              <a:lnSpc>
                <a:spcPct val="100000"/>
              </a:lnSpc>
              <a:buClr>
                <a:schemeClr val="accent6"/>
              </a:buClr>
              <a:buAutoNum type="arabicPeriod"/>
              <a:tabLst>
                <a:tab pos="357188" algn="l"/>
              </a:tabLst>
            </a:pPr>
            <a:endParaRPr lang="id-ID" sz="1300" i="1" dirty="0"/>
          </a:p>
          <a:p>
            <a:pPr marL="127000" indent="0">
              <a:buNone/>
            </a:pPr>
            <a:endParaRPr lang="en-ID" dirty="0"/>
          </a:p>
        </p:txBody>
      </p:sp>
      <p:sp>
        <p:nvSpPr>
          <p:cNvPr id="5" name="Slide Number Placeholder 4">
            <a:extLst>
              <a:ext uri="{FF2B5EF4-FFF2-40B4-BE49-F238E27FC236}">
                <a16:creationId xmlns:a16="http://schemas.microsoft.com/office/drawing/2014/main" id="{203AC0FB-F2DF-730F-9EF3-A3D3861942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121880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585A-5C13-FEDB-B929-671D3AD310F8}"/>
              </a:ext>
            </a:extLst>
          </p:cNvPr>
          <p:cNvSpPr>
            <a:spLocks noGrp="1"/>
          </p:cNvSpPr>
          <p:nvPr>
            <p:ph type="title"/>
          </p:nvPr>
        </p:nvSpPr>
        <p:spPr>
          <a:xfrm>
            <a:off x="40510" y="243067"/>
            <a:ext cx="6834851" cy="636611"/>
          </a:xfrm>
        </p:spPr>
        <p:txBody>
          <a:bodyPr/>
          <a:lstStyle/>
          <a:p>
            <a:pPr algn="ctr"/>
            <a:r>
              <a:rPr lang="id-ID" sz="1800" dirty="0">
                <a:solidFill>
                  <a:srgbClr val="C00000"/>
                </a:solidFill>
                <a:latin typeface="Aharoni" panose="02010803020104030203" pitchFamily="2" charset="-79"/>
                <a:cs typeface="Aharoni" panose="02010803020104030203" pitchFamily="2" charset="-79"/>
              </a:rPr>
              <a:t>U</a:t>
            </a:r>
            <a:r>
              <a:rPr lang="en-US" sz="1800" dirty="0" err="1">
                <a:solidFill>
                  <a:srgbClr val="C00000"/>
                </a:solidFill>
                <a:latin typeface="Aharoni" panose="02010803020104030203" pitchFamily="2" charset="-79"/>
                <a:cs typeface="Aharoni" panose="02010803020104030203" pitchFamily="2" charset="-79"/>
              </a:rPr>
              <a:t>ntuk</a:t>
            </a:r>
            <a:r>
              <a:rPr lang="en-US" sz="1800" dirty="0">
                <a:solidFill>
                  <a:srgbClr val="C00000"/>
                </a:solidFill>
                <a:latin typeface="Aharoni" panose="02010803020104030203" pitchFamily="2" charset="-79"/>
                <a:cs typeface="Aharoni" panose="02010803020104030203" pitchFamily="2" charset="-79"/>
              </a:rPr>
              <a:t> </a:t>
            </a:r>
            <a:r>
              <a:rPr lang="en-US" sz="1800" dirty="0" err="1">
                <a:solidFill>
                  <a:srgbClr val="C00000"/>
                </a:solidFill>
                <a:latin typeface="Aharoni" panose="02010803020104030203" pitchFamily="2" charset="-79"/>
                <a:cs typeface="Aharoni" panose="02010803020104030203" pitchFamily="2" charset="-79"/>
              </a:rPr>
              <a:t>Menentukan</a:t>
            </a:r>
            <a:r>
              <a:rPr lang="en-US" sz="1800" dirty="0">
                <a:solidFill>
                  <a:srgbClr val="C00000"/>
                </a:solidFill>
                <a:latin typeface="Aharoni" panose="02010803020104030203" pitchFamily="2" charset="-79"/>
                <a:cs typeface="Aharoni" panose="02010803020104030203" pitchFamily="2" charset="-79"/>
              </a:rPr>
              <a:t> Keputusan </a:t>
            </a:r>
            <a:r>
              <a:rPr lang="en-US" sz="1800" dirty="0" err="1">
                <a:solidFill>
                  <a:srgbClr val="C00000"/>
                </a:solidFill>
                <a:latin typeface="Aharoni" panose="02010803020104030203" pitchFamily="2" charset="-79"/>
                <a:cs typeface="Aharoni" panose="02010803020104030203" pitchFamily="2" charset="-79"/>
              </a:rPr>
              <a:t>Pejabat</a:t>
            </a:r>
            <a:r>
              <a:rPr lang="en-US" sz="1800" dirty="0">
                <a:solidFill>
                  <a:srgbClr val="C00000"/>
                </a:solidFill>
                <a:latin typeface="Aharoni" panose="02010803020104030203" pitchFamily="2" charset="-79"/>
                <a:cs typeface="Aharoni" panose="02010803020104030203" pitchFamily="2" charset="-79"/>
              </a:rPr>
              <a:t> Daerah Masuk </a:t>
            </a:r>
            <a:r>
              <a:rPr lang="en-US" sz="1800" dirty="0" err="1">
                <a:solidFill>
                  <a:srgbClr val="C00000"/>
                </a:solidFill>
                <a:latin typeface="Aharoni" panose="02010803020104030203" pitchFamily="2" charset="-79"/>
                <a:cs typeface="Aharoni" panose="02010803020104030203" pitchFamily="2" charset="-79"/>
              </a:rPr>
              <a:t>Dalam</a:t>
            </a:r>
            <a:r>
              <a:rPr lang="en-US" sz="1800" dirty="0">
                <a:solidFill>
                  <a:srgbClr val="C00000"/>
                </a:solidFill>
                <a:latin typeface="Aharoni" panose="02010803020104030203" pitchFamily="2" charset="-79"/>
                <a:cs typeface="Aharoni" panose="02010803020104030203" pitchFamily="2" charset="-79"/>
              </a:rPr>
              <a:t> Wilayah Abu-</a:t>
            </a:r>
            <a:r>
              <a:rPr lang="en-US" sz="1800" dirty="0" err="1">
                <a:solidFill>
                  <a:srgbClr val="C00000"/>
                </a:solidFill>
                <a:latin typeface="Aharoni" panose="02010803020104030203" pitchFamily="2" charset="-79"/>
                <a:cs typeface="Aharoni" panose="02010803020104030203" pitchFamily="2" charset="-79"/>
              </a:rPr>
              <a:t>abu</a:t>
            </a:r>
            <a:r>
              <a:rPr lang="en-US" sz="1800" dirty="0">
                <a:solidFill>
                  <a:srgbClr val="C00000"/>
                </a:solidFill>
                <a:latin typeface="Aharoni" panose="02010803020104030203" pitchFamily="2" charset="-79"/>
                <a:cs typeface="Aharoni" panose="02010803020104030203" pitchFamily="2" charset="-79"/>
              </a:rPr>
              <a:t> (</a:t>
            </a:r>
            <a:r>
              <a:rPr lang="en-US" sz="1800" i="1" dirty="0">
                <a:solidFill>
                  <a:srgbClr val="C00000"/>
                </a:solidFill>
                <a:latin typeface="Aharoni" panose="02010803020104030203" pitchFamily="2" charset="-79"/>
                <a:cs typeface="Aharoni" panose="02010803020104030203" pitchFamily="2" charset="-79"/>
              </a:rPr>
              <a:t>Gray Area</a:t>
            </a:r>
            <a:r>
              <a:rPr lang="en-US" sz="1800" dirty="0">
                <a:solidFill>
                  <a:srgbClr val="C00000"/>
                </a:solidFill>
                <a:latin typeface="Aharoni" panose="02010803020104030203" pitchFamily="2" charset="-79"/>
                <a:cs typeface="Aharoni" panose="02010803020104030203" pitchFamily="2" charset="-79"/>
              </a:rPr>
              <a:t>)</a:t>
            </a:r>
            <a:endParaRPr lang="en-ID" sz="1800" dirty="0"/>
          </a:p>
        </p:txBody>
      </p:sp>
      <p:sp>
        <p:nvSpPr>
          <p:cNvPr id="3" name="Text Placeholder 2">
            <a:extLst>
              <a:ext uri="{FF2B5EF4-FFF2-40B4-BE49-F238E27FC236}">
                <a16:creationId xmlns:a16="http://schemas.microsoft.com/office/drawing/2014/main" id="{D66744D5-59CB-A336-74A6-EC046674A521}"/>
              </a:ext>
            </a:extLst>
          </p:cNvPr>
          <p:cNvSpPr>
            <a:spLocks noGrp="1"/>
          </p:cNvSpPr>
          <p:nvPr>
            <p:ph type="body" idx="1"/>
          </p:nvPr>
        </p:nvSpPr>
        <p:spPr>
          <a:xfrm>
            <a:off x="114716" y="879678"/>
            <a:ext cx="6105646" cy="4142287"/>
          </a:xfrm>
        </p:spPr>
        <p:txBody>
          <a:bodyPr/>
          <a:lstStyle/>
          <a:p>
            <a:pPr marL="442913" indent="-442913" algn="just">
              <a:lnSpc>
                <a:spcPct val="100000"/>
              </a:lnSpc>
              <a:spcBef>
                <a:spcPts val="0"/>
              </a:spcBef>
              <a:buClr>
                <a:schemeClr val="accent6"/>
              </a:buClr>
              <a:buFont typeface="+mj-lt"/>
              <a:buAutoNum type="arabicPeriod"/>
              <a:tabLst>
                <a:tab pos="357188" algn="l"/>
              </a:tabLst>
            </a:pPr>
            <a:r>
              <a:rPr lang="en-US" sz="1400" b="1" dirty="0"/>
              <a:t>Keputusan </a:t>
            </a:r>
            <a:r>
              <a:rPr lang="en-US" sz="1400" b="1" dirty="0" err="1"/>
              <a:t>pejabat</a:t>
            </a:r>
            <a:r>
              <a:rPr lang="en-US" sz="1400" b="1" dirty="0"/>
              <a:t> </a:t>
            </a:r>
            <a:r>
              <a:rPr lang="en-US" sz="1400" b="1" dirty="0" err="1"/>
              <a:t>daerah</a:t>
            </a:r>
            <a:r>
              <a:rPr lang="en-US" sz="1400" b="1" dirty="0"/>
              <a:t> </a:t>
            </a:r>
            <a:r>
              <a:rPr lang="en-US" sz="1400" b="1" dirty="0" err="1"/>
              <a:t>tersebut</a:t>
            </a:r>
            <a:r>
              <a:rPr lang="en-US" sz="1400" b="1" dirty="0"/>
              <a:t> </a:t>
            </a:r>
            <a:r>
              <a:rPr lang="en-US" sz="1400" b="1" dirty="0" err="1"/>
              <a:t>sebagai</a:t>
            </a:r>
            <a:r>
              <a:rPr lang="en-US" sz="1400" b="1" dirty="0"/>
              <a:t> </a:t>
            </a:r>
            <a:r>
              <a:rPr lang="en-US" sz="1400" b="1" dirty="0" err="1"/>
              <a:t>pelaksanaan</a:t>
            </a:r>
            <a:r>
              <a:rPr lang="en-US" sz="1400" b="1" dirty="0"/>
              <a:t> </a:t>
            </a:r>
            <a:r>
              <a:rPr lang="en-US" sz="1400" b="1" dirty="0" err="1">
                <a:highlight>
                  <a:srgbClr val="FFFF00"/>
                </a:highlight>
              </a:rPr>
              <a:t>desentralisasi</a:t>
            </a:r>
            <a:r>
              <a:rPr lang="en-US" sz="1400" b="1" dirty="0"/>
              <a:t> </a:t>
            </a:r>
            <a:r>
              <a:rPr lang="en-US" sz="1400" b="1" dirty="0" err="1"/>
              <a:t>wewenang</a:t>
            </a:r>
            <a:r>
              <a:rPr lang="en-US" sz="1400" b="1" dirty="0"/>
              <a:t> </a:t>
            </a:r>
            <a:r>
              <a:rPr lang="en-US" sz="1400" b="1" dirty="0" err="1"/>
              <a:t>akan</a:t>
            </a:r>
            <a:r>
              <a:rPr lang="en-US" sz="1400" b="1" dirty="0"/>
              <a:t> </a:t>
            </a:r>
            <a:r>
              <a:rPr lang="en-US" sz="1400" b="1" dirty="0" err="1"/>
              <a:t>tetapi</a:t>
            </a:r>
            <a:r>
              <a:rPr lang="en-US" sz="1400" b="1" dirty="0"/>
              <a:t> </a:t>
            </a:r>
            <a:r>
              <a:rPr lang="en-US" sz="1400" b="1" dirty="0" err="1">
                <a:highlight>
                  <a:srgbClr val="FFFF00"/>
                </a:highlight>
              </a:rPr>
              <a:t>jangkauan</a:t>
            </a:r>
            <a:r>
              <a:rPr lang="en-US" sz="1400" b="1" dirty="0">
                <a:highlight>
                  <a:srgbClr val="FFFF00"/>
                </a:highlight>
              </a:rPr>
              <a:t> </a:t>
            </a:r>
            <a:r>
              <a:rPr lang="en-US" sz="1400" b="1" dirty="0" err="1">
                <a:highlight>
                  <a:srgbClr val="FFFF00"/>
                </a:highlight>
              </a:rPr>
              <a:t>berlakunya</a:t>
            </a:r>
            <a:r>
              <a:rPr lang="en-US" sz="1400" b="1" dirty="0">
                <a:highlight>
                  <a:srgbClr val="FFFF00"/>
                </a:highlight>
              </a:rPr>
              <a:t> </a:t>
            </a:r>
            <a:r>
              <a:rPr lang="en-US" sz="1400" b="1" dirty="0" err="1">
                <a:highlight>
                  <a:srgbClr val="FFFF00"/>
                </a:highlight>
              </a:rPr>
              <a:t>meluas</a:t>
            </a:r>
            <a:r>
              <a:rPr lang="en-US" sz="1400" b="1" dirty="0"/>
              <a:t> </a:t>
            </a:r>
            <a:r>
              <a:rPr lang="en-US" sz="1400" b="1" dirty="0" err="1"/>
              <a:t>sampai</a:t>
            </a:r>
            <a:r>
              <a:rPr lang="en-US" sz="1400" b="1" dirty="0"/>
              <a:t> </a:t>
            </a:r>
            <a:r>
              <a:rPr lang="en-US" sz="1400" b="1" dirty="0" err="1"/>
              <a:t>ke</a:t>
            </a:r>
            <a:r>
              <a:rPr lang="en-US" sz="1400" b="1" dirty="0"/>
              <a:t> </a:t>
            </a:r>
            <a:r>
              <a:rPr lang="en-US" sz="1400" b="1" dirty="0" err="1"/>
              <a:t>luar</a:t>
            </a:r>
            <a:r>
              <a:rPr lang="en-US" sz="1400" b="1" dirty="0"/>
              <a:t> wilayah </a:t>
            </a:r>
            <a:r>
              <a:rPr lang="en-US" sz="1400" b="1" dirty="0" err="1"/>
              <a:t>kewenangannya</a:t>
            </a:r>
            <a:r>
              <a:rPr lang="en-US" sz="1400" b="1" dirty="0"/>
              <a:t> (</a:t>
            </a:r>
            <a:r>
              <a:rPr lang="en-US" sz="1400" b="1" dirty="0" err="1"/>
              <a:t>melintas</a:t>
            </a:r>
            <a:r>
              <a:rPr lang="en-US" sz="1400" b="1" dirty="0"/>
              <a:t> </a:t>
            </a:r>
            <a:r>
              <a:rPr lang="en-US" sz="1400" b="1" dirty="0" err="1"/>
              <a:t>masuk</a:t>
            </a:r>
            <a:r>
              <a:rPr lang="en-US" sz="1400" b="1" dirty="0"/>
              <a:t> territorial / wilayah </a:t>
            </a:r>
            <a:r>
              <a:rPr lang="en-US" sz="1400" b="1" dirty="0" err="1"/>
              <a:t>kewenangan</a:t>
            </a:r>
            <a:r>
              <a:rPr lang="en-US" sz="1400" b="1" dirty="0"/>
              <a:t> </a:t>
            </a:r>
            <a:r>
              <a:rPr lang="en-US" sz="1400" b="1" dirty="0" err="1"/>
              <a:t>pemerintah</a:t>
            </a:r>
            <a:r>
              <a:rPr lang="en-US" sz="1400" b="1" dirty="0"/>
              <a:t> </a:t>
            </a:r>
            <a:r>
              <a:rPr lang="en-US" sz="1400" b="1" dirty="0" err="1"/>
              <a:t>pusat</a:t>
            </a:r>
            <a:r>
              <a:rPr lang="en-US" sz="1400" b="1" dirty="0"/>
              <a:t> </a:t>
            </a:r>
            <a:r>
              <a:rPr lang="en-US" sz="1400" b="1" dirty="0" err="1"/>
              <a:t>atau</a:t>
            </a:r>
            <a:r>
              <a:rPr lang="en-US" sz="1400" b="1" dirty="0"/>
              <a:t> </a:t>
            </a:r>
            <a:r>
              <a:rPr lang="en-US" sz="1400" b="1" dirty="0" err="1"/>
              <a:t>kewenangan</a:t>
            </a:r>
            <a:r>
              <a:rPr lang="en-US" sz="1400" b="1" dirty="0"/>
              <a:t> </a:t>
            </a:r>
            <a:r>
              <a:rPr lang="en-US" sz="1400" b="1" dirty="0" err="1"/>
              <a:t>pemerintah</a:t>
            </a:r>
            <a:r>
              <a:rPr lang="en-US" sz="1400" b="1" dirty="0"/>
              <a:t> </a:t>
            </a:r>
            <a:r>
              <a:rPr lang="en-US" sz="1400" b="1" dirty="0" err="1"/>
              <a:t>daerah</a:t>
            </a:r>
            <a:r>
              <a:rPr lang="en-US" sz="1400" b="1" dirty="0"/>
              <a:t> yang lain) oleh </a:t>
            </a:r>
            <a:r>
              <a:rPr lang="en-US" sz="1400" b="1" dirty="0" err="1"/>
              <a:t>akibat</a:t>
            </a:r>
            <a:r>
              <a:rPr lang="en-US" sz="1400" b="1" dirty="0"/>
              <a:t>:</a:t>
            </a:r>
            <a:endParaRPr lang="id-ID" sz="1400" b="1" dirty="0"/>
          </a:p>
          <a:p>
            <a:pPr marL="804863" indent="-358775" algn="just">
              <a:lnSpc>
                <a:spcPct val="100000"/>
              </a:lnSpc>
              <a:spcBef>
                <a:spcPts val="0"/>
              </a:spcBef>
              <a:buClr>
                <a:schemeClr val="accent6"/>
              </a:buClr>
              <a:buAutoNum type="alphaLcPeriod"/>
              <a:tabLst>
                <a:tab pos="804863" algn="l"/>
              </a:tabLst>
            </a:pPr>
            <a:r>
              <a:rPr lang="en-US" sz="1400" b="1" dirty="0" err="1"/>
              <a:t>Tumpang</a:t>
            </a:r>
            <a:r>
              <a:rPr lang="en-US" sz="1400" b="1" dirty="0"/>
              <a:t> </a:t>
            </a:r>
            <a:r>
              <a:rPr lang="en-US" sz="1400" b="1" dirty="0" err="1"/>
              <a:t>tindih</a:t>
            </a:r>
            <a:r>
              <a:rPr lang="en-US" sz="1400" b="1" dirty="0"/>
              <a:t> </a:t>
            </a:r>
            <a:r>
              <a:rPr lang="en-US" sz="1400" b="1" dirty="0" err="1"/>
              <a:t>kewenangan</a:t>
            </a:r>
            <a:r>
              <a:rPr lang="en-US" sz="1400" b="1" dirty="0"/>
              <a:t> (</a:t>
            </a:r>
            <a:r>
              <a:rPr lang="en-US" sz="1400" b="1" i="1" dirty="0"/>
              <a:t>locus </a:t>
            </a:r>
            <a:r>
              <a:rPr lang="en-US" sz="1400" b="1" i="1" dirty="0" err="1"/>
              <a:t>materiae</a:t>
            </a:r>
            <a:r>
              <a:rPr lang="en-US" sz="1400" b="1" dirty="0"/>
              <a:t>) </a:t>
            </a:r>
            <a:r>
              <a:rPr lang="en-US" sz="1400" b="1" dirty="0" err="1"/>
              <a:t>antara</a:t>
            </a:r>
            <a:r>
              <a:rPr lang="en-US" sz="1400" b="1" dirty="0"/>
              <a:t> </a:t>
            </a:r>
            <a:r>
              <a:rPr lang="en-US" sz="1400" b="1" dirty="0" err="1"/>
              <a:t>kewenangan</a:t>
            </a:r>
            <a:r>
              <a:rPr lang="en-US" sz="1400" b="1" dirty="0"/>
              <a:t> </a:t>
            </a:r>
            <a:r>
              <a:rPr lang="en-US" sz="1400" b="1" dirty="0" err="1"/>
              <a:t>pemerintah</a:t>
            </a:r>
            <a:r>
              <a:rPr lang="en-US" sz="1400" b="1" dirty="0"/>
              <a:t> </a:t>
            </a:r>
            <a:r>
              <a:rPr lang="en-US" sz="1400" b="1" dirty="0" err="1"/>
              <a:t>pusat</a:t>
            </a:r>
            <a:r>
              <a:rPr lang="en-US" sz="1400" b="1" dirty="0"/>
              <a:t> </a:t>
            </a:r>
            <a:r>
              <a:rPr lang="en-US" sz="1400" b="1" dirty="0" err="1"/>
              <a:t>dengan</a:t>
            </a:r>
            <a:r>
              <a:rPr lang="en-US" sz="1400" b="1" dirty="0"/>
              <a:t> </a:t>
            </a:r>
            <a:r>
              <a:rPr lang="en-US" sz="1400" b="1" dirty="0" err="1"/>
              <a:t>kewenangan</a:t>
            </a:r>
            <a:r>
              <a:rPr lang="en-US" sz="1400" b="1" dirty="0"/>
              <a:t> </a:t>
            </a:r>
            <a:r>
              <a:rPr lang="en-US" sz="1400" b="1" dirty="0" err="1"/>
              <a:t>pemerintah</a:t>
            </a:r>
            <a:r>
              <a:rPr lang="en-US" sz="1400" b="1" dirty="0"/>
              <a:t> </a:t>
            </a:r>
            <a:r>
              <a:rPr lang="en-US" sz="1400" b="1" dirty="0" err="1"/>
              <a:t>daerah</a:t>
            </a:r>
            <a:r>
              <a:rPr lang="en-US" sz="1400" b="1" dirty="0"/>
              <a:t> </a:t>
            </a:r>
            <a:r>
              <a:rPr lang="en-US" sz="1400" b="1" dirty="0" err="1"/>
              <a:t>lainnya</a:t>
            </a:r>
            <a:r>
              <a:rPr lang="en-US" sz="1400" b="1" dirty="0"/>
              <a:t> </a:t>
            </a:r>
            <a:r>
              <a:rPr lang="en-US" sz="1400" b="1" dirty="0" err="1"/>
              <a:t>atau</a:t>
            </a:r>
            <a:r>
              <a:rPr lang="en-US" sz="1400" b="1" dirty="0"/>
              <a:t> </a:t>
            </a:r>
            <a:r>
              <a:rPr lang="en-US" sz="1400" b="1" dirty="0" err="1"/>
              <a:t>sebaliknya</a:t>
            </a:r>
            <a:r>
              <a:rPr lang="en-US" sz="1400" b="1" dirty="0"/>
              <a:t>.</a:t>
            </a:r>
          </a:p>
          <a:p>
            <a:pPr marL="804863" indent="-358775" algn="just">
              <a:lnSpc>
                <a:spcPct val="100000"/>
              </a:lnSpc>
              <a:spcBef>
                <a:spcPts val="0"/>
              </a:spcBef>
              <a:buClr>
                <a:schemeClr val="accent6"/>
              </a:buClr>
              <a:buAutoNum type="alphaLcPeriod"/>
              <a:tabLst>
                <a:tab pos="804863" algn="l"/>
              </a:tabLst>
            </a:pPr>
            <a:r>
              <a:rPr lang="en-US" sz="1400" b="1" dirty="0" err="1"/>
              <a:t>Terdapat</a:t>
            </a:r>
            <a:r>
              <a:rPr lang="en-US" sz="1400" b="1" dirty="0"/>
              <a:t> </a:t>
            </a:r>
            <a:r>
              <a:rPr lang="en-US" sz="1400" b="1" dirty="0" err="1"/>
              <a:t>urusan</a:t>
            </a:r>
            <a:r>
              <a:rPr lang="en-US" sz="1400" b="1" dirty="0"/>
              <a:t> </a:t>
            </a:r>
            <a:r>
              <a:rPr lang="en-US" sz="1400" b="1" dirty="0" err="1"/>
              <a:t>pemerintahan</a:t>
            </a:r>
            <a:r>
              <a:rPr lang="en-US" sz="1400" b="1" dirty="0"/>
              <a:t> di </a:t>
            </a:r>
            <a:r>
              <a:rPr lang="en-US" sz="1400" b="1" dirty="0" err="1"/>
              <a:t>bidang-bidang</a:t>
            </a:r>
            <a:r>
              <a:rPr lang="en-US" sz="1400" b="1" dirty="0"/>
              <a:t> </a:t>
            </a:r>
            <a:r>
              <a:rPr lang="en-US" sz="1400" b="1" dirty="0" err="1"/>
              <a:t>tertentu</a:t>
            </a:r>
            <a:r>
              <a:rPr lang="en-US" sz="1400" b="1" dirty="0"/>
              <a:t> yang </a:t>
            </a:r>
            <a:r>
              <a:rPr lang="en-US" sz="1400" b="1" dirty="0" err="1"/>
              <a:t>diurus</a:t>
            </a:r>
            <a:r>
              <a:rPr lang="en-US" sz="1400" b="1" dirty="0"/>
              <a:t> </a:t>
            </a:r>
            <a:r>
              <a:rPr lang="en-US" sz="1400" b="1" dirty="0" err="1"/>
              <a:t>secara</a:t>
            </a:r>
            <a:r>
              <a:rPr lang="en-US" sz="1400" b="1" dirty="0"/>
              <a:t> </a:t>
            </a:r>
            <a:r>
              <a:rPr lang="en-US" sz="1400" b="1" dirty="0" err="1"/>
              <a:t>bersamaan</a:t>
            </a:r>
            <a:r>
              <a:rPr lang="en-US" sz="1400" b="1" dirty="0"/>
              <a:t> yang </a:t>
            </a:r>
            <a:r>
              <a:rPr lang="en-US" sz="1400" b="1" dirty="0" err="1"/>
              <a:t>bersifat</a:t>
            </a:r>
            <a:r>
              <a:rPr lang="en-US" sz="1400" b="1" dirty="0"/>
              <a:t> </a:t>
            </a:r>
            <a:r>
              <a:rPr lang="en-US" sz="1400" b="1" dirty="0" err="1"/>
              <a:t>lintas</a:t>
            </a:r>
            <a:r>
              <a:rPr lang="en-US" sz="1400" b="1" dirty="0"/>
              <a:t> </a:t>
            </a:r>
            <a:r>
              <a:rPr lang="en-US" sz="1400" b="1" dirty="0" err="1"/>
              <a:t>sektoral</a:t>
            </a:r>
            <a:r>
              <a:rPr lang="en-US" sz="1400" b="1" dirty="0"/>
              <a:t> (</a:t>
            </a:r>
            <a:r>
              <a:rPr lang="en-US" sz="1400" b="1" dirty="0" err="1"/>
              <a:t>antara</a:t>
            </a:r>
            <a:r>
              <a:rPr lang="en-US" sz="1400" b="1" dirty="0"/>
              <a:t> </a:t>
            </a:r>
            <a:r>
              <a:rPr lang="en-US" sz="1400" b="1" dirty="0" err="1"/>
              <a:t>pemerintah</a:t>
            </a:r>
            <a:r>
              <a:rPr lang="en-US" sz="1400" b="1" dirty="0"/>
              <a:t> </a:t>
            </a:r>
            <a:r>
              <a:rPr lang="en-US" sz="1400" b="1" dirty="0" err="1"/>
              <a:t>pusat</a:t>
            </a:r>
            <a:r>
              <a:rPr lang="en-US" sz="1400" b="1" dirty="0"/>
              <a:t> </a:t>
            </a:r>
            <a:r>
              <a:rPr lang="en-US" sz="1400" b="1" dirty="0" err="1"/>
              <a:t>dengan</a:t>
            </a:r>
            <a:r>
              <a:rPr lang="en-US" sz="1400" b="1" dirty="0"/>
              <a:t> </a:t>
            </a:r>
            <a:r>
              <a:rPr lang="en-US" sz="1400" b="1" dirty="0" err="1"/>
              <a:t>pemerintah</a:t>
            </a:r>
            <a:r>
              <a:rPr lang="en-US" sz="1400" b="1" dirty="0"/>
              <a:t> </a:t>
            </a:r>
            <a:r>
              <a:rPr lang="en-US" sz="1400" b="1" dirty="0" err="1"/>
              <a:t>daerah</a:t>
            </a:r>
            <a:r>
              <a:rPr lang="en-US" sz="1400" b="1" dirty="0"/>
              <a:t> </a:t>
            </a:r>
            <a:r>
              <a:rPr lang="en-US" sz="1400" b="1" dirty="0" err="1"/>
              <a:t>atau</a:t>
            </a:r>
            <a:r>
              <a:rPr lang="en-US" sz="1400" b="1" dirty="0"/>
              <a:t> </a:t>
            </a:r>
            <a:r>
              <a:rPr lang="en-US" sz="1400" b="1" dirty="0" err="1"/>
              <a:t>antara</a:t>
            </a:r>
            <a:r>
              <a:rPr lang="en-US" sz="1400" b="1" dirty="0"/>
              <a:t> </a:t>
            </a:r>
            <a:r>
              <a:rPr lang="en-US" sz="1400" b="1" dirty="0" err="1"/>
              <a:t>propinsi</a:t>
            </a:r>
            <a:r>
              <a:rPr lang="en-US" sz="1400" b="1" dirty="0"/>
              <a:t> dan / </a:t>
            </a:r>
            <a:r>
              <a:rPr lang="en-US" sz="1400" b="1" dirty="0" err="1"/>
              <a:t>atau</a:t>
            </a:r>
            <a:r>
              <a:rPr lang="en-US" sz="1400" b="1" dirty="0"/>
              <a:t> </a:t>
            </a:r>
            <a:r>
              <a:rPr lang="en-US" sz="1400" b="1" dirty="0" err="1"/>
              <a:t>antar</a:t>
            </a:r>
            <a:r>
              <a:rPr lang="en-US" sz="1400" b="1" dirty="0"/>
              <a:t> </a:t>
            </a:r>
            <a:r>
              <a:rPr lang="en-US" sz="1400" b="1" dirty="0" err="1"/>
              <a:t>kabupaten</a:t>
            </a:r>
            <a:r>
              <a:rPr lang="en-US" sz="1400" b="1" dirty="0"/>
              <a:t> / </a:t>
            </a:r>
            <a:r>
              <a:rPr lang="en-US" sz="1400" b="1" dirty="0" err="1"/>
              <a:t>kota</a:t>
            </a:r>
            <a:r>
              <a:rPr lang="en-US" sz="1400" b="1" dirty="0"/>
              <a:t>).</a:t>
            </a:r>
            <a:endParaRPr lang="id-ID" sz="1400" b="1" dirty="0"/>
          </a:p>
          <a:p>
            <a:pPr marL="446088" indent="-446088" algn="just">
              <a:lnSpc>
                <a:spcPct val="100000"/>
              </a:lnSpc>
              <a:buClr>
                <a:schemeClr val="accent6"/>
              </a:buClr>
              <a:buNone/>
              <a:tabLst>
                <a:tab pos="357188" algn="l"/>
              </a:tabLst>
            </a:pPr>
            <a:r>
              <a:rPr lang="en-US" sz="1400" b="1" dirty="0">
                <a:solidFill>
                  <a:schemeClr val="accent6"/>
                </a:solidFill>
              </a:rPr>
              <a:t>2.</a:t>
            </a:r>
            <a:r>
              <a:rPr lang="en-US" sz="1400" b="1" dirty="0"/>
              <a:t> 		Keputusan </a:t>
            </a:r>
            <a:r>
              <a:rPr lang="en-US" sz="1400" b="1" dirty="0" err="1"/>
              <a:t>pejabat</a:t>
            </a:r>
            <a:r>
              <a:rPr lang="en-US" sz="1400" b="1" dirty="0"/>
              <a:t> </a:t>
            </a:r>
            <a:r>
              <a:rPr lang="en-US" sz="1400" b="1" dirty="0" err="1"/>
              <a:t>daerah</a:t>
            </a:r>
            <a:r>
              <a:rPr lang="en-US" sz="1400" b="1" dirty="0"/>
              <a:t> yang </a:t>
            </a:r>
            <a:r>
              <a:rPr lang="en-US" sz="1400" b="1" dirty="0" err="1"/>
              <a:t>bersifat</a:t>
            </a:r>
            <a:r>
              <a:rPr lang="en-US" sz="1400" b="1" dirty="0"/>
              <a:t> </a:t>
            </a:r>
            <a:r>
              <a:rPr lang="en-US" sz="1400" b="1" dirty="0" err="1"/>
              <a:t>derivatif</a:t>
            </a:r>
            <a:r>
              <a:rPr lang="en-US" sz="1400" b="1" dirty="0"/>
              <a:t> (</a:t>
            </a:r>
            <a:r>
              <a:rPr lang="en-US" sz="1400" b="1" dirty="0" err="1"/>
              <a:t>turunan</a:t>
            </a:r>
            <a:r>
              <a:rPr lang="en-US" sz="1400" b="1" dirty="0"/>
              <a:t>) </a:t>
            </a:r>
            <a:r>
              <a:rPr lang="en-US" sz="1400" b="1" dirty="0" err="1"/>
              <a:t>dari</a:t>
            </a:r>
            <a:r>
              <a:rPr lang="en-US" sz="1400" b="1" dirty="0"/>
              <a:t> </a:t>
            </a:r>
            <a:r>
              <a:rPr lang="en-US" sz="1400" b="1" dirty="0" err="1"/>
              <a:t>peraturan</a:t>
            </a:r>
            <a:r>
              <a:rPr lang="en-US" sz="1400" b="1" dirty="0"/>
              <a:t> yang </a:t>
            </a:r>
            <a:r>
              <a:rPr lang="en-US" sz="1400" b="1" dirty="0" err="1"/>
              <a:t>berlaku</a:t>
            </a:r>
            <a:r>
              <a:rPr lang="en-US" sz="1400" b="1" dirty="0"/>
              <a:t> </a:t>
            </a:r>
            <a:r>
              <a:rPr lang="en-US" sz="1400" b="1" dirty="0" err="1"/>
              <a:t>secara</a:t>
            </a:r>
            <a:r>
              <a:rPr lang="en-US" sz="1400" b="1" dirty="0"/>
              <a:t> </a:t>
            </a:r>
            <a:r>
              <a:rPr lang="en-US" sz="1400" b="1" dirty="0" err="1"/>
              <a:t>nasional</a:t>
            </a:r>
            <a:r>
              <a:rPr lang="en-US" sz="1400" b="1" dirty="0"/>
              <a:t> </a:t>
            </a:r>
            <a:r>
              <a:rPr lang="en-US" sz="1400" b="1" dirty="0" err="1"/>
              <a:t>sehingga</a:t>
            </a:r>
            <a:r>
              <a:rPr lang="en-US" sz="1400" b="1" dirty="0"/>
              <a:t> </a:t>
            </a:r>
            <a:r>
              <a:rPr lang="en-US" sz="1400" b="1" dirty="0" err="1"/>
              <a:t>jangkauan</a:t>
            </a:r>
            <a:r>
              <a:rPr lang="en-US" sz="1400" b="1" dirty="0"/>
              <a:t> </a:t>
            </a:r>
            <a:r>
              <a:rPr lang="en-US" sz="1400" b="1" dirty="0" err="1"/>
              <a:t>berlakunya</a:t>
            </a:r>
            <a:r>
              <a:rPr lang="en-US" sz="1400" b="1" dirty="0"/>
              <a:t> Keputusan </a:t>
            </a:r>
            <a:r>
              <a:rPr lang="en-US" sz="1400" b="1" dirty="0" err="1"/>
              <a:t>Keputusan</a:t>
            </a:r>
            <a:r>
              <a:rPr lang="en-US" sz="1400" b="1" dirty="0"/>
              <a:t> TUN </a:t>
            </a:r>
            <a:r>
              <a:rPr lang="en-US" sz="1400" b="1" dirty="0" err="1"/>
              <a:t>tersebut</a:t>
            </a:r>
            <a:r>
              <a:rPr lang="en-US" sz="1400" b="1" dirty="0"/>
              <a:t> </a:t>
            </a:r>
            <a:r>
              <a:rPr lang="en-US" sz="1400" b="1" dirty="0" err="1"/>
              <a:t>tidak</a:t>
            </a:r>
            <a:r>
              <a:rPr lang="en-US" sz="1400" b="1" dirty="0"/>
              <a:t> </a:t>
            </a:r>
            <a:r>
              <a:rPr lang="en-US" sz="1400" b="1" dirty="0" err="1"/>
              <a:t>hanya</a:t>
            </a:r>
            <a:r>
              <a:rPr lang="en-US" sz="1400" b="1" dirty="0"/>
              <a:t> </a:t>
            </a:r>
            <a:r>
              <a:rPr lang="en-US" sz="1400" b="1" dirty="0" err="1"/>
              <a:t>terbatas</a:t>
            </a:r>
            <a:r>
              <a:rPr lang="en-US" sz="1400" b="1" dirty="0"/>
              <a:t> </a:t>
            </a:r>
            <a:r>
              <a:rPr lang="en-US" sz="1400" b="1" dirty="0" err="1"/>
              <a:t>dalam</a:t>
            </a:r>
            <a:r>
              <a:rPr lang="en-US" sz="1400" b="1" dirty="0"/>
              <a:t> wilayah </a:t>
            </a:r>
            <a:r>
              <a:rPr lang="en-US" sz="1400" b="1" dirty="0" err="1"/>
              <a:t>daerah</a:t>
            </a:r>
            <a:r>
              <a:rPr lang="en-US" sz="1400" b="1" dirty="0"/>
              <a:t> yang </a:t>
            </a:r>
            <a:r>
              <a:rPr lang="en-US" sz="1400" b="1" dirty="0" err="1"/>
              <a:t>bersangkutan</a:t>
            </a:r>
            <a:r>
              <a:rPr lang="en-US" sz="1400" b="1" dirty="0"/>
              <a:t>, </a:t>
            </a:r>
            <a:r>
              <a:rPr lang="en-US" sz="1400" b="1" dirty="0" err="1"/>
              <a:t>akan</a:t>
            </a:r>
            <a:r>
              <a:rPr lang="en-US" sz="1400" b="1" dirty="0"/>
              <a:t> </a:t>
            </a:r>
            <a:r>
              <a:rPr lang="en-US" sz="1400" b="1" dirty="0" err="1"/>
              <a:t>tetapi</a:t>
            </a:r>
            <a:r>
              <a:rPr lang="en-US" sz="1400" b="1" dirty="0"/>
              <a:t> </a:t>
            </a:r>
            <a:r>
              <a:rPr lang="en-US" sz="1400" b="1" dirty="0" err="1"/>
              <a:t>sudah</a:t>
            </a:r>
            <a:r>
              <a:rPr lang="en-US" sz="1400" b="1" dirty="0"/>
              <a:t> </a:t>
            </a:r>
            <a:r>
              <a:rPr lang="en-US" sz="1400" b="1" dirty="0" err="1"/>
              <a:t>ke</a:t>
            </a:r>
            <a:r>
              <a:rPr lang="en-US" sz="1400" b="1" dirty="0"/>
              <a:t> </a:t>
            </a:r>
            <a:r>
              <a:rPr lang="en-US" sz="1400" b="1" dirty="0" err="1"/>
              <a:t>luar</a:t>
            </a:r>
            <a:r>
              <a:rPr lang="en-US" sz="1400" b="1" dirty="0"/>
              <a:t> wilayah </a:t>
            </a:r>
            <a:r>
              <a:rPr lang="en-US" sz="1400" b="1" dirty="0" err="1"/>
              <a:t>derah</a:t>
            </a:r>
            <a:r>
              <a:rPr lang="en-US" sz="1400" b="1" dirty="0"/>
              <a:t> </a:t>
            </a:r>
            <a:r>
              <a:rPr lang="en-US" sz="1400" b="1" dirty="0" err="1"/>
              <a:t>tersebut</a:t>
            </a:r>
            <a:r>
              <a:rPr lang="en-US" sz="1400" b="1" dirty="0"/>
              <a:t>, dan </a:t>
            </a:r>
            <a:r>
              <a:rPr lang="en-US" sz="1400" b="1" dirty="0" err="1"/>
              <a:t>masih</a:t>
            </a:r>
            <a:r>
              <a:rPr lang="en-US" sz="1400" b="1" dirty="0"/>
              <a:t> </a:t>
            </a:r>
            <a:r>
              <a:rPr lang="en-US" sz="1400" b="1" dirty="0" err="1"/>
              <a:t>ada</a:t>
            </a:r>
            <a:r>
              <a:rPr lang="en-US" sz="1400" b="1" dirty="0"/>
              <a:t> </a:t>
            </a:r>
            <a:r>
              <a:rPr lang="en-US" sz="1400" b="1" dirty="0" err="1"/>
              <a:t>kaitannya</a:t>
            </a:r>
            <a:r>
              <a:rPr lang="en-US" sz="1400" b="1" dirty="0"/>
              <a:t> </a:t>
            </a:r>
            <a:r>
              <a:rPr lang="en-US" sz="1400" b="1" dirty="0" err="1"/>
              <a:t>dengan</a:t>
            </a:r>
            <a:r>
              <a:rPr lang="en-US" sz="1400" b="1" dirty="0"/>
              <a:t> </a:t>
            </a:r>
            <a:r>
              <a:rPr lang="en-US" sz="1400" b="1" dirty="0" err="1"/>
              <a:t>peraturan</a:t>
            </a:r>
            <a:r>
              <a:rPr lang="en-US" sz="1400" b="1" dirty="0"/>
              <a:t> yang </a:t>
            </a:r>
            <a:r>
              <a:rPr lang="en-US" sz="1400" b="1" dirty="0" err="1"/>
              <a:t>bersifat</a:t>
            </a:r>
            <a:r>
              <a:rPr lang="en-US" sz="1400" b="1" dirty="0"/>
              <a:t> </a:t>
            </a:r>
            <a:r>
              <a:rPr lang="en-US" sz="1400" b="1" dirty="0" err="1"/>
              <a:t>nasional</a:t>
            </a:r>
            <a:r>
              <a:rPr lang="en-US" sz="1400" b="1" dirty="0"/>
              <a:t>.</a:t>
            </a:r>
            <a:endParaRPr lang="id-ID" sz="1400" i="1" dirty="0"/>
          </a:p>
          <a:p>
            <a:pPr marL="127000" indent="0">
              <a:buNone/>
            </a:pPr>
            <a:endParaRPr lang="en-ID" dirty="0"/>
          </a:p>
        </p:txBody>
      </p:sp>
      <p:sp>
        <p:nvSpPr>
          <p:cNvPr id="5" name="Slide Number Placeholder 4">
            <a:extLst>
              <a:ext uri="{FF2B5EF4-FFF2-40B4-BE49-F238E27FC236}">
                <a16:creationId xmlns:a16="http://schemas.microsoft.com/office/drawing/2014/main" id="{203AC0FB-F2DF-730F-9EF3-A3D3861942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2700224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775"/>
            <a:ext cx="5908876" cy="748641"/>
          </a:xfrm>
        </p:spPr>
        <p:txBody>
          <a:bodyPr>
            <a:normAutofit/>
          </a:bodyPr>
          <a:lstStyle/>
          <a:p>
            <a:pPr algn="ctr"/>
            <a:r>
              <a:rPr lang="id-ID" sz="2250" b="1" dirty="0"/>
              <a:t>ALASAN PERMOHONAN KASASI </a:t>
            </a:r>
            <a:br>
              <a:rPr lang="id-ID" sz="2250" b="1" dirty="0"/>
            </a:br>
            <a:r>
              <a:rPr lang="id-ID" sz="2250" b="1" dirty="0"/>
              <a:t>(Ps. 30 ayat (1) UU MA)</a:t>
            </a:r>
          </a:p>
        </p:txBody>
      </p:sp>
      <p:sp>
        <p:nvSpPr>
          <p:cNvPr id="3" name="Content Placeholder 2"/>
          <p:cNvSpPr>
            <a:spLocks noGrp="1"/>
          </p:cNvSpPr>
          <p:nvPr>
            <p:ph type="body" idx="1"/>
          </p:nvPr>
        </p:nvSpPr>
        <p:spPr>
          <a:xfrm>
            <a:off x="457200" y="1256547"/>
            <a:ext cx="5843016" cy="3211281"/>
          </a:xfrm>
        </p:spPr>
        <p:txBody>
          <a:bodyPr/>
          <a:lstStyle/>
          <a:p>
            <a:pPr marL="332185" indent="-332185" algn="just">
              <a:buNone/>
            </a:pPr>
            <a:r>
              <a:rPr lang="id-ID" sz="2000" b="1" dirty="0"/>
              <a:t>a.</a:t>
            </a:r>
            <a:r>
              <a:rPr lang="id-ID" dirty="0"/>
              <a:t>	</a:t>
            </a:r>
            <a:r>
              <a:rPr lang="id-ID" sz="2000" b="1" dirty="0"/>
              <a:t>Tidak berwenang mengadili atau melampaui batas wewenang</a:t>
            </a:r>
            <a:r>
              <a:rPr lang="en-US" sz="2000" b="1" dirty="0"/>
              <a:t>.</a:t>
            </a:r>
            <a:endParaRPr lang="id-ID" sz="2000" b="1" dirty="0"/>
          </a:p>
          <a:p>
            <a:pPr marL="332185" indent="-332185">
              <a:buNone/>
            </a:pPr>
            <a:r>
              <a:rPr lang="id-ID" sz="2000" b="1" dirty="0"/>
              <a:t>b.	Salah menerapkan atau melanggar hukum yang berlaku</a:t>
            </a:r>
            <a:r>
              <a:rPr lang="en-US" sz="2000" b="1" dirty="0"/>
              <a:t>.</a:t>
            </a:r>
            <a:endParaRPr lang="id-ID" sz="2000" b="1" dirty="0"/>
          </a:p>
          <a:p>
            <a:pPr marL="332185" indent="-332185" algn="just">
              <a:buNone/>
            </a:pPr>
            <a:r>
              <a:rPr lang="id-ID" sz="2000" b="1" dirty="0"/>
              <a:t>c.	Lalai memenuhi syarat-syarat yang diwajibkan oleh peraturan perundang-undangan yang mengancam kelalaian itu dengan batalnya putusan yang bersangkutan</a:t>
            </a:r>
            <a:r>
              <a:rPr lang="en-US" sz="2000" b="1" dirty="0"/>
              <a:t>.</a:t>
            </a:r>
            <a:endParaRPr lang="id-ID" sz="2000" b="1" dirty="0"/>
          </a:p>
        </p:txBody>
      </p:sp>
    </p:spTree>
    <p:extLst>
      <p:ext uri="{BB962C8B-B14F-4D97-AF65-F5344CB8AC3E}">
        <p14:creationId xmlns:p14="http://schemas.microsoft.com/office/powerpoint/2010/main" val="2186754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48056"/>
            <a:ext cx="5578997" cy="819372"/>
          </a:xfrm>
        </p:spPr>
        <p:txBody>
          <a:bodyPr>
            <a:noAutofit/>
          </a:bodyPr>
          <a:lstStyle/>
          <a:p>
            <a:pPr algn="ctr"/>
            <a:r>
              <a:rPr lang="id-ID" sz="2000" b="1" dirty="0">
                <a:solidFill>
                  <a:schemeClr val="tx1"/>
                </a:solidFill>
              </a:rPr>
              <a:t>Alasan Kasasi </a:t>
            </a:r>
            <a:r>
              <a:rPr lang="en-US" sz="2000" b="1" dirty="0">
                <a:solidFill>
                  <a:schemeClr val="tx1"/>
                </a:solidFill>
              </a:rPr>
              <a:t>:</a:t>
            </a:r>
            <a:br>
              <a:rPr lang="en-US" sz="2000" b="1" dirty="0">
                <a:solidFill>
                  <a:schemeClr val="tx1"/>
                </a:solidFill>
              </a:rPr>
            </a:br>
            <a:r>
              <a:rPr lang="id-ID" sz="2000" b="1" dirty="0">
                <a:solidFill>
                  <a:schemeClr val="tx1"/>
                </a:solidFill>
              </a:rPr>
              <a:t>Tidak berwenang</a:t>
            </a:r>
            <a:r>
              <a:rPr lang="en-US" sz="2000" b="1" dirty="0">
                <a:solidFill>
                  <a:schemeClr val="tx1"/>
                </a:solidFill>
              </a:rPr>
              <a:t> </a:t>
            </a:r>
            <a:r>
              <a:rPr lang="en-US" sz="2000" b="1" dirty="0" err="1">
                <a:solidFill>
                  <a:schemeClr val="tx1"/>
                </a:solidFill>
              </a:rPr>
              <a:t>Mengadili</a:t>
            </a:r>
            <a:r>
              <a:rPr lang="en-US" sz="2000" b="1" dirty="0">
                <a:solidFill>
                  <a:schemeClr val="tx1"/>
                </a:solidFill>
              </a:rPr>
              <a:t> /</a:t>
            </a:r>
            <a:br>
              <a:rPr lang="en-US" sz="2000" b="1" dirty="0">
                <a:solidFill>
                  <a:schemeClr val="tx1"/>
                </a:solidFill>
              </a:rPr>
            </a:br>
            <a:r>
              <a:rPr lang="en-US" sz="2000" b="1" dirty="0">
                <a:solidFill>
                  <a:schemeClr val="tx1"/>
                </a:solidFill>
              </a:rPr>
              <a:t> </a:t>
            </a:r>
            <a:r>
              <a:rPr lang="en-US" sz="2000" b="1" dirty="0" err="1">
                <a:solidFill>
                  <a:schemeClr val="tx1"/>
                </a:solidFill>
              </a:rPr>
              <a:t>Melampaui</a:t>
            </a:r>
            <a:r>
              <a:rPr lang="en-US" sz="2000" b="1" dirty="0">
                <a:solidFill>
                  <a:schemeClr val="tx1"/>
                </a:solidFill>
              </a:rPr>
              <a:t> Batas </a:t>
            </a:r>
            <a:r>
              <a:rPr lang="en-US" sz="2000" b="1" dirty="0" err="1">
                <a:solidFill>
                  <a:schemeClr val="tx1"/>
                </a:solidFill>
              </a:rPr>
              <a:t>Wewenang</a:t>
            </a:r>
            <a:r>
              <a:rPr lang="en-US" sz="2000" b="1" dirty="0">
                <a:solidFill>
                  <a:schemeClr val="tx1"/>
                </a:solidFill>
              </a:rPr>
              <a:t> </a:t>
            </a:r>
            <a:r>
              <a:rPr lang="en-US" sz="2000" b="1" dirty="0" err="1">
                <a:solidFill>
                  <a:schemeClr val="tx1"/>
                </a:solidFill>
              </a:rPr>
              <a:t>Mengadili</a:t>
            </a:r>
            <a:endParaRPr lang="id-ID" sz="2000" b="1" dirty="0">
              <a:solidFill>
                <a:schemeClr val="tx1"/>
              </a:solidFill>
            </a:endParaRPr>
          </a:p>
        </p:txBody>
      </p:sp>
      <p:sp>
        <p:nvSpPr>
          <p:cNvPr id="3" name="Content Placeholder 2"/>
          <p:cNvSpPr>
            <a:spLocks noGrp="1"/>
          </p:cNvSpPr>
          <p:nvPr>
            <p:ph type="body" idx="1"/>
          </p:nvPr>
        </p:nvSpPr>
        <p:spPr>
          <a:xfrm>
            <a:off x="457199" y="1332138"/>
            <a:ext cx="5619509" cy="3496413"/>
          </a:xfrm>
        </p:spPr>
        <p:txBody>
          <a:bodyPr>
            <a:normAutofit/>
          </a:bodyPr>
          <a:lstStyle/>
          <a:p>
            <a:pPr marL="332185" indent="-332185">
              <a:buClr>
                <a:schemeClr val="accent6"/>
              </a:buClr>
              <a:buFont typeface="Wingdings" panose="05000000000000000000" pitchFamily="2" charset="2"/>
              <a:buChar char="q"/>
            </a:pPr>
            <a:r>
              <a:rPr lang="id-ID" sz="2000" dirty="0"/>
              <a:t>Pelanggaran kompetensi mengadili</a:t>
            </a:r>
          </a:p>
          <a:p>
            <a:pPr marL="332185" indent="-332185" algn="just">
              <a:buClr>
                <a:schemeClr val="accent6"/>
              </a:buClr>
              <a:buFont typeface="Wingdings" panose="05000000000000000000" pitchFamily="2" charset="2"/>
              <a:buChar char="q"/>
            </a:pPr>
            <a:r>
              <a:rPr lang="id-ID" sz="2000" dirty="0"/>
              <a:t>Putusan melampaui permintaan (</a:t>
            </a:r>
            <a:r>
              <a:rPr lang="id-ID" sz="2000" i="1" dirty="0"/>
              <a:t>ultra petita</a:t>
            </a:r>
            <a:r>
              <a:rPr lang="id-ID" sz="2000" dirty="0"/>
              <a:t>)</a:t>
            </a:r>
          </a:p>
          <a:p>
            <a:pPr marL="332185" indent="-332185" algn="just">
              <a:buClr>
                <a:schemeClr val="accent6"/>
              </a:buClr>
              <a:buFont typeface="Wingdings" panose="05000000000000000000" pitchFamily="2" charset="2"/>
              <a:buChar char="q"/>
            </a:pPr>
            <a:r>
              <a:rPr lang="id-ID" sz="2000" dirty="0"/>
              <a:t>Putusan melampaui batas wewenang instansi lain</a:t>
            </a:r>
          </a:p>
          <a:p>
            <a:pPr lvl="1" algn="just">
              <a:buClr>
                <a:schemeClr val="accent6"/>
              </a:buClr>
              <a:buFont typeface="Arial" pitchFamily="34" charset="0"/>
              <a:buChar char="•"/>
            </a:pPr>
            <a:r>
              <a:rPr lang="id-ID" sz="2000" dirty="0"/>
              <a:t>Membatalkan surat hak milik yang dikeluarkan instansi lain</a:t>
            </a:r>
            <a:r>
              <a:rPr lang="en-US" sz="2000" dirty="0"/>
              <a:t>;</a:t>
            </a:r>
            <a:endParaRPr lang="id-ID" sz="2000" dirty="0"/>
          </a:p>
          <a:p>
            <a:pPr lvl="1" algn="just">
              <a:buClr>
                <a:schemeClr val="accent6"/>
              </a:buClr>
              <a:buFont typeface="Arial" pitchFamily="34" charset="0"/>
              <a:buChar char="•"/>
            </a:pPr>
            <a:r>
              <a:rPr lang="id-ID" sz="2000" dirty="0"/>
              <a:t>Menentukan untung rugi perseroan (kewenangan RUPS)</a:t>
            </a:r>
            <a:r>
              <a:rPr lang="en-US" sz="2000" dirty="0"/>
              <a:t>;</a:t>
            </a:r>
          </a:p>
          <a:p>
            <a:pPr lvl="1" algn="just">
              <a:buClr>
                <a:schemeClr val="accent6"/>
              </a:buClr>
              <a:buFont typeface="Arial" pitchFamily="34" charset="0"/>
              <a:buChar char="•"/>
            </a:pPr>
            <a:r>
              <a:rPr lang="id-ID" sz="2000" dirty="0"/>
              <a:t>dll</a:t>
            </a:r>
          </a:p>
        </p:txBody>
      </p:sp>
    </p:spTree>
    <p:extLst>
      <p:ext uri="{BB962C8B-B14F-4D97-AF65-F5344CB8AC3E}">
        <p14:creationId xmlns:p14="http://schemas.microsoft.com/office/powerpoint/2010/main" val="374277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9496"/>
            <a:ext cx="5511300" cy="704087"/>
          </a:xfrm>
        </p:spPr>
        <p:txBody>
          <a:bodyPr>
            <a:noAutofit/>
          </a:bodyPr>
          <a:lstStyle/>
          <a:p>
            <a:pPr algn="ctr"/>
            <a:r>
              <a:rPr lang="id-ID" sz="2000" b="1" dirty="0">
                <a:solidFill>
                  <a:schemeClr val="tx1"/>
                </a:solidFill>
              </a:rPr>
              <a:t>Alasan Kasasi </a:t>
            </a:r>
            <a:r>
              <a:rPr lang="en-US" sz="2000" b="1" dirty="0">
                <a:solidFill>
                  <a:schemeClr val="tx1"/>
                </a:solidFill>
              </a:rPr>
              <a:t>:</a:t>
            </a:r>
            <a:br>
              <a:rPr lang="en-US" sz="2000" b="1" dirty="0">
                <a:solidFill>
                  <a:schemeClr val="tx1"/>
                </a:solidFill>
              </a:rPr>
            </a:br>
            <a:r>
              <a:rPr lang="id-ID" sz="2000" b="1" dirty="0">
                <a:solidFill>
                  <a:schemeClr val="tx1"/>
                </a:solidFill>
              </a:rPr>
              <a:t>Salah Menerapkan Hukum </a:t>
            </a:r>
          </a:p>
        </p:txBody>
      </p:sp>
      <p:sp>
        <p:nvSpPr>
          <p:cNvPr id="3" name="Content Placeholder 2"/>
          <p:cNvSpPr>
            <a:spLocks noGrp="1"/>
          </p:cNvSpPr>
          <p:nvPr>
            <p:ph type="body" idx="1"/>
          </p:nvPr>
        </p:nvSpPr>
        <p:spPr>
          <a:xfrm>
            <a:off x="457200" y="1394055"/>
            <a:ext cx="5321808" cy="3606141"/>
          </a:xfrm>
        </p:spPr>
        <p:txBody>
          <a:bodyPr>
            <a:normAutofit/>
          </a:bodyPr>
          <a:lstStyle/>
          <a:p>
            <a:pPr marL="285750" indent="-285750" algn="just">
              <a:buClr>
                <a:schemeClr val="accent6"/>
              </a:buClr>
              <a:buFont typeface="Wingdings" panose="05000000000000000000" pitchFamily="2" charset="2"/>
              <a:buChar char="q"/>
            </a:pPr>
            <a:r>
              <a:rPr lang="id-ID" sz="2000" dirty="0"/>
              <a:t>Salah menerapkan tenggang waktu upaya hukum</a:t>
            </a:r>
          </a:p>
          <a:p>
            <a:pPr marL="285750" indent="-285750" algn="just">
              <a:buClr>
                <a:schemeClr val="accent6"/>
              </a:buClr>
              <a:buFont typeface="Wingdings" panose="05000000000000000000" pitchFamily="2" charset="2"/>
              <a:buChar char="q"/>
            </a:pPr>
            <a:r>
              <a:rPr lang="id-ID" sz="2000" dirty="0"/>
              <a:t>Putusan melanggar ketentuan undang-undang</a:t>
            </a:r>
          </a:p>
          <a:p>
            <a:pPr marL="285750" indent="-285750" algn="just">
              <a:buClr>
                <a:schemeClr val="accent6"/>
              </a:buClr>
              <a:buFont typeface="Wingdings" panose="05000000000000000000" pitchFamily="2" charset="2"/>
              <a:buChar char="q"/>
            </a:pPr>
            <a:r>
              <a:rPr lang="id-ID" sz="2000" dirty="0"/>
              <a:t>Putusan saling pertentangan/kontradiktif</a:t>
            </a:r>
          </a:p>
          <a:p>
            <a:pPr marL="285750" indent="-285750" algn="just">
              <a:buClr>
                <a:schemeClr val="accent6"/>
              </a:buClr>
              <a:buFont typeface="Wingdings" panose="05000000000000000000" pitchFamily="2" charset="2"/>
              <a:buChar char="q"/>
            </a:pPr>
            <a:r>
              <a:rPr lang="id-ID" sz="2000" dirty="0"/>
              <a:t>Salah menerapkan hukum pembuktian</a:t>
            </a:r>
          </a:p>
          <a:p>
            <a:pPr marL="285750" indent="-285750" algn="just">
              <a:buClr>
                <a:schemeClr val="accent6"/>
              </a:buClr>
              <a:buFont typeface="Wingdings" panose="05000000000000000000" pitchFamily="2" charset="2"/>
              <a:buChar char="q"/>
            </a:pPr>
            <a:r>
              <a:rPr lang="id-ID" sz="2000" dirty="0"/>
              <a:t>Salah menerapkan hukum kadaluarsa</a:t>
            </a:r>
          </a:p>
          <a:p>
            <a:pPr marL="285750" indent="-285750" algn="just">
              <a:buClr>
                <a:schemeClr val="accent6"/>
              </a:buClr>
              <a:buFont typeface="Wingdings" panose="05000000000000000000" pitchFamily="2" charset="2"/>
              <a:buChar char="q"/>
            </a:pPr>
            <a:r>
              <a:rPr lang="id-ID" sz="2000" dirty="0"/>
              <a:t>Pertimbangan putusan tidak saksama (</a:t>
            </a:r>
            <a:r>
              <a:rPr lang="id-ID" sz="2000" i="1" dirty="0"/>
              <a:t>onvoldoende gemotiveerd</a:t>
            </a:r>
            <a:r>
              <a:rPr lang="id-ID" sz="2000" dirty="0"/>
              <a:t>)</a:t>
            </a:r>
          </a:p>
        </p:txBody>
      </p:sp>
    </p:spTree>
    <p:extLst>
      <p:ext uri="{BB962C8B-B14F-4D97-AF65-F5344CB8AC3E}">
        <p14:creationId xmlns:p14="http://schemas.microsoft.com/office/powerpoint/2010/main" val="3346446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114"/>
            <a:ext cx="5724144" cy="1054676"/>
          </a:xfrm>
        </p:spPr>
        <p:txBody>
          <a:bodyPr>
            <a:noAutofit/>
          </a:bodyPr>
          <a:lstStyle/>
          <a:p>
            <a:pPr algn="ctr"/>
            <a:r>
              <a:rPr lang="en-US" sz="2000" b="1" dirty="0" err="1">
                <a:solidFill>
                  <a:schemeClr val="tx1"/>
                </a:solidFill>
              </a:rPr>
              <a:t>Alasan</a:t>
            </a:r>
            <a:r>
              <a:rPr lang="en-US" sz="2000" b="1" dirty="0">
                <a:solidFill>
                  <a:schemeClr val="tx1"/>
                </a:solidFill>
              </a:rPr>
              <a:t> </a:t>
            </a:r>
            <a:r>
              <a:rPr lang="en-US" sz="2000" b="1" dirty="0" err="1">
                <a:solidFill>
                  <a:schemeClr val="tx1"/>
                </a:solidFill>
              </a:rPr>
              <a:t>Kasasi</a:t>
            </a:r>
            <a:r>
              <a:rPr lang="en-US" sz="2000" b="1" dirty="0">
                <a:solidFill>
                  <a:schemeClr val="tx1"/>
                </a:solidFill>
              </a:rPr>
              <a:t> :</a:t>
            </a:r>
            <a:br>
              <a:rPr lang="en-US" sz="2000" b="1" dirty="0">
                <a:solidFill>
                  <a:schemeClr val="tx1"/>
                </a:solidFill>
              </a:rPr>
            </a:br>
            <a:r>
              <a:rPr lang="id-ID" sz="2000" b="1" dirty="0">
                <a:solidFill>
                  <a:schemeClr val="tx1"/>
                </a:solidFill>
              </a:rPr>
              <a:t>Lalai Memenuhi Syarat Yang Diwajibkan Peraturan Perundang-undangan </a:t>
            </a:r>
          </a:p>
        </p:txBody>
      </p:sp>
      <p:sp>
        <p:nvSpPr>
          <p:cNvPr id="3" name="Content Placeholder 2"/>
          <p:cNvSpPr>
            <a:spLocks noGrp="1"/>
          </p:cNvSpPr>
          <p:nvPr>
            <p:ph type="body" idx="1"/>
          </p:nvPr>
        </p:nvSpPr>
        <p:spPr>
          <a:xfrm>
            <a:off x="457200" y="1239765"/>
            <a:ext cx="5724144" cy="3853029"/>
          </a:xfrm>
        </p:spPr>
        <p:txBody>
          <a:bodyPr>
            <a:normAutofit fontScale="92500"/>
          </a:bodyPr>
          <a:lstStyle/>
          <a:p>
            <a:pPr algn="just">
              <a:buClr>
                <a:schemeClr val="accent6"/>
              </a:buClr>
              <a:buFont typeface="Wingdings" panose="05000000000000000000" pitchFamily="2" charset="2"/>
              <a:buChar char="q"/>
            </a:pPr>
            <a:r>
              <a:rPr lang="id-ID" dirty="0"/>
              <a:t>Lalai memenuhi syarat legal Persona Standi in Judicio (legal standing)</a:t>
            </a:r>
          </a:p>
          <a:p>
            <a:pPr algn="just">
              <a:buClr>
                <a:schemeClr val="accent6"/>
              </a:buClr>
              <a:buFont typeface="Wingdings" panose="05000000000000000000" pitchFamily="2" charset="2"/>
              <a:buChar char="q"/>
            </a:pPr>
            <a:r>
              <a:rPr lang="id-ID" dirty="0"/>
              <a:t>Lalai memenuhi syarat bantahan pihak ketiga (Derden Verzet) terhadap putusan yang berkekuatan hukum tetap</a:t>
            </a:r>
          </a:p>
          <a:p>
            <a:pPr algn="just">
              <a:buClr>
                <a:schemeClr val="accent6"/>
              </a:buClr>
              <a:buFont typeface="Wingdings" panose="05000000000000000000" pitchFamily="2" charset="2"/>
              <a:buChar char="q"/>
            </a:pPr>
            <a:r>
              <a:rPr lang="id-ID" dirty="0"/>
              <a:t>Lalai memenuhi syarat yang digariskan pasal 25 ayat (1) UU No. 4/2004 tentang Kekuasaan Kehakiman → putusan memuat pasal-pasal tertentu dari peraturan perundang-undangan yg bersangkutan atau sumber hukum tidak tertulis yang dijadikan dasar mengadili</a:t>
            </a:r>
          </a:p>
          <a:p>
            <a:pPr marL="465138" indent="-347663" algn="just">
              <a:buClr>
                <a:schemeClr val="accent6"/>
              </a:buClr>
              <a:buFont typeface="Wingdings" panose="05000000000000000000" pitchFamily="2" charset="2"/>
              <a:buChar char="q"/>
            </a:pPr>
            <a:r>
              <a:rPr lang="id-ID" dirty="0"/>
              <a:t>Putusan </a:t>
            </a:r>
            <a:r>
              <a:rPr lang="id-ID" i="1" dirty="0" err="1"/>
              <a:t>judex</a:t>
            </a:r>
            <a:r>
              <a:rPr lang="id-ID" i="1" dirty="0"/>
              <a:t> </a:t>
            </a:r>
            <a:r>
              <a:rPr lang="id-ID" i="1" dirty="0" err="1"/>
              <a:t>facti</a:t>
            </a:r>
            <a:r>
              <a:rPr lang="id-ID" i="1" dirty="0"/>
              <a:t> </a:t>
            </a:r>
            <a:r>
              <a:rPr lang="id-ID" dirty="0"/>
              <a:t>tidak mencantumkan biaya perkara</a:t>
            </a:r>
          </a:p>
          <a:p>
            <a:pPr marL="465138" indent="-347663" algn="just">
              <a:buClr>
                <a:schemeClr val="accent6"/>
              </a:buClr>
              <a:buFont typeface="Wingdings" panose="05000000000000000000" pitchFamily="2" charset="2"/>
              <a:buChar char="q"/>
            </a:pPr>
            <a:r>
              <a:rPr lang="id-ID" dirty="0"/>
              <a:t>Putusan </a:t>
            </a:r>
            <a:r>
              <a:rPr lang="id-ID" i="1" dirty="0" err="1"/>
              <a:t>judex</a:t>
            </a:r>
            <a:r>
              <a:rPr lang="id-ID" i="1" dirty="0"/>
              <a:t> </a:t>
            </a:r>
            <a:r>
              <a:rPr lang="id-ID" i="1" dirty="0" err="1"/>
              <a:t>facti</a:t>
            </a:r>
            <a:r>
              <a:rPr lang="id-ID" i="1" dirty="0"/>
              <a:t> </a:t>
            </a:r>
            <a:r>
              <a:rPr lang="id-ID" dirty="0"/>
              <a:t>tidak memenuhi syarat ketentuan, antara lain </a:t>
            </a:r>
            <a:r>
              <a:rPr lang="id-ID" dirty="0" err="1"/>
              <a:t>ps</a:t>
            </a:r>
            <a:r>
              <a:rPr lang="id-ID" dirty="0"/>
              <a:t>. 20 UU No. 4/2004 → putusan sah dan mempunyai kekuatan hukum apabila diucapkan dalam sidang terbuka untuk umum</a:t>
            </a:r>
          </a:p>
          <a:p>
            <a:endParaRPr lang="id-ID" dirty="0"/>
          </a:p>
        </p:txBody>
      </p:sp>
    </p:spTree>
    <p:extLst>
      <p:ext uri="{BB962C8B-B14F-4D97-AF65-F5344CB8AC3E}">
        <p14:creationId xmlns:p14="http://schemas.microsoft.com/office/powerpoint/2010/main" val="3067523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1"/>
            <a:ext cx="5511300" cy="704087"/>
          </a:xfrm>
        </p:spPr>
        <p:txBody>
          <a:bodyPr>
            <a:normAutofit fontScale="90000"/>
          </a:bodyPr>
          <a:lstStyle/>
          <a:p>
            <a:pPr algn="ctr"/>
            <a:r>
              <a:rPr lang="id-ID" sz="2250" b="1" dirty="0">
                <a:solidFill>
                  <a:schemeClr val="tx1"/>
                </a:solidFill>
              </a:rPr>
              <a:t>Alasan Kasasi yang Tidak Tunduk </a:t>
            </a:r>
            <a:br>
              <a:rPr lang="en-US" sz="2250" b="1" dirty="0">
                <a:solidFill>
                  <a:schemeClr val="tx1"/>
                </a:solidFill>
              </a:rPr>
            </a:br>
            <a:r>
              <a:rPr lang="id-ID" sz="2250" b="1" dirty="0">
                <a:solidFill>
                  <a:schemeClr val="tx1"/>
                </a:solidFill>
              </a:rPr>
              <a:t>Pada Pemeriksaan Kasasi</a:t>
            </a:r>
          </a:p>
        </p:txBody>
      </p:sp>
      <p:sp>
        <p:nvSpPr>
          <p:cNvPr id="3" name="Content Placeholder 2"/>
          <p:cNvSpPr>
            <a:spLocks noGrp="1"/>
          </p:cNvSpPr>
          <p:nvPr>
            <p:ph type="body" idx="1"/>
          </p:nvPr>
        </p:nvSpPr>
        <p:spPr>
          <a:xfrm>
            <a:off x="457200" y="1371600"/>
            <a:ext cx="5696712" cy="3478125"/>
          </a:xfrm>
        </p:spPr>
        <p:txBody>
          <a:bodyPr>
            <a:normAutofit lnSpcReduction="10000"/>
          </a:bodyPr>
          <a:lstStyle/>
          <a:p>
            <a:pPr marL="285750" indent="-285750" algn="just">
              <a:buClr>
                <a:schemeClr val="accent6"/>
              </a:buClr>
              <a:buFont typeface="Wingdings" panose="05000000000000000000" pitchFamily="2" charset="2"/>
              <a:buChar char="q"/>
            </a:pPr>
            <a:r>
              <a:rPr lang="id-ID" dirty="0"/>
              <a:t>Alasan yang berisi keberatan tentang penilaian hasil pembuktian</a:t>
            </a:r>
          </a:p>
          <a:p>
            <a:pPr marL="285750" indent="-285750" algn="just">
              <a:buClr>
                <a:schemeClr val="accent6"/>
              </a:buClr>
              <a:buFont typeface="Wingdings" panose="05000000000000000000" pitchFamily="2" charset="2"/>
              <a:buChar char="q"/>
            </a:pPr>
            <a:r>
              <a:rPr lang="id-ID" dirty="0"/>
              <a:t>Keberatan atas perubahan berita acara</a:t>
            </a:r>
          </a:p>
          <a:p>
            <a:pPr marL="285750" indent="-285750" algn="just">
              <a:buClr>
                <a:schemeClr val="accent6"/>
              </a:buClr>
              <a:buFont typeface="Wingdings" panose="05000000000000000000" pitchFamily="2" charset="2"/>
              <a:buChar char="q"/>
            </a:pPr>
            <a:r>
              <a:rPr lang="id-ID" dirty="0"/>
              <a:t>Alasan </a:t>
            </a:r>
            <a:r>
              <a:rPr lang="en-US" dirty="0"/>
              <a:t>K</a:t>
            </a:r>
            <a:r>
              <a:rPr lang="id-ID" dirty="0"/>
              <a:t>asasi yang tidak ditujukan terhadap putusan dan perkara pokok</a:t>
            </a:r>
          </a:p>
          <a:p>
            <a:pPr marL="285750" indent="-285750" algn="just">
              <a:buClr>
                <a:schemeClr val="accent6"/>
              </a:buClr>
              <a:buFont typeface="Wingdings" panose="05000000000000000000" pitchFamily="2" charset="2"/>
              <a:buChar char="q"/>
            </a:pPr>
            <a:r>
              <a:rPr lang="id-ID" dirty="0"/>
              <a:t>Keberatan </a:t>
            </a:r>
            <a:r>
              <a:rPr lang="en-US" dirty="0"/>
              <a:t>K</a:t>
            </a:r>
            <a:r>
              <a:rPr lang="id-ID" dirty="0"/>
              <a:t>asasi berupa berupa bukti baru (Novum)</a:t>
            </a:r>
          </a:p>
          <a:p>
            <a:pPr marL="285750" indent="-285750" algn="just">
              <a:buClr>
                <a:schemeClr val="accent6"/>
              </a:buClr>
              <a:buFont typeface="Wingdings" panose="05000000000000000000" pitchFamily="2" charset="2"/>
              <a:buChar char="q"/>
            </a:pPr>
            <a:r>
              <a:rPr lang="id-ID" dirty="0"/>
              <a:t>Mengulang fakta yang telah dikemukakan pada tingkat pertama dan tingkat banding</a:t>
            </a:r>
            <a:endParaRPr lang="en-US" dirty="0"/>
          </a:p>
          <a:p>
            <a:pPr marL="285750" indent="-285750" algn="just">
              <a:buClr>
                <a:schemeClr val="accent6"/>
              </a:buClr>
              <a:buFont typeface="Wingdings" panose="05000000000000000000" pitchFamily="2" charset="2"/>
              <a:buChar char="q"/>
            </a:pPr>
            <a:r>
              <a:rPr lang="id-ID" dirty="0"/>
              <a:t>Alasan </a:t>
            </a:r>
            <a:r>
              <a:rPr lang="en-US" dirty="0"/>
              <a:t>K</a:t>
            </a:r>
            <a:r>
              <a:rPr lang="id-ID" dirty="0"/>
              <a:t>asasi tidak berkaitan dengan pokok permasalahan (</a:t>
            </a:r>
            <a:r>
              <a:rPr lang="id-ID" i="1" dirty="0"/>
              <a:t>irelevan</a:t>
            </a:r>
            <a:r>
              <a:rPr lang="id-ID" dirty="0"/>
              <a:t>)</a:t>
            </a:r>
            <a:endParaRPr lang="en-US" dirty="0"/>
          </a:p>
          <a:p>
            <a:pPr marL="285750" indent="-285750" algn="just">
              <a:buClr>
                <a:schemeClr val="accent6"/>
              </a:buClr>
              <a:buFont typeface="Wingdings" panose="05000000000000000000" pitchFamily="2" charset="2"/>
              <a:buChar char="q"/>
            </a:pPr>
            <a:r>
              <a:rPr lang="id-ID" dirty="0"/>
              <a:t>Keberatan </a:t>
            </a:r>
            <a:r>
              <a:rPr lang="en-US" dirty="0"/>
              <a:t>K</a:t>
            </a:r>
            <a:r>
              <a:rPr lang="id-ID" dirty="0"/>
              <a:t>asasi yang ditujukan terhadap tindakan pengawasan yang dilakukan P</a:t>
            </a:r>
            <a:r>
              <a:rPr lang="en-US" dirty="0" err="1"/>
              <a:t>engadilan</a:t>
            </a:r>
            <a:r>
              <a:rPr lang="en-US" dirty="0"/>
              <a:t> Tinggi</a:t>
            </a:r>
            <a:endParaRPr lang="id-ID" dirty="0"/>
          </a:p>
          <a:p>
            <a:pPr marL="203597" indent="-203597"/>
            <a:endParaRPr lang="id-ID" dirty="0"/>
          </a:p>
          <a:p>
            <a:endParaRPr lang="id-ID" dirty="0"/>
          </a:p>
        </p:txBody>
      </p:sp>
    </p:spTree>
    <p:extLst>
      <p:ext uri="{BB962C8B-B14F-4D97-AF65-F5344CB8AC3E}">
        <p14:creationId xmlns:p14="http://schemas.microsoft.com/office/powerpoint/2010/main" val="744069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775"/>
            <a:ext cx="5511300" cy="922377"/>
          </a:xfrm>
        </p:spPr>
        <p:txBody>
          <a:bodyPr>
            <a:normAutofit/>
          </a:bodyPr>
          <a:lstStyle/>
          <a:p>
            <a:r>
              <a:rPr lang="en-US" sz="2250" dirty="0">
                <a:solidFill>
                  <a:schemeClr val="tx1"/>
                </a:solidFill>
              </a:rPr>
              <a:t>TATA CARA PERMOHONAN </a:t>
            </a:r>
            <a:r>
              <a:rPr lang="id-ID" sz="2250" dirty="0">
                <a:solidFill>
                  <a:schemeClr val="tx1"/>
                </a:solidFill>
              </a:rPr>
              <a:t>KASASI </a:t>
            </a:r>
            <a:br>
              <a:rPr lang="en-US" sz="2250" dirty="0">
                <a:solidFill>
                  <a:schemeClr val="tx1"/>
                </a:solidFill>
              </a:rPr>
            </a:br>
            <a:r>
              <a:rPr lang="id-ID" sz="2250" dirty="0">
                <a:solidFill>
                  <a:schemeClr val="tx1"/>
                </a:solidFill>
              </a:rPr>
              <a:t>(UU No. 14/1985 sdu UU No. 5/200</a:t>
            </a:r>
            <a:r>
              <a:rPr lang="en-US" sz="2250" dirty="0">
                <a:solidFill>
                  <a:schemeClr val="tx1"/>
                </a:solidFill>
              </a:rPr>
              <a:t>4</a:t>
            </a:r>
            <a:r>
              <a:rPr lang="id-ID" sz="2250" dirty="0">
                <a:solidFill>
                  <a:schemeClr val="tx1"/>
                </a:solidFill>
              </a:rPr>
              <a:t>) </a:t>
            </a:r>
          </a:p>
        </p:txBody>
      </p:sp>
      <p:sp>
        <p:nvSpPr>
          <p:cNvPr id="3" name="Content Placeholder 2"/>
          <p:cNvSpPr>
            <a:spLocks noGrp="1"/>
          </p:cNvSpPr>
          <p:nvPr>
            <p:ph type="body" idx="1"/>
          </p:nvPr>
        </p:nvSpPr>
        <p:spPr>
          <a:xfrm>
            <a:off x="457200" y="1316736"/>
            <a:ext cx="5760720" cy="3532989"/>
          </a:xfrm>
        </p:spPr>
        <p:txBody>
          <a:bodyPr>
            <a:normAutofit fontScale="92500"/>
          </a:bodyPr>
          <a:lstStyle/>
          <a:p>
            <a:pPr marL="407194" indent="-407194" algn="just">
              <a:buClr>
                <a:schemeClr val="accent6"/>
              </a:buClr>
              <a:buFont typeface="Wingdings" pitchFamily="2" charset="2"/>
              <a:buChar char="q"/>
            </a:pPr>
            <a:r>
              <a:rPr lang="id-ID" sz="1950" dirty="0"/>
              <a:t>Yang berhak mengajukan Kasasi</a:t>
            </a:r>
            <a:endParaRPr lang="en-US" sz="1950" dirty="0"/>
          </a:p>
          <a:p>
            <a:pPr marL="739379" lvl="1" indent="-310754" algn="just">
              <a:buClr>
                <a:schemeClr val="accent6"/>
              </a:buClr>
              <a:buFont typeface="Arial" pitchFamily="34" charset="0"/>
              <a:buChar char="•"/>
            </a:pPr>
            <a:r>
              <a:rPr lang="id-ID" sz="1950" dirty="0"/>
              <a:t>Pihak </a:t>
            </a:r>
            <a:r>
              <a:rPr lang="id-ID" sz="1950" b="1" dirty="0"/>
              <a:t>yang</a:t>
            </a:r>
            <a:r>
              <a:rPr lang="id-ID" sz="1950" dirty="0"/>
              <a:t> berperkara</a:t>
            </a:r>
          </a:p>
          <a:p>
            <a:pPr marL="739379" lvl="1" indent="-310754" algn="just">
              <a:buClr>
                <a:schemeClr val="accent6"/>
              </a:buClr>
              <a:buFont typeface="Arial" pitchFamily="34" charset="0"/>
              <a:buChar char="•"/>
            </a:pPr>
            <a:r>
              <a:rPr lang="id-ID" sz="1950" dirty="0"/>
              <a:t>Wakil pihak yang berperkara berdasarkan SKK </a:t>
            </a:r>
          </a:p>
          <a:p>
            <a:pPr marL="803672" lvl="1" algn="just">
              <a:buNone/>
            </a:pPr>
            <a:r>
              <a:rPr lang="id-ID" sz="1950" dirty="0"/>
              <a:t>	(Ps. 44 ayat (1) UU MA)</a:t>
            </a:r>
          </a:p>
          <a:p>
            <a:pPr marL="407194" indent="-407194" algn="just">
              <a:buClr>
                <a:schemeClr val="accent6"/>
              </a:buClr>
              <a:buFont typeface="Wingdings" panose="05000000000000000000" pitchFamily="2" charset="2"/>
              <a:buChar char="q"/>
            </a:pPr>
            <a:r>
              <a:rPr lang="id-ID" sz="1950" dirty="0"/>
              <a:t>Permohonan kasasi diajukan </a:t>
            </a:r>
            <a:r>
              <a:rPr lang="en-US" sz="1950" dirty="0" err="1"/>
              <a:t>dan</a:t>
            </a:r>
            <a:r>
              <a:rPr lang="en-US" sz="1950" dirty="0"/>
              <a:t> </a:t>
            </a:r>
            <a:r>
              <a:rPr lang="en-US" sz="1950" dirty="0" err="1"/>
              <a:t>disampaikan</a:t>
            </a:r>
            <a:r>
              <a:rPr lang="en-US" sz="1950" dirty="0"/>
              <a:t> </a:t>
            </a:r>
            <a:r>
              <a:rPr lang="id-ID" sz="1950" dirty="0"/>
              <a:t>melalui kepaniteraan Pengadilan </a:t>
            </a:r>
            <a:r>
              <a:rPr lang="en-US" sz="1950" dirty="0" err="1"/>
              <a:t>tingkat</a:t>
            </a:r>
            <a:r>
              <a:rPr lang="en-US" sz="1950" dirty="0"/>
              <a:t> </a:t>
            </a:r>
            <a:r>
              <a:rPr lang="en-US" sz="1950" dirty="0" err="1"/>
              <a:t>pertama</a:t>
            </a:r>
            <a:r>
              <a:rPr lang="id-ID" sz="1950" dirty="0"/>
              <a:t> yang memutus perkara tersebut</a:t>
            </a:r>
            <a:r>
              <a:rPr lang="en-US" sz="1950" dirty="0"/>
              <a:t>.</a:t>
            </a:r>
            <a:endParaRPr lang="id-ID" sz="1950" dirty="0"/>
          </a:p>
          <a:p>
            <a:pPr marL="407194" indent="-407194" algn="just">
              <a:buClr>
                <a:schemeClr val="accent6"/>
              </a:buClr>
              <a:buFont typeface="Wingdings" panose="05000000000000000000" pitchFamily="2" charset="2"/>
              <a:buChar char="q"/>
            </a:pPr>
            <a:r>
              <a:rPr lang="id-ID" sz="1950" dirty="0"/>
              <a:t>Tenggang waktu permohonan kasasi </a:t>
            </a:r>
            <a:r>
              <a:rPr lang="id-ID" sz="1950" dirty="0">
                <a:highlight>
                  <a:srgbClr val="FFFF00"/>
                </a:highlight>
              </a:rPr>
              <a:t>14 hari sesudah putusan/penetapan </a:t>
            </a:r>
            <a:r>
              <a:rPr lang="en-US" sz="1950" dirty="0" err="1">
                <a:highlight>
                  <a:srgbClr val="FFFF00"/>
                </a:highlight>
              </a:rPr>
              <a:t>pengadilan</a:t>
            </a:r>
            <a:r>
              <a:rPr lang="en-US" sz="1950" dirty="0">
                <a:highlight>
                  <a:srgbClr val="FFFF00"/>
                </a:highlight>
              </a:rPr>
              <a:t> </a:t>
            </a:r>
            <a:r>
              <a:rPr lang="en-US" sz="1950" dirty="0" err="1">
                <a:highlight>
                  <a:srgbClr val="FFFF00"/>
                </a:highlight>
              </a:rPr>
              <a:t>tingkat</a:t>
            </a:r>
            <a:r>
              <a:rPr lang="en-US" sz="1950" dirty="0">
                <a:highlight>
                  <a:srgbClr val="FFFF00"/>
                </a:highlight>
              </a:rPr>
              <a:t> banding </a:t>
            </a:r>
            <a:r>
              <a:rPr lang="en-US" sz="1950" dirty="0" err="1">
                <a:highlight>
                  <a:srgbClr val="FFFF00"/>
                </a:highlight>
              </a:rPr>
              <a:t>atau</a:t>
            </a:r>
            <a:r>
              <a:rPr lang="en-US" sz="1950" dirty="0">
                <a:highlight>
                  <a:srgbClr val="FFFF00"/>
                </a:highlight>
              </a:rPr>
              <a:t> </a:t>
            </a:r>
            <a:r>
              <a:rPr lang="en-US" sz="1950" dirty="0" err="1">
                <a:highlight>
                  <a:srgbClr val="FFFF00"/>
                </a:highlight>
              </a:rPr>
              <a:t>tingkat</a:t>
            </a:r>
            <a:r>
              <a:rPr lang="en-US" sz="1950" dirty="0">
                <a:highlight>
                  <a:srgbClr val="FFFF00"/>
                </a:highlight>
              </a:rPr>
              <a:t> </a:t>
            </a:r>
            <a:r>
              <a:rPr lang="en-US" sz="1950" dirty="0" err="1">
                <a:highlight>
                  <a:srgbClr val="FFFF00"/>
                </a:highlight>
              </a:rPr>
              <a:t>terakhir</a:t>
            </a:r>
            <a:r>
              <a:rPr lang="en-US" sz="1950" dirty="0">
                <a:highlight>
                  <a:srgbClr val="FFFF00"/>
                </a:highlight>
              </a:rPr>
              <a:t> </a:t>
            </a:r>
            <a:r>
              <a:rPr lang="id-ID" sz="1950" dirty="0">
                <a:highlight>
                  <a:srgbClr val="FFFF00"/>
                </a:highlight>
              </a:rPr>
              <a:t>diberitahukan kepada pemohon</a:t>
            </a:r>
            <a:r>
              <a:rPr lang="id-ID" sz="1950" dirty="0"/>
              <a:t> (Ps. 46 ayat (1) UU MA)</a:t>
            </a:r>
            <a:r>
              <a:rPr lang="en-US" sz="1950" dirty="0"/>
              <a:t>.</a:t>
            </a:r>
            <a:endParaRPr lang="id-ID" sz="1950" dirty="0"/>
          </a:p>
          <a:p>
            <a:pPr lvl="1">
              <a:buFont typeface="Arial" pitchFamily="34" charset="0"/>
              <a:buChar char="•"/>
            </a:pPr>
            <a:endParaRPr lang="id-ID" sz="2100" dirty="0"/>
          </a:p>
        </p:txBody>
      </p:sp>
    </p:spTree>
    <p:extLst>
      <p:ext uri="{BB962C8B-B14F-4D97-AF65-F5344CB8AC3E}">
        <p14:creationId xmlns:p14="http://schemas.microsoft.com/office/powerpoint/2010/main" val="2116107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1481"/>
            <a:ext cx="5511300" cy="416655"/>
          </a:xfrm>
        </p:spPr>
        <p:txBody>
          <a:bodyPr>
            <a:normAutofit fontScale="90000"/>
          </a:bodyPr>
          <a:lstStyle/>
          <a:p>
            <a:r>
              <a:rPr lang="en-US" sz="2100" dirty="0"/>
              <a:t>TATA CARA PERMOHONAN </a:t>
            </a:r>
            <a:r>
              <a:rPr lang="id-ID" sz="2100" dirty="0"/>
              <a:t>KASASI</a:t>
            </a:r>
            <a:r>
              <a:rPr lang="en-US" sz="2100" dirty="0"/>
              <a:t> (</a:t>
            </a:r>
            <a:r>
              <a:rPr lang="en-US" sz="2100" dirty="0" err="1"/>
              <a:t>lanjutan</a:t>
            </a:r>
            <a:r>
              <a:rPr lang="en-US" sz="2100" dirty="0"/>
              <a:t>)</a:t>
            </a:r>
          </a:p>
        </p:txBody>
      </p:sp>
      <p:sp>
        <p:nvSpPr>
          <p:cNvPr id="3" name="Content Placeholder 2"/>
          <p:cNvSpPr>
            <a:spLocks noGrp="1"/>
          </p:cNvSpPr>
          <p:nvPr>
            <p:ph type="body" idx="1"/>
          </p:nvPr>
        </p:nvSpPr>
        <p:spPr>
          <a:xfrm>
            <a:off x="457199" y="766847"/>
            <a:ext cx="5719313" cy="4081198"/>
          </a:xfrm>
        </p:spPr>
        <p:txBody>
          <a:bodyPr>
            <a:normAutofit fontScale="62500" lnSpcReduction="20000"/>
          </a:bodyPr>
          <a:lstStyle/>
          <a:p>
            <a:endParaRPr lang="en-US" sz="2100" dirty="0">
              <a:latin typeface="+mj-lt"/>
            </a:endParaRPr>
          </a:p>
          <a:p>
            <a:pPr marL="346075" indent="-346075" algn="just">
              <a:buClr>
                <a:schemeClr val="accent6"/>
              </a:buClr>
              <a:buFont typeface="Wingdings" panose="05000000000000000000" pitchFamily="2" charset="2"/>
              <a:buChar char="q"/>
            </a:pPr>
            <a:r>
              <a:rPr lang="en-US" sz="2500" b="1" dirty="0" err="1">
                <a:latin typeface="+mj-lt"/>
              </a:rPr>
              <a:t>Apabila</a:t>
            </a:r>
            <a:r>
              <a:rPr lang="en-US" sz="2500" b="1" dirty="0">
                <a:latin typeface="+mj-lt"/>
              </a:rPr>
              <a:t> </a:t>
            </a:r>
            <a:r>
              <a:rPr lang="en-US" sz="2500" b="1" dirty="0" err="1">
                <a:latin typeface="+mj-lt"/>
              </a:rPr>
              <a:t>tenggang</a:t>
            </a:r>
            <a:r>
              <a:rPr lang="en-US" sz="2500" b="1" dirty="0">
                <a:latin typeface="+mj-lt"/>
              </a:rPr>
              <a:t> </a:t>
            </a:r>
            <a:r>
              <a:rPr lang="en-US" sz="2500" b="1" dirty="0" err="1">
                <a:latin typeface="+mj-lt"/>
              </a:rPr>
              <a:t>waktu</a:t>
            </a:r>
            <a:r>
              <a:rPr lang="en-US" sz="2500" b="1" dirty="0">
                <a:latin typeface="+mj-lt"/>
              </a:rPr>
              <a:t> 14 </a:t>
            </a:r>
            <a:r>
              <a:rPr lang="en-US" sz="2500" b="1" dirty="0" err="1">
                <a:latin typeface="+mj-lt"/>
              </a:rPr>
              <a:t>hari</a:t>
            </a:r>
            <a:r>
              <a:rPr lang="en-US" sz="2500" b="1" dirty="0">
                <a:latin typeface="+mj-lt"/>
              </a:rPr>
              <a:t> </a:t>
            </a:r>
            <a:r>
              <a:rPr lang="en-US" sz="2500" b="1" dirty="0" err="1">
                <a:latin typeface="+mj-lt"/>
              </a:rPr>
              <a:t>dilampaui</a:t>
            </a:r>
            <a:r>
              <a:rPr lang="en-US" sz="2500" b="1" dirty="0">
                <a:latin typeface="+mj-lt"/>
              </a:rPr>
              <a:t>  </a:t>
            </a:r>
            <a:r>
              <a:rPr lang="en-US" sz="2500" b="1" dirty="0" err="1">
                <a:latin typeface="+mj-lt"/>
              </a:rPr>
              <a:t>tanpa</a:t>
            </a:r>
            <a:r>
              <a:rPr lang="en-US" sz="2500" b="1" dirty="0">
                <a:latin typeface="+mj-lt"/>
              </a:rPr>
              <a:t> </a:t>
            </a:r>
            <a:r>
              <a:rPr lang="en-US" sz="2500" b="1" dirty="0" err="1">
                <a:latin typeface="+mj-lt"/>
              </a:rPr>
              <a:t>ada</a:t>
            </a:r>
            <a:r>
              <a:rPr lang="en-US" sz="2500" b="1" dirty="0">
                <a:latin typeface="+mj-lt"/>
              </a:rPr>
              <a:t> </a:t>
            </a:r>
            <a:r>
              <a:rPr lang="en-US" sz="2500" b="1" dirty="0" err="1">
                <a:latin typeface="+mj-lt"/>
              </a:rPr>
              <a:t>permohonan</a:t>
            </a:r>
            <a:r>
              <a:rPr lang="en-US" sz="2500" b="1" dirty="0">
                <a:latin typeface="+mj-lt"/>
              </a:rPr>
              <a:t> </a:t>
            </a:r>
            <a:r>
              <a:rPr lang="en-US" sz="2500" b="1" dirty="0" err="1">
                <a:latin typeface="+mj-lt"/>
              </a:rPr>
              <a:t>Kasasi</a:t>
            </a:r>
            <a:r>
              <a:rPr lang="en-US" sz="2500" b="1" dirty="0">
                <a:latin typeface="+mj-lt"/>
              </a:rPr>
              <a:t> </a:t>
            </a:r>
            <a:r>
              <a:rPr lang="en-US" sz="2500" b="1" dirty="0" err="1">
                <a:latin typeface="+mj-lt"/>
              </a:rPr>
              <a:t>dari</a:t>
            </a:r>
            <a:r>
              <a:rPr lang="en-US" sz="2500" b="1" dirty="0">
                <a:latin typeface="+mj-lt"/>
              </a:rPr>
              <a:t> </a:t>
            </a:r>
            <a:r>
              <a:rPr lang="en-US" sz="2500" b="1" dirty="0" err="1">
                <a:latin typeface="+mj-lt"/>
              </a:rPr>
              <a:t>pihak</a:t>
            </a:r>
            <a:r>
              <a:rPr lang="en-US" sz="2500" b="1" dirty="0">
                <a:latin typeface="+mj-lt"/>
              </a:rPr>
              <a:t> </a:t>
            </a:r>
            <a:r>
              <a:rPr lang="en-US" sz="2500" b="1" dirty="0" err="1">
                <a:latin typeface="+mj-lt"/>
              </a:rPr>
              <a:t>berperkara</a:t>
            </a:r>
            <a:r>
              <a:rPr lang="en-US" sz="2500" b="1" dirty="0">
                <a:latin typeface="+mj-lt"/>
              </a:rPr>
              <a:t> </a:t>
            </a:r>
            <a:r>
              <a:rPr lang="en-US" sz="2500" b="1" dirty="0" err="1">
                <a:latin typeface="+mj-lt"/>
              </a:rPr>
              <a:t>maka</a:t>
            </a:r>
            <a:r>
              <a:rPr lang="en-US" sz="2500" b="1" dirty="0">
                <a:latin typeface="+mj-lt"/>
              </a:rPr>
              <a:t> </a:t>
            </a:r>
            <a:r>
              <a:rPr lang="en-US" sz="2500" b="1" dirty="0" err="1">
                <a:latin typeface="+mj-lt"/>
              </a:rPr>
              <a:t>dianggap</a:t>
            </a:r>
            <a:r>
              <a:rPr lang="en-US" sz="2500" b="1" dirty="0">
                <a:latin typeface="+mj-lt"/>
              </a:rPr>
              <a:t> </a:t>
            </a:r>
            <a:r>
              <a:rPr lang="en-US" sz="2500" b="1" dirty="0" err="1">
                <a:latin typeface="+mj-lt"/>
              </a:rPr>
              <a:t>telah</a:t>
            </a:r>
            <a:r>
              <a:rPr lang="en-US" sz="2500" b="1" dirty="0">
                <a:latin typeface="+mj-lt"/>
              </a:rPr>
              <a:t> </a:t>
            </a:r>
            <a:r>
              <a:rPr lang="en-US" sz="2500" b="1" dirty="0" err="1">
                <a:latin typeface="+mj-lt"/>
              </a:rPr>
              <a:t>menerima</a:t>
            </a:r>
            <a:r>
              <a:rPr lang="en-US" sz="2500" b="1" dirty="0">
                <a:latin typeface="+mj-lt"/>
              </a:rPr>
              <a:t> </a:t>
            </a:r>
            <a:r>
              <a:rPr lang="en-US" sz="2500" b="1" dirty="0" err="1">
                <a:latin typeface="+mj-lt"/>
              </a:rPr>
              <a:t>putusan</a:t>
            </a:r>
            <a:r>
              <a:rPr lang="en-US" sz="2500" b="1" dirty="0">
                <a:latin typeface="+mj-lt"/>
              </a:rPr>
              <a:t> </a:t>
            </a:r>
            <a:r>
              <a:rPr lang="en-US" sz="2500" b="1" dirty="0" err="1">
                <a:latin typeface="+mj-lt"/>
              </a:rPr>
              <a:t>tersebut</a:t>
            </a:r>
            <a:r>
              <a:rPr lang="en-US" sz="2500" b="1" dirty="0">
                <a:latin typeface="+mj-lt"/>
              </a:rPr>
              <a:t>.</a:t>
            </a:r>
            <a:endParaRPr lang="id-ID" sz="2500" b="1" dirty="0">
              <a:latin typeface="+mj-lt"/>
            </a:endParaRPr>
          </a:p>
          <a:p>
            <a:pPr marL="346075" indent="-346075" algn="just">
              <a:buClr>
                <a:schemeClr val="accent6"/>
              </a:buClr>
              <a:buFont typeface="Wingdings" panose="05000000000000000000" pitchFamily="2" charset="2"/>
              <a:buChar char="q"/>
            </a:pPr>
            <a:r>
              <a:rPr lang="id-ID" sz="2500" dirty="0">
                <a:latin typeface="+mj-lt"/>
              </a:rPr>
              <a:t>Tenggang waktu bersifat limitatif, </a:t>
            </a:r>
            <a:r>
              <a:rPr lang="id-ID" sz="2500" b="1" dirty="0">
                <a:latin typeface="+mj-lt"/>
              </a:rPr>
              <a:t>pelanggaran terhadap tenggang waktu mengakibatkan permohonan tidak sah/tidak memenuhi syarat formal (NO)</a:t>
            </a:r>
            <a:r>
              <a:rPr lang="en-US" sz="2500" b="1" dirty="0">
                <a:latin typeface="+mj-lt"/>
              </a:rPr>
              <a:t>.</a:t>
            </a:r>
            <a:endParaRPr lang="id-ID" sz="2500" b="1" dirty="0">
              <a:latin typeface="+mj-lt"/>
            </a:endParaRPr>
          </a:p>
          <a:p>
            <a:pPr marL="332185" indent="-332185" algn="just">
              <a:buClr>
                <a:schemeClr val="accent6"/>
              </a:buClr>
              <a:buFont typeface="Wingdings" panose="05000000000000000000" pitchFamily="2" charset="2"/>
              <a:buChar char="q"/>
            </a:pPr>
            <a:r>
              <a:rPr lang="en-US" sz="2500" dirty="0" err="1">
                <a:latin typeface="+mj-lt"/>
              </a:rPr>
              <a:t>Permohonan</a:t>
            </a:r>
            <a:r>
              <a:rPr lang="en-US" sz="2500" dirty="0">
                <a:latin typeface="+mj-lt"/>
              </a:rPr>
              <a:t> </a:t>
            </a:r>
            <a:r>
              <a:rPr lang="en-US" sz="2500" dirty="0" err="1">
                <a:latin typeface="+mj-lt"/>
              </a:rPr>
              <a:t>Kasasi</a:t>
            </a:r>
            <a:r>
              <a:rPr lang="en-US" sz="2500" dirty="0">
                <a:latin typeface="+mj-lt"/>
              </a:rPr>
              <a:t> </a:t>
            </a:r>
            <a:r>
              <a:rPr lang="en-US" sz="2500" dirty="0" err="1">
                <a:latin typeface="+mj-lt"/>
              </a:rPr>
              <a:t>harus</a:t>
            </a:r>
            <a:r>
              <a:rPr lang="en-US" sz="2500" dirty="0">
                <a:latin typeface="+mj-lt"/>
              </a:rPr>
              <a:t> </a:t>
            </a:r>
            <a:r>
              <a:rPr lang="en-US" sz="2500" dirty="0" err="1">
                <a:latin typeface="+mj-lt"/>
              </a:rPr>
              <a:t>diikuti</a:t>
            </a:r>
            <a:r>
              <a:rPr lang="en-US" sz="2500" dirty="0">
                <a:latin typeface="+mj-lt"/>
              </a:rPr>
              <a:t> </a:t>
            </a:r>
            <a:r>
              <a:rPr lang="en-US" sz="2500" dirty="0" err="1">
                <a:latin typeface="+mj-lt"/>
              </a:rPr>
              <a:t>dengan</a:t>
            </a:r>
            <a:r>
              <a:rPr lang="en-US" sz="2500" dirty="0">
                <a:latin typeface="+mj-lt"/>
              </a:rPr>
              <a:t> </a:t>
            </a:r>
            <a:r>
              <a:rPr lang="en-US" sz="2500" dirty="0" err="1">
                <a:latin typeface="+mj-lt"/>
              </a:rPr>
              <a:t>pembayaran</a:t>
            </a:r>
            <a:r>
              <a:rPr lang="en-US" sz="2500" dirty="0">
                <a:latin typeface="+mj-lt"/>
              </a:rPr>
              <a:t> </a:t>
            </a:r>
            <a:r>
              <a:rPr lang="en-US" sz="2500" dirty="0" err="1">
                <a:latin typeface="+mj-lt"/>
              </a:rPr>
              <a:t>biaya</a:t>
            </a:r>
            <a:r>
              <a:rPr lang="en-US" sz="2500" dirty="0">
                <a:latin typeface="+mj-lt"/>
              </a:rPr>
              <a:t> </a:t>
            </a:r>
            <a:r>
              <a:rPr lang="en-US" sz="2500" dirty="0" err="1">
                <a:latin typeface="+mj-lt"/>
              </a:rPr>
              <a:t>kasasi</a:t>
            </a:r>
            <a:r>
              <a:rPr lang="en-US" sz="2500" dirty="0">
                <a:latin typeface="+mj-lt"/>
              </a:rPr>
              <a:t> (</a:t>
            </a:r>
            <a:r>
              <a:rPr lang="en-US" sz="2500" b="1" dirty="0" err="1">
                <a:latin typeface="+mj-lt"/>
              </a:rPr>
              <a:t>syarat</a:t>
            </a:r>
            <a:r>
              <a:rPr lang="en-US" sz="2500" b="1" dirty="0">
                <a:latin typeface="+mj-lt"/>
              </a:rPr>
              <a:t> formal</a:t>
            </a:r>
            <a:r>
              <a:rPr lang="en-US" sz="2500" dirty="0">
                <a:latin typeface="+mj-lt"/>
              </a:rPr>
              <a:t>).</a:t>
            </a:r>
          </a:p>
          <a:p>
            <a:pPr marL="332185" indent="-332185" algn="just">
              <a:buClr>
                <a:schemeClr val="accent6"/>
              </a:buClr>
              <a:buFont typeface="Wingdings" panose="05000000000000000000" pitchFamily="2" charset="2"/>
              <a:buChar char="q"/>
            </a:pPr>
            <a:r>
              <a:rPr lang="en-US" sz="2500" dirty="0" err="1">
                <a:latin typeface="+mj-lt"/>
              </a:rPr>
              <a:t>Permohonan</a:t>
            </a:r>
            <a:r>
              <a:rPr lang="en-US" sz="2500" dirty="0">
                <a:latin typeface="+mj-lt"/>
              </a:rPr>
              <a:t> </a:t>
            </a:r>
            <a:r>
              <a:rPr lang="en-US" sz="2500" dirty="0" err="1">
                <a:latin typeface="+mj-lt"/>
              </a:rPr>
              <a:t>Kasasi</a:t>
            </a:r>
            <a:r>
              <a:rPr lang="en-US" sz="2500" dirty="0">
                <a:latin typeface="+mj-lt"/>
              </a:rPr>
              <a:t> </a:t>
            </a:r>
            <a:r>
              <a:rPr lang="en-US" sz="2500" dirty="0" err="1">
                <a:latin typeface="+mj-lt"/>
              </a:rPr>
              <a:t>dicatat</a:t>
            </a:r>
            <a:r>
              <a:rPr lang="en-US" sz="2500" dirty="0">
                <a:latin typeface="+mj-lt"/>
              </a:rPr>
              <a:t> oleh </a:t>
            </a:r>
            <a:r>
              <a:rPr lang="en-US" sz="2500" dirty="0" err="1">
                <a:latin typeface="+mj-lt"/>
              </a:rPr>
              <a:t>Panitera</a:t>
            </a:r>
            <a:r>
              <a:rPr lang="en-US" sz="2500" dirty="0">
                <a:latin typeface="+mj-lt"/>
              </a:rPr>
              <a:t> </a:t>
            </a:r>
            <a:r>
              <a:rPr lang="en-US" sz="2500" dirty="0" err="1">
                <a:latin typeface="+mj-lt"/>
              </a:rPr>
              <a:t>dalam</a:t>
            </a:r>
            <a:r>
              <a:rPr lang="en-US" sz="2500" dirty="0">
                <a:latin typeface="+mj-lt"/>
              </a:rPr>
              <a:t> </a:t>
            </a:r>
            <a:r>
              <a:rPr lang="en-US" sz="2500" dirty="0" err="1">
                <a:latin typeface="+mj-lt"/>
              </a:rPr>
              <a:t>buku</a:t>
            </a:r>
            <a:r>
              <a:rPr lang="en-US" sz="2500" dirty="0">
                <a:latin typeface="+mj-lt"/>
              </a:rPr>
              <a:t> register yang </a:t>
            </a:r>
            <a:r>
              <a:rPr lang="en-US" sz="2500" dirty="0" err="1">
                <a:latin typeface="+mj-lt"/>
              </a:rPr>
              <a:t>diperuntukkan</a:t>
            </a:r>
            <a:r>
              <a:rPr lang="en-US" sz="2500" dirty="0">
                <a:latin typeface="+mj-lt"/>
              </a:rPr>
              <a:t> </a:t>
            </a:r>
            <a:r>
              <a:rPr lang="en-US" sz="2500" dirty="0" err="1">
                <a:latin typeface="+mj-lt"/>
              </a:rPr>
              <a:t>untuk</a:t>
            </a:r>
            <a:r>
              <a:rPr lang="en-US" sz="2500" dirty="0">
                <a:latin typeface="+mj-lt"/>
              </a:rPr>
              <a:t> </a:t>
            </a:r>
            <a:r>
              <a:rPr lang="en-US" sz="2500" dirty="0" err="1">
                <a:latin typeface="+mj-lt"/>
              </a:rPr>
              <a:t>itu</a:t>
            </a:r>
            <a:r>
              <a:rPr lang="en-US" sz="2500" dirty="0">
                <a:latin typeface="+mj-lt"/>
              </a:rPr>
              <a:t>.</a:t>
            </a:r>
          </a:p>
          <a:p>
            <a:pPr marL="332185" indent="-332185" algn="just">
              <a:buClr>
                <a:schemeClr val="accent6"/>
              </a:buClr>
              <a:buFont typeface="Wingdings" panose="05000000000000000000" pitchFamily="2" charset="2"/>
              <a:buChar char="q"/>
            </a:pPr>
            <a:r>
              <a:rPr lang="en-US" sz="2500" dirty="0" err="1">
                <a:latin typeface="+mj-lt"/>
              </a:rPr>
              <a:t>Panitera</a:t>
            </a:r>
            <a:r>
              <a:rPr lang="en-US" sz="2500" dirty="0">
                <a:latin typeface="+mj-lt"/>
              </a:rPr>
              <a:t> </a:t>
            </a:r>
            <a:r>
              <a:rPr lang="en-US" sz="2500" dirty="0" err="1">
                <a:latin typeface="+mj-lt"/>
              </a:rPr>
              <a:t>membuat</a:t>
            </a:r>
            <a:r>
              <a:rPr lang="en-US" sz="2500" dirty="0">
                <a:latin typeface="+mj-lt"/>
              </a:rPr>
              <a:t> </a:t>
            </a:r>
            <a:r>
              <a:rPr lang="en-US" sz="2500" dirty="0" err="1">
                <a:latin typeface="+mj-lt"/>
              </a:rPr>
              <a:t>Akta</a:t>
            </a:r>
            <a:r>
              <a:rPr lang="en-US" sz="2500" dirty="0">
                <a:latin typeface="+mj-lt"/>
              </a:rPr>
              <a:t> </a:t>
            </a:r>
            <a:r>
              <a:rPr lang="en-US" sz="2500" dirty="0" err="1">
                <a:latin typeface="+mj-lt"/>
              </a:rPr>
              <a:t>Permohonan</a:t>
            </a:r>
            <a:r>
              <a:rPr lang="en-US" sz="2500" dirty="0">
                <a:latin typeface="+mj-lt"/>
              </a:rPr>
              <a:t> </a:t>
            </a:r>
            <a:r>
              <a:rPr lang="en-US" sz="2500" dirty="0" err="1">
                <a:latin typeface="+mj-lt"/>
              </a:rPr>
              <a:t>Kasasi</a:t>
            </a:r>
            <a:r>
              <a:rPr lang="en-US" sz="2500" dirty="0">
                <a:latin typeface="+mj-lt"/>
              </a:rPr>
              <a:t> yang </a:t>
            </a:r>
            <a:r>
              <a:rPr lang="en-US" sz="2500" dirty="0" err="1">
                <a:latin typeface="+mj-lt"/>
              </a:rPr>
              <a:t>dilampirkan</a:t>
            </a:r>
            <a:r>
              <a:rPr lang="en-US" sz="2500" dirty="0">
                <a:latin typeface="+mj-lt"/>
              </a:rPr>
              <a:t> pada </a:t>
            </a:r>
            <a:r>
              <a:rPr lang="en-US" sz="2500" dirty="0" err="1">
                <a:latin typeface="+mj-lt"/>
              </a:rPr>
              <a:t>berkas</a:t>
            </a:r>
            <a:r>
              <a:rPr lang="en-US" sz="2500" dirty="0">
                <a:latin typeface="+mj-lt"/>
              </a:rPr>
              <a:t> </a:t>
            </a:r>
            <a:r>
              <a:rPr lang="en-US" sz="2500" dirty="0" err="1">
                <a:latin typeface="+mj-lt"/>
              </a:rPr>
              <a:t>perkara</a:t>
            </a:r>
            <a:r>
              <a:rPr lang="en-US" sz="2500" dirty="0">
                <a:latin typeface="+mj-lt"/>
              </a:rPr>
              <a:t>.</a:t>
            </a:r>
          </a:p>
          <a:p>
            <a:pPr marL="332185" indent="-332185" algn="just">
              <a:buClr>
                <a:schemeClr val="accent6"/>
              </a:buClr>
              <a:buFont typeface="Wingdings" panose="05000000000000000000" pitchFamily="2" charset="2"/>
              <a:buChar char="q"/>
            </a:pPr>
            <a:r>
              <a:rPr lang="en-US" sz="2500" dirty="0" err="1">
                <a:latin typeface="+mj-lt"/>
              </a:rPr>
              <a:t>Panitera</a:t>
            </a:r>
            <a:r>
              <a:rPr lang="en-US" sz="2500" dirty="0">
                <a:latin typeface="+mj-lt"/>
              </a:rPr>
              <a:t> </a:t>
            </a:r>
            <a:r>
              <a:rPr lang="en-US" sz="2500" dirty="0" err="1">
                <a:latin typeface="+mj-lt"/>
              </a:rPr>
              <a:t>pengadilan</a:t>
            </a:r>
            <a:r>
              <a:rPr lang="en-US" sz="2500" dirty="0">
                <a:latin typeface="+mj-lt"/>
              </a:rPr>
              <a:t> </a:t>
            </a:r>
            <a:r>
              <a:rPr lang="en-US" sz="2500" dirty="0" err="1">
                <a:latin typeface="+mj-lt"/>
              </a:rPr>
              <a:t>tingkat</a:t>
            </a:r>
            <a:r>
              <a:rPr lang="en-US" sz="2500" dirty="0">
                <a:latin typeface="+mj-lt"/>
              </a:rPr>
              <a:t> </a:t>
            </a:r>
            <a:r>
              <a:rPr lang="en-US" sz="2500" dirty="0" err="1">
                <a:latin typeface="+mj-lt"/>
              </a:rPr>
              <a:t>pertama</a:t>
            </a:r>
            <a:r>
              <a:rPr lang="en-US" sz="2500" dirty="0">
                <a:latin typeface="+mj-lt"/>
              </a:rPr>
              <a:t> </a:t>
            </a:r>
            <a:r>
              <a:rPr lang="en-US" sz="2500" dirty="0" err="1">
                <a:highlight>
                  <a:srgbClr val="FFFF00"/>
                </a:highlight>
                <a:latin typeface="+mj-lt"/>
              </a:rPr>
              <a:t>memberitahukan</a:t>
            </a:r>
            <a:r>
              <a:rPr lang="en-US" sz="2500" dirty="0">
                <a:highlight>
                  <a:srgbClr val="FFFF00"/>
                </a:highlight>
                <a:latin typeface="+mj-lt"/>
              </a:rPr>
              <a:t> </a:t>
            </a:r>
            <a:r>
              <a:rPr lang="en-US" sz="2500" dirty="0" err="1">
                <a:highlight>
                  <a:srgbClr val="FFFF00"/>
                </a:highlight>
                <a:latin typeface="+mj-lt"/>
              </a:rPr>
              <a:t>kepada</a:t>
            </a:r>
            <a:r>
              <a:rPr lang="en-US" sz="2500" dirty="0">
                <a:highlight>
                  <a:srgbClr val="FFFF00"/>
                </a:highlight>
                <a:latin typeface="+mj-lt"/>
              </a:rPr>
              <a:t> </a:t>
            </a:r>
            <a:r>
              <a:rPr lang="en-US" sz="2500" dirty="0" err="1">
                <a:highlight>
                  <a:srgbClr val="FFFF00"/>
                </a:highlight>
                <a:latin typeface="+mj-lt"/>
              </a:rPr>
              <a:t>pihak</a:t>
            </a:r>
            <a:r>
              <a:rPr lang="en-US" sz="2500" dirty="0">
                <a:highlight>
                  <a:srgbClr val="FFFF00"/>
                </a:highlight>
                <a:latin typeface="+mj-lt"/>
              </a:rPr>
              <a:t> </a:t>
            </a:r>
            <a:r>
              <a:rPr lang="en-US" sz="2500" dirty="0" err="1">
                <a:highlight>
                  <a:srgbClr val="FFFF00"/>
                </a:highlight>
                <a:latin typeface="+mj-lt"/>
              </a:rPr>
              <a:t>lawan</a:t>
            </a:r>
            <a:r>
              <a:rPr lang="en-US" sz="2500" dirty="0">
                <a:highlight>
                  <a:srgbClr val="FFFF00"/>
                </a:highlight>
                <a:latin typeface="+mj-lt"/>
              </a:rPr>
              <a:t> </a:t>
            </a:r>
            <a:r>
              <a:rPr lang="en-US" sz="2500" dirty="0" err="1">
                <a:latin typeface="+mj-lt"/>
              </a:rPr>
              <a:t>adanya</a:t>
            </a:r>
            <a:r>
              <a:rPr lang="en-US" sz="2500" dirty="0">
                <a:latin typeface="+mj-lt"/>
              </a:rPr>
              <a:t> </a:t>
            </a:r>
            <a:r>
              <a:rPr lang="en-US" sz="2500" dirty="0" err="1">
                <a:latin typeface="+mj-lt"/>
              </a:rPr>
              <a:t>permohonan</a:t>
            </a:r>
            <a:r>
              <a:rPr lang="en-US" sz="2500" dirty="0">
                <a:latin typeface="+mj-lt"/>
              </a:rPr>
              <a:t> </a:t>
            </a:r>
            <a:r>
              <a:rPr lang="en-US" sz="2500" dirty="0" err="1">
                <a:latin typeface="+mj-lt"/>
              </a:rPr>
              <a:t>kasasi</a:t>
            </a:r>
            <a:r>
              <a:rPr lang="en-US" sz="2500" dirty="0">
                <a:latin typeface="+mj-lt"/>
              </a:rPr>
              <a:t> </a:t>
            </a:r>
            <a:r>
              <a:rPr lang="en-US" sz="2500" dirty="0" err="1">
                <a:latin typeface="+mj-lt"/>
              </a:rPr>
              <a:t>selambat-lambatnya</a:t>
            </a:r>
            <a:r>
              <a:rPr lang="en-US" sz="2500" dirty="0">
                <a:latin typeface="+mj-lt"/>
              </a:rPr>
              <a:t> </a:t>
            </a:r>
            <a:r>
              <a:rPr lang="en-US" sz="2500" dirty="0" err="1">
                <a:latin typeface="+mj-lt"/>
              </a:rPr>
              <a:t>dalam</a:t>
            </a:r>
            <a:r>
              <a:rPr lang="en-US" sz="2500" dirty="0">
                <a:latin typeface="+mj-lt"/>
              </a:rPr>
              <a:t> </a:t>
            </a:r>
            <a:r>
              <a:rPr lang="en-US" sz="2500" dirty="0" err="1">
                <a:latin typeface="+mj-lt"/>
              </a:rPr>
              <a:t>waktu</a:t>
            </a:r>
            <a:r>
              <a:rPr lang="en-US" sz="2500" dirty="0">
                <a:latin typeface="+mj-lt"/>
              </a:rPr>
              <a:t> </a:t>
            </a:r>
            <a:r>
              <a:rPr lang="en-US" sz="2500" dirty="0">
                <a:highlight>
                  <a:srgbClr val="FFFF00"/>
                </a:highlight>
                <a:latin typeface="+mj-lt"/>
              </a:rPr>
              <a:t>7 </a:t>
            </a:r>
            <a:r>
              <a:rPr lang="en-US" sz="2500" dirty="0" err="1">
                <a:highlight>
                  <a:srgbClr val="FFFF00"/>
                </a:highlight>
                <a:latin typeface="+mj-lt"/>
              </a:rPr>
              <a:t>hari</a:t>
            </a:r>
            <a:r>
              <a:rPr lang="en-US" sz="2500" dirty="0">
                <a:highlight>
                  <a:srgbClr val="FFFF00"/>
                </a:highlight>
                <a:latin typeface="+mj-lt"/>
              </a:rPr>
              <a:t> </a:t>
            </a:r>
            <a:r>
              <a:rPr lang="en-US" sz="2500" dirty="0" err="1">
                <a:highlight>
                  <a:srgbClr val="FFFF00"/>
                </a:highlight>
                <a:latin typeface="+mj-lt"/>
              </a:rPr>
              <a:t>setelah</a:t>
            </a:r>
            <a:r>
              <a:rPr lang="en-US" sz="2500" dirty="0">
                <a:highlight>
                  <a:srgbClr val="FFFF00"/>
                </a:highlight>
                <a:latin typeface="+mj-lt"/>
              </a:rPr>
              <a:t> </a:t>
            </a:r>
            <a:r>
              <a:rPr lang="en-US" sz="2500" dirty="0" err="1">
                <a:highlight>
                  <a:srgbClr val="FFFF00"/>
                </a:highlight>
                <a:latin typeface="+mj-lt"/>
              </a:rPr>
              <a:t>Permohonan</a:t>
            </a:r>
            <a:r>
              <a:rPr lang="en-US" sz="2500" dirty="0">
                <a:highlight>
                  <a:srgbClr val="FFFF00"/>
                </a:highlight>
                <a:latin typeface="+mj-lt"/>
              </a:rPr>
              <a:t> </a:t>
            </a:r>
            <a:r>
              <a:rPr lang="en-US" sz="2500" dirty="0" err="1">
                <a:highlight>
                  <a:srgbClr val="FFFF00"/>
                </a:highlight>
                <a:latin typeface="+mj-lt"/>
              </a:rPr>
              <a:t>Kasasi</a:t>
            </a:r>
            <a:r>
              <a:rPr lang="en-US" sz="2500" dirty="0">
                <a:highlight>
                  <a:srgbClr val="FFFF00"/>
                </a:highlight>
                <a:latin typeface="+mj-lt"/>
              </a:rPr>
              <a:t> </a:t>
            </a:r>
            <a:r>
              <a:rPr lang="en-US" sz="2500" dirty="0" err="1">
                <a:highlight>
                  <a:srgbClr val="FFFF00"/>
                </a:highlight>
                <a:latin typeface="+mj-lt"/>
              </a:rPr>
              <a:t>didaftarkan</a:t>
            </a:r>
            <a:r>
              <a:rPr lang="en-US" sz="2500" dirty="0">
                <a:latin typeface="+mj-lt"/>
              </a:rPr>
              <a:t>.</a:t>
            </a:r>
          </a:p>
          <a:p>
            <a:pPr marL="407194" indent="-407194">
              <a:buFont typeface="Wingdings" panose="05000000000000000000" pitchFamily="2" charset="2"/>
              <a:buChar char="q"/>
            </a:pPr>
            <a:endParaRPr lang="en-US" sz="2100" dirty="0">
              <a:latin typeface="+mj-lt"/>
            </a:endParaRPr>
          </a:p>
        </p:txBody>
      </p:sp>
    </p:spTree>
    <p:extLst>
      <p:ext uri="{BB962C8B-B14F-4D97-AF65-F5344CB8AC3E}">
        <p14:creationId xmlns:p14="http://schemas.microsoft.com/office/powerpoint/2010/main" val="18102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5"/>
            <a:ext cx="5511300" cy="649224"/>
          </a:xfrm>
        </p:spPr>
        <p:txBody>
          <a:bodyPr>
            <a:normAutofit/>
          </a:bodyPr>
          <a:lstStyle/>
          <a:p>
            <a:r>
              <a:rPr lang="id-ID" sz="2250" dirty="0"/>
              <a:t>Kasasi (lanjutan)</a:t>
            </a:r>
          </a:p>
        </p:txBody>
      </p:sp>
      <p:sp>
        <p:nvSpPr>
          <p:cNvPr id="3" name="Content Placeholder 2"/>
          <p:cNvSpPr>
            <a:spLocks noGrp="1"/>
          </p:cNvSpPr>
          <p:nvPr>
            <p:ph type="body" idx="1"/>
          </p:nvPr>
        </p:nvSpPr>
        <p:spPr>
          <a:xfrm>
            <a:off x="457200" y="1307592"/>
            <a:ext cx="5788152" cy="3542133"/>
          </a:xfrm>
        </p:spPr>
        <p:txBody>
          <a:bodyPr>
            <a:normAutofit fontScale="85000" lnSpcReduction="20000"/>
          </a:bodyPr>
          <a:lstStyle/>
          <a:p>
            <a:pPr algn="just">
              <a:buClr>
                <a:schemeClr val="accent6"/>
              </a:buClr>
              <a:buFont typeface="Wingdings" panose="05000000000000000000" pitchFamily="2" charset="2"/>
              <a:buChar char="q"/>
            </a:pPr>
            <a:r>
              <a:rPr lang="id-ID" dirty="0">
                <a:latin typeface="+mj-lt"/>
              </a:rPr>
              <a:t>Pemohon kasasi </a:t>
            </a:r>
            <a:r>
              <a:rPr lang="id-ID" dirty="0">
                <a:highlight>
                  <a:srgbClr val="FFFF00"/>
                </a:highlight>
                <a:latin typeface="+mj-lt"/>
              </a:rPr>
              <a:t>wajib menyampaikan Memori Kasasi </a:t>
            </a:r>
            <a:r>
              <a:rPr lang="id-ID" dirty="0">
                <a:latin typeface="+mj-lt"/>
              </a:rPr>
              <a:t>(Ps. 47 ayat (1) UU MA)</a:t>
            </a:r>
            <a:r>
              <a:rPr lang="en-US" dirty="0">
                <a:latin typeface="+mj-lt"/>
              </a:rPr>
              <a:t>.</a:t>
            </a:r>
            <a:endParaRPr lang="id-ID" dirty="0">
              <a:latin typeface="+mj-lt"/>
            </a:endParaRPr>
          </a:p>
          <a:p>
            <a:pPr algn="just">
              <a:buClr>
                <a:schemeClr val="accent6"/>
              </a:buClr>
              <a:buFont typeface="Wingdings" panose="05000000000000000000" pitchFamily="2" charset="2"/>
              <a:buChar char="q"/>
            </a:pPr>
            <a:r>
              <a:rPr lang="id-ID" dirty="0">
                <a:latin typeface="+mj-lt"/>
              </a:rPr>
              <a:t>Tenggang waktu penyampaian Memori Kasasi 14 hari setelah permohonan dimaksud dicatat dalam buku daftar (Ps. 47 ayat (1) UU MA)</a:t>
            </a:r>
            <a:r>
              <a:rPr lang="en-US" dirty="0">
                <a:latin typeface="+mj-lt"/>
              </a:rPr>
              <a:t>.</a:t>
            </a:r>
            <a:endParaRPr lang="id-ID" dirty="0">
              <a:latin typeface="+mj-lt"/>
            </a:endParaRPr>
          </a:p>
          <a:p>
            <a:pPr algn="just">
              <a:buClr>
                <a:schemeClr val="accent6"/>
              </a:buClr>
              <a:buFont typeface="Wingdings" panose="05000000000000000000" pitchFamily="2" charset="2"/>
              <a:buChar char="q"/>
            </a:pPr>
            <a:r>
              <a:rPr lang="id-ID" b="1" dirty="0">
                <a:latin typeface="+mj-lt"/>
              </a:rPr>
              <a:t>Pengajuan Memori Kasasi dalam permohonan kasasi merupakan syarat formal yang bersifat mutlak atas keabsahan permohonan kasasi</a:t>
            </a:r>
            <a:r>
              <a:rPr lang="en-US" b="1" dirty="0">
                <a:latin typeface="+mj-lt"/>
              </a:rPr>
              <a:t>.</a:t>
            </a:r>
            <a:endParaRPr lang="id-ID" b="1" dirty="0">
              <a:latin typeface="+mj-lt"/>
            </a:endParaRPr>
          </a:p>
          <a:p>
            <a:pPr algn="just">
              <a:buClr>
                <a:schemeClr val="accent6"/>
              </a:buClr>
              <a:buFont typeface="Wingdings" panose="05000000000000000000" pitchFamily="2" charset="2"/>
              <a:buChar char="q"/>
            </a:pPr>
            <a:r>
              <a:rPr lang="id-ID" dirty="0">
                <a:highlight>
                  <a:srgbClr val="FFFF00"/>
                </a:highlight>
                <a:latin typeface="+mj-lt"/>
              </a:rPr>
              <a:t>Pengajuan kasasi tanpa Memori Kasasi mengakibatkan permohonan kasasi tidak dapat diterima (NO)</a:t>
            </a:r>
            <a:r>
              <a:rPr lang="en-US" dirty="0">
                <a:highlight>
                  <a:srgbClr val="FFFF00"/>
                </a:highlight>
                <a:latin typeface="+mj-lt"/>
              </a:rPr>
              <a:t>.</a:t>
            </a:r>
            <a:endParaRPr lang="id-ID" dirty="0">
              <a:highlight>
                <a:srgbClr val="FFFF00"/>
              </a:highlight>
              <a:latin typeface="+mj-lt"/>
            </a:endParaRPr>
          </a:p>
          <a:p>
            <a:pPr algn="just">
              <a:buClr>
                <a:schemeClr val="accent6"/>
              </a:buClr>
              <a:buFont typeface="Wingdings" panose="05000000000000000000" pitchFamily="2" charset="2"/>
              <a:buChar char="q"/>
            </a:pPr>
            <a:r>
              <a:rPr lang="en-US" dirty="0" err="1">
                <a:latin typeface="+mj-lt"/>
              </a:rPr>
              <a:t>Panitera</a:t>
            </a:r>
            <a:r>
              <a:rPr lang="en-US" dirty="0">
                <a:latin typeface="+mj-lt"/>
              </a:rPr>
              <a:t> </a:t>
            </a:r>
            <a:r>
              <a:rPr lang="en-US" dirty="0" err="1">
                <a:latin typeface="+mj-lt"/>
              </a:rPr>
              <a:t>Pengadilan</a:t>
            </a:r>
            <a:r>
              <a:rPr lang="en-US" dirty="0">
                <a:latin typeface="+mj-lt"/>
              </a:rPr>
              <a:t> yang </a:t>
            </a:r>
            <a:r>
              <a:rPr lang="en-US" dirty="0" err="1">
                <a:latin typeface="+mj-lt"/>
              </a:rPr>
              <a:t>memutus</a:t>
            </a:r>
            <a:r>
              <a:rPr lang="en-US" dirty="0">
                <a:latin typeface="+mj-lt"/>
              </a:rPr>
              <a:t> </a:t>
            </a:r>
            <a:r>
              <a:rPr lang="en-US" dirty="0" err="1">
                <a:latin typeface="+mj-lt"/>
              </a:rPr>
              <a:t>perkara</a:t>
            </a:r>
            <a:r>
              <a:rPr lang="en-US" dirty="0">
                <a:latin typeface="+mj-lt"/>
              </a:rPr>
              <a:t> </a:t>
            </a:r>
            <a:r>
              <a:rPr lang="en-US" dirty="0" err="1">
                <a:latin typeface="+mj-lt"/>
              </a:rPr>
              <a:t>dalam</a:t>
            </a:r>
            <a:r>
              <a:rPr lang="en-US" dirty="0">
                <a:latin typeface="+mj-lt"/>
              </a:rPr>
              <a:t> </a:t>
            </a:r>
            <a:r>
              <a:rPr lang="en-US" dirty="0" err="1">
                <a:latin typeface="+mj-lt"/>
              </a:rPr>
              <a:t>tingkat</a:t>
            </a:r>
            <a:r>
              <a:rPr lang="en-US" dirty="0">
                <a:latin typeface="+mj-lt"/>
              </a:rPr>
              <a:t> </a:t>
            </a:r>
            <a:r>
              <a:rPr lang="en-US" dirty="0" err="1">
                <a:latin typeface="+mj-lt"/>
              </a:rPr>
              <a:t>pertama</a:t>
            </a:r>
            <a:r>
              <a:rPr lang="en-US" dirty="0">
                <a:latin typeface="+mj-lt"/>
              </a:rPr>
              <a:t> </a:t>
            </a:r>
            <a:r>
              <a:rPr lang="en-US" dirty="0" err="1">
                <a:latin typeface="+mj-lt"/>
              </a:rPr>
              <a:t>memberikan</a:t>
            </a:r>
            <a:r>
              <a:rPr lang="en-US" dirty="0">
                <a:latin typeface="+mj-lt"/>
              </a:rPr>
              <a:t> </a:t>
            </a:r>
            <a:r>
              <a:rPr lang="en-US" dirty="0" err="1">
                <a:latin typeface="+mj-lt"/>
              </a:rPr>
              <a:t>tanda</a:t>
            </a:r>
            <a:r>
              <a:rPr lang="en-US" dirty="0">
                <a:latin typeface="+mj-lt"/>
              </a:rPr>
              <a:t> </a:t>
            </a:r>
            <a:r>
              <a:rPr lang="en-US" dirty="0" err="1">
                <a:latin typeface="+mj-lt"/>
              </a:rPr>
              <a:t>terima</a:t>
            </a:r>
            <a:r>
              <a:rPr lang="en-US" dirty="0">
                <a:latin typeface="+mj-lt"/>
              </a:rPr>
              <a:t> </a:t>
            </a:r>
            <a:r>
              <a:rPr lang="en-US" dirty="0" err="1">
                <a:latin typeface="+mj-lt"/>
              </a:rPr>
              <a:t>atas</a:t>
            </a:r>
            <a:r>
              <a:rPr lang="en-US" dirty="0">
                <a:latin typeface="+mj-lt"/>
              </a:rPr>
              <a:t> </a:t>
            </a:r>
            <a:r>
              <a:rPr lang="en-US" dirty="0" err="1">
                <a:latin typeface="+mj-lt"/>
              </a:rPr>
              <a:t>penerimaan</a:t>
            </a:r>
            <a:r>
              <a:rPr lang="en-US" dirty="0">
                <a:latin typeface="+mj-lt"/>
              </a:rPr>
              <a:t> </a:t>
            </a:r>
            <a:r>
              <a:rPr lang="en-US" dirty="0" err="1">
                <a:latin typeface="+mj-lt"/>
              </a:rPr>
              <a:t>memori</a:t>
            </a:r>
            <a:r>
              <a:rPr lang="en-US" dirty="0">
                <a:latin typeface="+mj-lt"/>
              </a:rPr>
              <a:t> </a:t>
            </a:r>
            <a:r>
              <a:rPr lang="en-US" dirty="0" err="1">
                <a:latin typeface="+mj-lt"/>
              </a:rPr>
              <a:t>kasasi</a:t>
            </a:r>
            <a:r>
              <a:rPr lang="en-US" dirty="0">
                <a:latin typeface="+mj-lt"/>
              </a:rPr>
              <a:t> dan </a:t>
            </a:r>
            <a:r>
              <a:rPr lang="en-US" dirty="0" err="1">
                <a:highlight>
                  <a:srgbClr val="FFFF00"/>
                </a:highlight>
                <a:latin typeface="+mj-lt"/>
              </a:rPr>
              <a:t>menyampaikan</a:t>
            </a:r>
            <a:r>
              <a:rPr lang="en-US" dirty="0">
                <a:highlight>
                  <a:srgbClr val="FFFF00"/>
                </a:highlight>
                <a:latin typeface="+mj-lt"/>
              </a:rPr>
              <a:t> </a:t>
            </a:r>
            <a:r>
              <a:rPr lang="en-US" dirty="0" err="1">
                <a:highlight>
                  <a:srgbClr val="FFFF00"/>
                </a:highlight>
                <a:latin typeface="+mj-lt"/>
              </a:rPr>
              <a:t>salinan</a:t>
            </a:r>
            <a:r>
              <a:rPr lang="en-US" dirty="0">
                <a:highlight>
                  <a:srgbClr val="FFFF00"/>
                </a:highlight>
                <a:latin typeface="+mj-lt"/>
              </a:rPr>
              <a:t> </a:t>
            </a:r>
            <a:r>
              <a:rPr lang="en-US" dirty="0" err="1">
                <a:highlight>
                  <a:srgbClr val="FFFF00"/>
                </a:highlight>
                <a:latin typeface="+mj-lt"/>
              </a:rPr>
              <a:t>memori</a:t>
            </a:r>
            <a:r>
              <a:rPr lang="en-US" dirty="0">
                <a:highlight>
                  <a:srgbClr val="FFFF00"/>
                </a:highlight>
                <a:latin typeface="+mj-lt"/>
              </a:rPr>
              <a:t> </a:t>
            </a:r>
            <a:r>
              <a:rPr lang="en-US" dirty="0" err="1">
                <a:highlight>
                  <a:srgbClr val="FFFF00"/>
                </a:highlight>
                <a:latin typeface="+mj-lt"/>
              </a:rPr>
              <a:t>kasasi</a:t>
            </a:r>
            <a:r>
              <a:rPr lang="en-US" dirty="0">
                <a:highlight>
                  <a:srgbClr val="FFFF00"/>
                </a:highlight>
                <a:latin typeface="+mj-lt"/>
              </a:rPr>
              <a:t> tersebut </a:t>
            </a:r>
            <a:r>
              <a:rPr lang="en-US" dirty="0" err="1">
                <a:highlight>
                  <a:srgbClr val="FFFF00"/>
                </a:highlight>
                <a:latin typeface="+mj-lt"/>
              </a:rPr>
              <a:t>kepada</a:t>
            </a:r>
            <a:r>
              <a:rPr lang="en-US" dirty="0">
                <a:highlight>
                  <a:srgbClr val="FFFF00"/>
                </a:highlight>
                <a:latin typeface="+mj-lt"/>
              </a:rPr>
              <a:t> </a:t>
            </a:r>
            <a:r>
              <a:rPr lang="en-US" dirty="0" err="1">
                <a:highlight>
                  <a:srgbClr val="FFFF00"/>
                </a:highlight>
                <a:latin typeface="+mj-lt"/>
              </a:rPr>
              <a:t>pihak</a:t>
            </a:r>
            <a:r>
              <a:rPr lang="en-US" dirty="0">
                <a:highlight>
                  <a:srgbClr val="FFFF00"/>
                </a:highlight>
                <a:latin typeface="+mj-lt"/>
              </a:rPr>
              <a:t> </a:t>
            </a:r>
            <a:r>
              <a:rPr lang="en-US" dirty="0" err="1">
                <a:highlight>
                  <a:srgbClr val="FFFF00"/>
                </a:highlight>
                <a:latin typeface="+mj-lt"/>
              </a:rPr>
              <a:t>lawan</a:t>
            </a:r>
            <a:r>
              <a:rPr lang="en-US" dirty="0">
                <a:highlight>
                  <a:srgbClr val="FFFF00"/>
                </a:highlight>
                <a:latin typeface="+mj-lt"/>
              </a:rPr>
              <a:t> </a:t>
            </a:r>
            <a:r>
              <a:rPr lang="en-US" dirty="0" err="1">
                <a:highlight>
                  <a:srgbClr val="FFFF00"/>
                </a:highlight>
                <a:latin typeface="+mj-lt"/>
              </a:rPr>
              <a:t>dalam</a:t>
            </a:r>
            <a:r>
              <a:rPr lang="en-US" dirty="0">
                <a:highlight>
                  <a:srgbClr val="FFFF00"/>
                </a:highlight>
                <a:latin typeface="+mj-lt"/>
              </a:rPr>
              <a:t> </a:t>
            </a:r>
            <a:r>
              <a:rPr lang="en-US" dirty="0" err="1">
                <a:highlight>
                  <a:srgbClr val="FFFF00"/>
                </a:highlight>
                <a:latin typeface="+mj-lt"/>
              </a:rPr>
              <a:t>perkara</a:t>
            </a:r>
            <a:r>
              <a:rPr lang="en-US" dirty="0">
                <a:highlight>
                  <a:srgbClr val="FFFF00"/>
                </a:highlight>
                <a:latin typeface="+mj-lt"/>
              </a:rPr>
              <a:t> yang </a:t>
            </a:r>
            <a:r>
              <a:rPr lang="en-US" dirty="0" err="1">
                <a:highlight>
                  <a:srgbClr val="FFFF00"/>
                </a:highlight>
                <a:latin typeface="+mj-lt"/>
              </a:rPr>
              <a:t>dimaksud</a:t>
            </a:r>
            <a:r>
              <a:rPr lang="en-US" dirty="0">
                <a:highlight>
                  <a:srgbClr val="FFFF00"/>
                </a:highlight>
                <a:latin typeface="+mj-lt"/>
              </a:rPr>
              <a:t> </a:t>
            </a:r>
            <a:r>
              <a:rPr lang="en-US" dirty="0" err="1">
                <a:highlight>
                  <a:srgbClr val="FFFF00"/>
                </a:highlight>
                <a:latin typeface="+mj-lt"/>
              </a:rPr>
              <a:t>dalam</a:t>
            </a:r>
            <a:r>
              <a:rPr lang="en-US" dirty="0">
                <a:highlight>
                  <a:srgbClr val="FFFF00"/>
                </a:highlight>
                <a:latin typeface="+mj-lt"/>
              </a:rPr>
              <a:t> </a:t>
            </a:r>
            <a:r>
              <a:rPr lang="en-US" dirty="0" err="1">
                <a:highlight>
                  <a:srgbClr val="FFFF00"/>
                </a:highlight>
                <a:latin typeface="+mj-lt"/>
              </a:rPr>
              <a:t>waktu</a:t>
            </a:r>
            <a:r>
              <a:rPr lang="en-US" dirty="0">
                <a:highlight>
                  <a:srgbClr val="FFFF00"/>
                </a:highlight>
                <a:latin typeface="+mj-lt"/>
              </a:rPr>
              <a:t> </a:t>
            </a:r>
            <a:r>
              <a:rPr lang="en-US" dirty="0" err="1">
                <a:highlight>
                  <a:srgbClr val="FFFF00"/>
                </a:highlight>
                <a:latin typeface="+mj-lt"/>
              </a:rPr>
              <a:t>selambat-lambatnya</a:t>
            </a:r>
            <a:r>
              <a:rPr lang="en-US" dirty="0">
                <a:highlight>
                  <a:srgbClr val="FFFF00"/>
                </a:highlight>
                <a:latin typeface="+mj-lt"/>
              </a:rPr>
              <a:t> 30 </a:t>
            </a:r>
            <a:r>
              <a:rPr lang="en-US" dirty="0" err="1">
                <a:highlight>
                  <a:srgbClr val="FFFF00"/>
                </a:highlight>
                <a:latin typeface="+mj-lt"/>
              </a:rPr>
              <a:t>hari</a:t>
            </a:r>
            <a:r>
              <a:rPr lang="en-US" dirty="0">
                <a:latin typeface="+mj-lt"/>
              </a:rPr>
              <a:t>.</a:t>
            </a:r>
          </a:p>
          <a:p>
            <a:pPr algn="just">
              <a:buNone/>
            </a:pPr>
            <a:r>
              <a:rPr lang="en-US" dirty="0">
                <a:latin typeface="+mj-lt"/>
              </a:rPr>
              <a:t>	(Ps. 47 </a:t>
            </a:r>
            <a:r>
              <a:rPr lang="en-US" dirty="0" err="1">
                <a:latin typeface="+mj-lt"/>
              </a:rPr>
              <a:t>ayat</a:t>
            </a:r>
            <a:r>
              <a:rPr lang="en-US" dirty="0">
                <a:latin typeface="+mj-lt"/>
              </a:rPr>
              <a:t> (2) UUMA).</a:t>
            </a:r>
          </a:p>
          <a:p>
            <a:endParaRPr lang="id-ID" dirty="0"/>
          </a:p>
          <a:p>
            <a:endParaRPr lang="id-ID" dirty="0"/>
          </a:p>
        </p:txBody>
      </p:sp>
    </p:spTree>
    <p:extLst>
      <p:ext uri="{BB962C8B-B14F-4D97-AF65-F5344CB8AC3E}">
        <p14:creationId xmlns:p14="http://schemas.microsoft.com/office/powerpoint/2010/main" val="2236427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775"/>
            <a:ext cx="5511300" cy="465177"/>
          </a:xfrm>
        </p:spPr>
        <p:txBody>
          <a:bodyPr>
            <a:normAutofit/>
          </a:bodyPr>
          <a:lstStyle/>
          <a:p>
            <a:r>
              <a:rPr lang="id-ID" sz="2250" dirty="0"/>
              <a:t>Kasasi (lanjutan)</a:t>
            </a:r>
          </a:p>
        </p:txBody>
      </p:sp>
      <p:sp>
        <p:nvSpPr>
          <p:cNvPr id="3" name="Content Placeholder 2"/>
          <p:cNvSpPr>
            <a:spLocks noGrp="1"/>
          </p:cNvSpPr>
          <p:nvPr>
            <p:ph type="body" idx="1"/>
          </p:nvPr>
        </p:nvSpPr>
        <p:spPr>
          <a:xfrm>
            <a:off x="457200" y="850392"/>
            <a:ext cx="5660136" cy="3999333"/>
          </a:xfrm>
        </p:spPr>
        <p:txBody>
          <a:bodyPr>
            <a:normAutofit fontScale="85000" lnSpcReduction="20000"/>
          </a:bodyPr>
          <a:lstStyle/>
          <a:p>
            <a:pPr marL="266700" indent="-266700" algn="just">
              <a:buClr>
                <a:schemeClr val="accent6"/>
              </a:buClr>
              <a:buFont typeface="Wingdings" panose="05000000000000000000" pitchFamily="2" charset="2"/>
              <a:buChar char="q"/>
            </a:pPr>
            <a:r>
              <a:rPr lang="id-ID" dirty="0"/>
              <a:t>Pihak lawan berhak mengajukan surat jawaban </a:t>
            </a:r>
            <a:r>
              <a:rPr lang="id-ID" b="1" dirty="0"/>
              <a:t>(Kontra Memori Kasasi) </a:t>
            </a:r>
            <a:r>
              <a:rPr lang="id-ID" dirty="0"/>
              <a:t>terhadap Memori Kasasi kepada Panitera PTUN yang memutus perkara pada tingkat pertama</a:t>
            </a:r>
            <a:r>
              <a:rPr lang="en-US" dirty="0"/>
              <a:t>.</a:t>
            </a:r>
            <a:endParaRPr lang="id-ID" dirty="0"/>
          </a:p>
          <a:p>
            <a:pPr marL="266700" indent="-266700" algn="just">
              <a:buClr>
                <a:schemeClr val="accent6"/>
              </a:buClr>
              <a:buFont typeface="Wingdings" panose="05000000000000000000" pitchFamily="2" charset="2"/>
              <a:buChar char="q"/>
            </a:pPr>
            <a:r>
              <a:rPr lang="id-ID" dirty="0">
                <a:highlight>
                  <a:srgbClr val="FFFF00"/>
                </a:highlight>
              </a:rPr>
              <a:t>Tenggang waktu penyampaian Kontra Memori Kasasi 14 hari sejak tanggal salinan Memori Kasasi diterima</a:t>
            </a:r>
            <a:r>
              <a:rPr lang="id-ID" dirty="0"/>
              <a:t> (Ps. 47 ayat (3) UU MA)</a:t>
            </a:r>
            <a:r>
              <a:rPr lang="en-US" dirty="0"/>
              <a:t>.</a:t>
            </a:r>
            <a:endParaRPr lang="id-ID" dirty="0"/>
          </a:p>
          <a:p>
            <a:pPr marL="266700" indent="-266700" algn="just">
              <a:buClr>
                <a:schemeClr val="accent6"/>
              </a:buClr>
              <a:buFont typeface="Wingdings" panose="05000000000000000000" pitchFamily="2" charset="2"/>
              <a:buChar char="q"/>
            </a:pPr>
            <a:r>
              <a:rPr lang="id-ID" dirty="0">
                <a:highlight>
                  <a:srgbClr val="FFFF00"/>
                </a:highlight>
              </a:rPr>
              <a:t>Pelanggaran terhadap tenggang waktu mengakibatkan pengajuan Kontra Memori Kasasi tidak sah/tidak memenuhi syarat formal </a:t>
            </a:r>
            <a:r>
              <a:rPr lang="id-ID" dirty="0">
                <a:highlight>
                  <a:srgbClr val="FFFF00"/>
                </a:highlight>
                <a:latin typeface="Calibri"/>
              </a:rPr>
              <a:t>(NO)</a:t>
            </a:r>
            <a:r>
              <a:rPr lang="en-US" dirty="0">
                <a:highlight>
                  <a:srgbClr val="FFFF00"/>
                </a:highlight>
                <a:latin typeface="Calibri"/>
              </a:rPr>
              <a:t>.</a:t>
            </a:r>
            <a:endParaRPr lang="id-ID" dirty="0">
              <a:highlight>
                <a:srgbClr val="FFFF00"/>
              </a:highlight>
              <a:latin typeface="Calibri"/>
            </a:endParaRPr>
          </a:p>
          <a:p>
            <a:pPr marL="267891" indent="-267891" algn="just">
              <a:buClr>
                <a:schemeClr val="accent6"/>
              </a:buClr>
              <a:buFont typeface="Wingdings" panose="05000000000000000000" pitchFamily="2" charset="2"/>
              <a:buChar char="q"/>
            </a:pPr>
            <a:r>
              <a:rPr lang="id-ID" dirty="0"/>
              <a:t>Panitera mengirimkan seluruh berkas perkara (permohonan kasasi, memori kasasi, kontra memori kasasi berkas yang lain) kepada Mahkamah Agung dalam tenggang waktu selambat-lambatnya 30 (tiga puluh) hari.</a:t>
            </a:r>
          </a:p>
          <a:p>
            <a:pPr marL="267891" indent="-267891" algn="just">
              <a:buClr>
                <a:schemeClr val="accent6"/>
              </a:buClr>
              <a:buFont typeface="Wingdings" panose="05000000000000000000" pitchFamily="2" charset="2"/>
              <a:buChar char="q"/>
            </a:pPr>
            <a:r>
              <a:rPr lang="id-ID" dirty="0"/>
              <a:t>Panitera Mahkamah Agung bertindak :</a:t>
            </a:r>
          </a:p>
          <a:p>
            <a:pPr marL="471488" indent="-203597" algn="just">
              <a:buClr>
                <a:schemeClr val="accent6"/>
              </a:buClr>
              <a:buFont typeface="Wingdings" panose="05000000000000000000" pitchFamily="2" charset="2"/>
              <a:buChar char="ü"/>
            </a:pPr>
            <a:r>
              <a:rPr lang="id-ID" dirty="0"/>
              <a:t>Mencatat permohonan kasasi dalam buku daftar dengan membubuhkan nomor urut menurut tanggal penerimaannya.</a:t>
            </a:r>
          </a:p>
          <a:p>
            <a:pPr marL="471488" indent="-203597" algn="just">
              <a:buClr>
                <a:schemeClr val="accent6"/>
              </a:buClr>
              <a:buFont typeface="Wingdings" panose="05000000000000000000" pitchFamily="2" charset="2"/>
              <a:buChar char="ü"/>
            </a:pPr>
            <a:r>
              <a:rPr lang="id-ID" dirty="0"/>
              <a:t>Membuat catatan singkat tentang isinya.</a:t>
            </a:r>
          </a:p>
          <a:p>
            <a:pPr marL="471488" indent="-203597" algn="just">
              <a:buClr>
                <a:schemeClr val="accent6"/>
              </a:buClr>
              <a:buFont typeface="Wingdings" panose="05000000000000000000" pitchFamily="2" charset="2"/>
              <a:buChar char="ü"/>
            </a:pPr>
            <a:r>
              <a:rPr lang="id-ID" dirty="0"/>
              <a:t>Melaporkan semua itu kepada Mahkamah Agung.</a:t>
            </a:r>
          </a:p>
          <a:p>
            <a:endParaRPr lang="id-ID" dirty="0"/>
          </a:p>
        </p:txBody>
      </p:sp>
    </p:spTree>
    <p:extLst>
      <p:ext uri="{BB962C8B-B14F-4D97-AF65-F5344CB8AC3E}">
        <p14:creationId xmlns:p14="http://schemas.microsoft.com/office/powerpoint/2010/main" val="3412098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73" y="216039"/>
            <a:ext cx="6863786" cy="857400"/>
          </a:xfrm>
        </p:spPr>
        <p:txBody>
          <a:bodyPr/>
          <a:lstStyle/>
          <a:p>
            <a:pPr algn="ctr"/>
            <a:r>
              <a:rPr lang="id-ID" sz="3200" b="1" dirty="0">
                <a:solidFill>
                  <a:schemeClr val="tx1"/>
                </a:solidFill>
              </a:rPr>
              <a:t>PUTUSAN KASASI</a:t>
            </a:r>
            <a:r>
              <a:rPr lang="en-US" sz="3200" b="1" dirty="0">
                <a:solidFill>
                  <a:schemeClr val="tx1"/>
                </a:solidFill>
              </a:rPr>
              <a:t> :</a:t>
            </a:r>
            <a:br>
              <a:rPr lang="en-US" sz="3200" b="1" dirty="0">
                <a:solidFill>
                  <a:schemeClr val="tx1"/>
                </a:solidFill>
              </a:rPr>
            </a:br>
            <a:r>
              <a:rPr lang="en-US" sz="2000" b="1" dirty="0">
                <a:solidFill>
                  <a:schemeClr val="tx1"/>
                </a:solidFill>
              </a:rPr>
              <a:t>DALAM HAL MAHKAMAH AGUNG MENGABULKAN …..</a:t>
            </a:r>
            <a:endParaRPr lang="id-ID" sz="2000" b="1" dirty="0">
              <a:solidFill>
                <a:schemeClr val="tx1"/>
              </a:solidFill>
            </a:endParaRPr>
          </a:p>
        </p:txBody>
      </p:sp>
      <p:sp>
        <p:nvSpPr>
          <p:cNvPr id="3" name="Content Placeholder 2"/>
          <p:cNvSpPr>
            <a:spLocks noGrp="1"/>
          </p:cNvSpPr>
          <p:nvPr>
            <p:ph type="body" idx="1"/>
          </p:nvPr>
        </p:nvSpPr>
        <p:spPr>
          <a:xfrm>
            <a:off x="244414" y="1194973"/>
            <a:ext cx="5995359" cy="3665338"/>
          </a:xfrm>
        </p:spPr>
        <p:txBody>
          <a:bodyPr>
            <a:normAutofit fontScale="85000" lnSpcReduction="20000"/>
          </a:bodyPr>
          <a:lstStyle/>
          <a:p>
            <a:pPr marL="358775" indent="-358775" algn="just">
              <a:buClr>
                <a:schemeClr val="accent6"/>
              </a:buClr>
              <a:buFont typeface="Wingdings" panose="05000000000000000000" pitchFamily="2" charset="2"/>
              <a:buChar char="v"/>
            </a:pPr>
            <a:r>
              <a:rPr lang="id-ID" b="1" dirty="0"/>
              <a:t>Tidak berwenang atau melampaui batas wewenang.</a:t>
            </a:r>
          </a:p>
          <a:p>
            <a:pPr marL="358775" indent="0" algn="just">
              <a:buNone/>
            </a:pPr>
            <a:r>
              <a:rPr lang="id-ID" dirty="0"/>
              <a:t>Jika Mahkamah Agung mengabulkan permohonan kasasi berdasarkan alasan tersebut, maka Mahkamah Agung menyerahkan perkara tersebut kepada Pengadilan lain yang berwenang memeriksa dan memutusnya.</a:t>
            </a:r>
          </a:p>
          <a:p>
            <a:pPr marL="332185" indent="-332185" algn="just">
              <a:buClr>
                <a:schemeClr val="accent6"/>
              </a:buClr>
              <a:buFont typeface="Wingdings" panose="05000000000000000000" pitchFamily="2" charset="2"/>
              <a:buChar char="v"/>
            </a:pPr>
            <a:r>
              <a:rPr lang="id-ID" b="1" dirty="0"/>
              <a:t>Salah menerapkan atau melanggar hukum yang berlaku</a:t>
            </a:r>
            <a:r>
              <a:rPr lang="id-ID" dirty="0"/>
              <a:t>. </a:t>
            </a:r>
            <a:endParaRPr lang="en-US" dirty="0"/>
          </a:p>
          <a:p>
            <a:pPr marL="358775" indent="-92075" algn="just">
              <a:buClr>
                <a:schemeClr val="accent6"/>
              </a:buClr>
              <a:buNone/>
            </a:pPr>
            <a:r>
              <a:rPr lang="en-US" dirty="0"/>
              <a:t>	</a:t>
            </a:r>
            <a:r>
              <a:rPr lang="id-ID" dirty="0"/>
              <a:t>Dalam hal ini, maka Mahkamah Agung memutus sendiri perkara yang dimohonkan kasasi itu. Apabila Mahkamah Agung membatalkan putusan Pengadilan dan mengadili sendiri perkara tersebut, maka dipakai hukum pembuktian yang berlaku bagi Pengadilan Tinggi Pertama.</a:t>
            </a:r>
          </a:p>
          <a:p>
            <a:pPr marL="358775" indent="-358775" algn="just">
              <a:buClr>
                <a:schemeClr val="accent6"/>
              </a:buClr>
              <a:buFont typeface="Wingdings" panose="05000000000000000000" pitchFamily="2" charset="2"/>
              <a:buChar char="v"/>
            </a:pPr>
            <a:r>
              <a:rPr lang="id-ID" b="1" dirty="0"/>
              <a:t>Lalai memenuhi syarat-syarat yang diwajibkan oleh peraturan perundang-undangan yang mengancam kelalaian itu dengan batalnya putusan yang bersangkutan.</a:t>
            </a:r>
          </a:p>
          <a:p>
            <a:pPr marL="358775" indent="0" algn="just">
              <a:buNone/>
            </a:pPr>
            <a:r>
              <a:rPr lang="id-ID" dirty="0"/>
              <a:t>Jika putusan dilakukan atas dasar alasan tersebut, maka Mahkamah Agung memutus sendiri perkara yang dimohonkan kasasi itu.</a:t>
            </a:r>
          </a:p>
        </p:txBody>
      </p:sp>
    </p:spTree>
    <p:extLst>
      <p:ext uri="{BB962C8B-B14F-4D97-AF65-F5344CB8AC3E}">
        <p14:creationId xmlns:p14="http://schemas.microsoft.com/office/powerpoint/2010/main" val="1634895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457200" y="822960"/>
            <a:ext cx="5486400" cy="4026765"/>
          </a:xfrm>
        </p:spPr>
        <p:txBody>
          <a:bodyPr>
            <a:normAutofit fontScale="92500" lnSpcReduction="10000"/>
          </a:bodyPr>
          <a:lstStyle/>
          <a:p>
            <a:pPr algn="just">
              <a:buClr>
                <a:schemeClr val="accent6"/>
              </a:buClr>
              <a:buFont typeface="Wingdings" panose="05000000000000000000" pitchFamily="2" charset="2"/>
              <a:buChar char="q"/>
            </a:pPr>
            <a:r>
              <a:rPr lang="id-ID" sz="2100" b="1" dirty="0"/>
              <a:t>Pemohon dapat mencabut kembali permohonan kasasinya sebelum permohonan kasasi itu diputus oleh Mahkamah Agung</a:t>
            </a:r>
            <a:r>
              <a:rPr lang="id-ID" sz="2100" dirty="0"/>
              <a:t>, </a:t>
            </a:r>
            <a:r>
              <a:rPr lang="id-ID" sz="2100" dirty="0">
                <a:highlight>
                  <a:srgbClr val="FFFF00"/>
                </a:highlight>
              </a:rPr>
              <a:t>dengan ketentuan, apabila telah dicabut pemohon tidak dapat lagi mengajukan permohonan kasasi dalam perkara itu meskipun tenggang waktu kasasi belum lampau</a:t>
            </a:r>
            <a:r>
              <a:rPr lang="id-ID" sz="2100" dirty="0"/>
              <a:t>. </a:t>
            </a:r>
            <a:endParaRPr lang="en-US" sz="2100" dirty="0"/>
          </a:p>
          <a:p>
            <a:pPr algn="just">
              <a:buClr>
                <a:schemeClr val="accent6"/>
              </a:buClr>
              <a:buFont typeface="Wingdings" panose="05000000000000000000" pitchFamily="2" charset="2"/>
              <a:buChar char="q"/>
            </a:pPr>
            <a:r>
              <a:rPr lang="id-ID" sz="2100" b="1" dirty="0"/>
              <a:t>Apabila pencabutan permohonan kasasi dilakukan sebelum berkas perkaranya dikirimkan kepada Mahkamah Agung</a:t>
            </a:r>
            <a:r>
              <a:rPr lang="id-ID" sz="2100" dirty="0"/>
              <a:t>, </a:t>
            </a:r>
            <a:r>
              <a:rPr lang="id-ID" sz="2100" dirty="0">
                <a:highlight>
                  <a:srgbClr val="FFFF00"/>
                </a:highlight>
              </a:rPr>
              <a:t>maka berkas perkara itu tidak diteruskan kepada Mahkamah Agung.</a:t>
            </a:r>
          </a:p>
        </p:txBody>
      </p:sp>
    </p:spTree>
    <p:extLst>
      <p:ext uri="{BB962C8B-B14F-4D97-AF65-F5344CB8AC3E}">
        <p14:creationId xmlns:p14="http://schemas.microsoft.com/office/powerpoint/2010/main" val="2890577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457200" y="996696"/>
            <a:ext cx="5568696" cy="3853029"/>
          </a:xfrm>
        </p:spPr>
        <p:txBody>
          <a:bodyPr>
            <a:normAutofit lnSpcReduction="10000"/>
          </a:bodyPr>
          <a:lstStyle/>
          <a:p>
            <a:pPr algn="just">
              <a:buClr>
                <a:schemeClr val="accent6"/>
              </a:buClr>
              <a:buFont typeface="Wingdings" panose="05000000000000000000" pitchFamily="2" charset="2"/>
              <a:buChar char="q"/>
            </a:pPr>
            <a:r>
              <a:rPr lang="id-ID" sz="2100" dirty="0">
                <a:latin typeface="+mj-lt"/>
              </a:rPr>
              <a:t>Salinan putusan dikirimkan kepada Ketua Pengadilan Tata Usaha Negara (tingkat pertama) yang memutus perkara tersebut. </a:t>
            </a:r>
            <a:endParaRPr lang="en-US" sz="2100" dirty="0">
              <a:latin typeface="+mj-lt"/>
            </a:endParaRPr>
          </a:p>
          <a:p>
            <a:pPr algn="just">
              <a:buClr>
                <a:schemeClr val="accent6"/>
              </a:buClr>
              <a:buFont typeface="Wingdings" panose="05000000000000000000" pitchFamily="2" charset="2"/>
              <a:buChar char="q"/>
            </a:pPr>
            <a:r>
              <a:rPr lang="id-ID" sz="2100" dirty="0">
                <a:latin typeface="+mj-lt"/>
              </a:rPr>
              <a:t>Selanjutnya, putusan Mahkamah Agung tersebut oleh Pengadilan Tingkat Pertama diberitahukan kepada kedua belah pihak selambat-lambatnya 30 (tiga puluh) hari setelah putusan dan berkas perkara diterima oleh Pengadilan Tata Usaha Negara (tingkat pertama) tersebut.</a:t>
            </a:r>
          </a:p>
        </p:txBody>
      </p:sp>
    </p:spTree>
    <p:extLst>
      <p:ext uri="{BB962C8B-B14F-4D97-AF65-F5344CB8AC3E}">
        <p14:creationId xmlns:p14="http://schemas.microsoft.com/office/powerpoint/2010/main" val="480223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656" y="1556047"/>
            <a:ext cx="4959752" cy="1267043"/>
          </a:xfrm>
        </p:spPr>
        <p:txBody>
          <a:bodyPr>
            <a:normAutofit/>
          </a:bodyPr>
          <a:lstStyle/>
          <a:p>
            <a:r>
              <a:rPr lang="id-ID" b="1" dirty="0">
                <a:solidFill>
                  <a:schemeClr val="tx1"/>
                </a:solidFill>
                <a:latin typeface="AR CENA" panose="02000000000000000000" pitchFamily="2" charset="0"/>
              </a:rPr>
              <a:t>BANDING</a:t>
            </a:r>
            <a:br>
              <a:rPr lang="en-US" b="1" dirty="0">
                <a:solidFill>
                  <a:schemeClr val="tx1"/>
                </a:solidFill>
                <a:latin typeface="AR CENA" panose="02000000000000000000" pitchFamily="2" charset="0"/>
              </a:rPr>
            </a:br>
            <a:r>
              <a:rPr lang="id-ID" sz="2000" b="1" dirty="0">
                <a:solidFill>
                  <a:schemeClr val="tx1"/>
                </a:solidFill>
                <a:latin typeface="AR CENA" panose="02000000000000000000" pitchFamily="2" charset="0"/>
              </a:rPr>
              <a:t>(Perkara Penyalahgunaan Wewenang)</a:t>
            </a:r>
          </a:p>
        </p:txBody>
      </p:sp>
      <p:sp>
        <p:nvSpPr>
          <p:cNvPr id="3" name="Text Placeholder 2"/>
          <p:cNvSpPr>
            <a:spLocks noGrp="1"/>
          </p:cNvSpPr>
          <p:nvPr>
            <p:ph type="body" idx="1"/>
          </p:nvPr>
        </p:nvSpPr>
        <p:spPr/>
        <p:txBody>
          <a:bodyPr/>
          <a:lstStyle/>
          <a:p>
            <a:pPr algn="just"/>
            <a:endParaRPr lang="id-ID" dirty="0"/>
          </a:p>
          <a:p>
            <a:r>
              <a:rPr lang="en-US" sz="1800" dirty="0"/>
              <a:t>Ps 21 UU AP dan </a:t>
            </a:r>
            <a:r>
              <a:rPr lang="id-ID" sz="1800" dirty="0"/>
              <a:t>PERMA No. 4/2015</a:t>
            </a:r>
          </a:p>
        </p:txBody>
      </p:sp>
    </p:spTree>
    <p:extLst>
      <p:ext uri="{BB962C8B-B14F-4D97-AF65-F5344CB8AC3E}">
        <p14:creationId xmlns:p14="http://schemas.microsoft.com/office/powerpoint/2010/main" val="2780044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86137" y="321454"/>
            <a:ext cx="8067553" cy="536204"/>
          </a:xfrm>
          <a:solidFill>
            <a:srgbClr val="FFFF00"/>
          </a:solidFill>
        </p:spPr>
        <p:txBody>
          <a:bodyPr>
            <a:noAutofit/>
          </a:bodyPr>
          <a:lstStyle/>
          <a:p>
            <a:r>
              <a:rPr lang="id-ID" sz="1600" b="1" dirty="0">
                <a:solidFill>
                  <a:schemeClr val="tx1"/>
                </a:solidFill>
                <a:latin typeface="Century Gothic" panose="020B0502020202020204" pitchFamily="34" charset="0"/>
              </a:rPr>
              <a:t>PENGAJUAN PERMOHONAN PENYALAHGUNAAN WEWENANG KE PENGADILAN TUN</a:t>
            </a:r>
          </a:p>
        </p:txBody>
      </p:sp>
      <p:sp>
        <p:nvSpPr>
          <p:cNvPr id="11" name="Content Placeholder 10"/>
          <p:cNvSpPr>
            <a:spLocks noGrp="1"/>
          </p:cNvSpPr>
          <p:nvPr>
            <p:ph idx="1"/>
          </p:nvPr>
        </p:nvSpPr>
        <p:spPr>
          <a:xfrm>
            <a:off x="486137" y="857238"/>
            <a:ext cx="8067553" cy="3961579"/>
          </a:xfrm>
          <a:solidFill>
            <a:schemeClr val="bg1">
              <a:lumMod val="85000"/>
            </a:schemeClr>
          </a:solidFill>
        </p:spPr>
        <p:txBody>
          <a:bodyPr/>
          <a:lstStyle/>
          <a:p>
            <a:pPr>
              <a:buNone/>
            </a:pPr>
            <a:endParaRPr lang="id-ID" dirty="0"/>
          </a:p>
        </p:txBody>
      </p:sp>
      <p:sp>
        <p:nvSpPr>
          <p:cNvPr id="12" name="Rectangle 11"/>
          <p:cNvSpPr/>
          <p:nvPr/>
        </p:nvSpPr>
        <p:spPr>
          <a:xfrm>
            <a:off x="1839497" y="1285866"/>
            <a:ext cx="1146327" cy="634634"/>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a:solidFill>
                  <a:schemeClr val="tx1"/>
                </a:solidFill>
                <a:latin typeface="Century Gothic" panose="020B0502020202020204" pitchFamily="34" charset="0"/>
              </a:rPr>
              <a:t>Permohonan</a:t>
            </a:r>
            <a:endParaRPr lang="id-ID" sz="1200" b="1" dirty="0">
              <a:latin typeface="Century Gothic" panose="020B0502020202020204" pitchFamily="34" charset="0"/>
            </a:endParaRPr>
          </a:p>
        </p:txBody>
      </p:sp>
      <p:sp>
        <p:nvSpPr>
          <p:cNvPr id="13" name="Rectangle 12"/>
          <p:cNvSpPr/>
          <p:nvPr/>
        </p:nvSpPr>
        <p:spPr>
          <a:xfrm>
            <a:off x="3339695" y="1285866"/>
            <a:ext cx="1008722" cy="621069"/>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50" b="1" dirty="0">
                <a:solidFill>
                  <a:schemeClr val="tx1"/>
                </a:solidFill>
                <a:latin typeface="Century Gothic" pitchFamily="34" charset="0"/>
              </a:rPr>
              <a:t>PTUN</a:t>
            </a:r>
          </a:p>
        </p:txBody>
      </p:sp>
      <p:sp>
        <p:nvSpPr>
          <p:cNvPr id="14" name="Rectangle 13"/>
          <p:cNvSpPr/>
          <p:nvPr/>
        </p:nvSpPr>
        <p:spPr>
          <a:xfrm>
            <a:off x="4625579" y="1017973"/>
            <a:ext cx="1555753" cy="1182911"/>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a:solidFill>
                  <a:schemeClr val="tx1"/>
                </a:solidFill>
                <a:latin typeface="Century Gothic" panose="020B0502020202020204" pitchFamily="34" charset="0"/>
              </a:rPr>
              <a:t>Putusan ada atau tidaknya unsur penyalah-</a:t>
            </a:r>
          </a:p>
          <a:p>
            <a:pPr algn="ctr"/>
            <a:r>
              <a:rPr lang="id-ID" sz="1200" b="1" dirty="0">
                <a:solidFill>
                  <a:schemeClr val="tx1"/>
                </a:solidFill>
                <a:latin typeface="Century Gothic" panose="020B0502020202020204" pitchFamily="34" charset="0"/>
              </a:rPr>
              <a:t>gunaan wewenang</a:t>
            </a:r>
          </a:p>
        </p:txBody>
      </p:sp>
      <p:sp>
        <p:nvSpPr>
          <p:cNvPr id="15" name="Rectangle 14"/>
          <p:cNvSpPr/>
          <p:nvPr/>
        </p:nvSpPr>
        <p:spPr>
          <a:xfrm>
            <a:off x="6554405" y="1232287"/>
            <a:ext cx="868385" cy="634634"/>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50" b="1" dirty="0">
                <a:solidFill>
                  <a:schemeClr val="tx1"/>
                </a:solidFill>
                <a:latin typeface="Century Gothic" pitchFamily="34" charset="0"/>
              </a:rPr>
              <a:t>Banding ke PT TUN</a:t>
            </a:r>
          </a:p>
        </p:txBody>
      </p:sp>
      <p:sp>
        <p:nvSpPr>
          <p:cNvPr id="17" name="Oval 16"/>
          <p:cNvSpPr/>
          <p:nvPr/>
        </p:nvSpPr>
        <p:spPr>
          <a:xfrm>
            <a:off x="6393669" y="2518172"/>
            <a:ext cx="1230879" cy="972108"/>
          </a:xfrm>
          <a:prstGeom prst="ellipse">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100" b="1" dirty="0">
                <a:solidFill>
                  <a:schemeClr val="tx1"/>
                </a:solidFill>
                <a:latin typeface="Century Gothic" pitchFamily="34" charset="0"/>
              </a:rPr>
              <a:t>Putusan bersifat final dan mengikat</a:t>
            </a:r>
          </a:p>
        </p:txBody>
      </p:sp>
      <p:cxnSp>
        <p:nvCxnSpPr>
          <p:cNvPr id="20" name="Straight Arrow Connector 19"/>
          <p:cNvCxnSpPr/>
          <p:nvPr/>
        </p:nvCxnSpPr>
        <p:spPr>
          <a:xfrm flipV="1">
            <a:off x="3018224" y="1607338"/>
            <a:ext cx="270029" cy="678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357687" y="1607337"/>
            <a:ext cx="206819"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32933" y="1607337"/>
            <a:ext cx="303368"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036611" y="1875229"/>
            <a:ext cx="0" cy="59466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rot="10800000">
            <a:off x="5697148" y="2732485"/>
            <a:ext cx="696521" cy="1607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4625578" y="3214692"/>
            <a:ext cx="1819907" cy="3750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0800000" flipV="1">
            <a:off x="5911463" y="3429006"/>
            <a:ext cx="642942" cy="267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339695" y="2357436"/>
            <a:ext cx="2310913" cy="9356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a:solidFill>
                  <a:schemeClr val="tx1"/>
                </a:solidFill>
                <a:latin typeface="Century Gothic" pitchFamily="34" charset="0"/>
              </a:rPr>
              <a:t>Permohonan tidak dapat diterim</a:t>
            </a:r>
            <a:r>
              <a:rPr lang="id-ID" sz="1200" b="1" dirty="0">
                <a:solidFill>
                  <a:schemeClr val="tx1"/>
                </a:solidFill>
              </a:rPr>
              <a:t>a</a:t>
            </a:r>
          </a:p>
        </p:txBody>
      </p:sp>
      <p:sp>
        <p:nvSpPr>
          <p:cNvPr id="21" name="Oval 20"/>
          <p:cNvSpPr/>
          <p:nvPr/>
        </p:nvSpPr>
        <p:spPr>
          <a:xfrm>
            <a:off x="2861903" y="3214692"/>
            <a:ext cx="1689992" cy="918102"/>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a:solidFill>
                  <a:schemeClr val="tx1"/>
                </a:solidFill>
                <a:latin typeface="Century Gothic" pitchFamily="34" charset="0"/>
              </a:rPr>
              <a:t>Permohonan dikabulkan</a:t>
            </a:r>
          </a:p>
        </p:txBody>
      </p:sp>
      <p:sp>
        <p:nvSpPr>
          <p:cNvPr id="23" name="Oval 22"/>
          <p:cNvSpPr/>
          <p:nvPr/>
        </p:nvSpPr>
        <p:spPr>
          <a:xfrm>
            <a:off x="4411264" y="3643320"/>
            <a:ext cx="1768091" cy="84517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50" b="1" dirty="0">
                <a:solidFill>
                  <a:schemeClr val="tx1"/>
                </a:solidFill>
                <a:latin typeface="Century Gothic" panose="020B0502020202020204" pitchFamily="34" charset="0"/>
              </a:rPr>
              <a:t>Permohonan ditolak </a:t>
            </a:r>
          </a:p>
        </p:txBody>
      </p:sp>
      <p:cxnSp>
        <p:nvCxnSpPr>
          <p:cNvPr id="38" name="Straight Arrow Connector 37"/>
          <p:cNvCxnSpPr/>
          <p:nvPr/>
        </p:nvCxnSpPr>
        <p:spPr>
          <a:xfrm rot="5400000">
            <a:off x="6742814" y="3615646"/>
            <a:ext cx="321471" cy="1625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6179322" y="3911212"/>
            <a:ext cx="1607388" cy="702332"/>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200" b="1" dirty="0">
                <a:solidFill>
                  <a:schemeClr val="accent1">
                    <a:lumMod val="75000"/>
                  </a:schemeClr>
                </a:solidFill>
                <a:latin typeface="Century Gothic" panose="020B0502020202020204" pitchFamily="34" charset="0"/>
              </a:rPr>
              <a:t>Permohonan gugur</a:t>
            </a:r>
          </a:p>
        </p:txBody>
      </p:sp>
    </p:spTree>
    <p:extLst>
      <p:ext uri="{BB962C8B-B14F-4D97-AF65-F5344CB8AC3E}">
        <p14:creationId xmlns:p14="http://schemas.microsoft.com/office/powerpoint/2010/main" val="300414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61372" y="749300"/>
            <a:ext cx="7830274" cy="3880573"/>
          </a:xfrm>
          <a:noFill/>
          <a:ln>
            <a:noFill/>
          </a:ln>
        </p:spPr>
        <p:style>
          <a:lnRef idx="1">
            <a:schemeClr val="accent4"/>
          </a:lnRef>
          <a:fillRef idx="2">
            <a:schemeClr val="accent4"/>
          </a:fillRef>
          <a:effectRef idx="1">
            <a:schemeClr val="accent4"/>
          </a:effectRef>
          <a:fontRef idx="minor">
            <a:schemeClr val="dk1"/>
          </a:fontRef>
        </p:style>
        <p:txBody>
          <a:bodyPr>
            <a:normAutofit/>
          </a:bodyPr>
          <a:lstStyle/>
          <a:p>
            <a:pPr marL="358775" indent="-358775" algn="just">
              <a:buClrTx/>
              <a:buFont typeface="Wingdings" pitchFamily="2" charset="2"/>
              <a:buChar char="Ø"/>
            </a:pPr>
            <a:r>
              <a:rPr lang="en-AU" sz="2000" b="1" dirty="0">
                <a:solidFill>
                  <a:schemeClr val="tx1"/>
                </a:solidFill>
                <a:latin typeface="Century Gothic" pitchFamily="34" charset="0"/>
              </a:rPr>
              <a:t>Pengadilan berwenang menerima, memeriksa, dan memutus permohonan penilaian ada atau tidak ada penyalahgunaan wewenang dalam keputusan dan/atau tindakan pejabat pemerintahan sebelum adanya proses </a:t>
            </a:r>
            <a:r>
              <a:rPr lang="en-AU" sz="2000" b="1" dirty="0" err="1">
                <a:solidFill>
                  <a:schemeClr val="tx1"/>
                </a:solidFill>
                <a:latin typeface="Century Gothic" pitchFamily="34" charset="0"/>
              </a:rPr>
              <a:t>pidana</a:t>
            </a:r>
            <a:r>
              <a:rPr lang="en-AU" sz="2000" b="1" dirty="0">
                <a:solidFill>
                  <a:schemeClr val="tx1"/>
                </a:solidFill>
                <a:latin typeface="Century Gothic" pitchFamily="34" charset="0"/>
              </a:rPr>
              <a:t>.</a:t>
            </a:r>
          </a:p>
          <a:p>
            <a:pPr marL="358775" indent="-358775" algn="just">
              <a:buClrTx/>
              <a:buFont typeface="Wingdings" pitchFamily="2" charset="2"/>
              <a:buChar char="Ø"/>
            </a:pPr>
            <a:r>
              <a:rPr lang="en-AU" sz="2000" b="1" dirty="0">
                <a:solidFill>
                  <a:schemeClr val="tx1"/>
                </a:solidFill>
                <a:latin typeface="Century Gothic" pitchFamily="34" charset="0"/>
              </a:rPr>
              <a:t>Pengadilan baru berwenang menerima, memeriksa, dan memutus penilaian permohonan setelah adanya hasil pengawasan aparat pengawasan intern </a:t>
            </a:r>
            <a:r>
              <a:rPr lang="en-AU" sz="2000" b="1" dirty="0" err="1">
                <a:solidFill>
                  <a:schemeClr val="tx1"/>
                </a:solidFill>
                <a:latin typeface="Century Gothic" pitchFamily="34" charset="0"/>
              </a:rPr>
              <a:t>pemerintah</a:t>
            </a:r>
            <a:r>
              <a:rPr lang="en-AU" sz="2000" b="1" dirty="0">
                <a:solidFill>
                  <a:schemeClr val="tx1"/>
                </a:solidFill>
                <a:latin typeface="Century Gothic" pitchFamily="34" charset="0"/>
              </a:rPr>
              <a:t>.</a:t>
            </a:r>
          </a:p>
          <a:p>
            <a:pPr>
              <a:buFont typeface="Wingdings" pitchFamily="2" charset="2"/>
              <a:buChar char="Ø"/>
            </a:pPr>
            <a:endParaRPr lang="en-AU" sz="2000" b="1" dirty="0">
              <a:latin typeface="Century Gothic" pitchFamily="34" charset="0"/>
            </a:endParaRPr>
          </a:p>
          <a:p>
            <a:pPr>
              <a:buNone/>
            </a:pPr>
            <a:endParaRPr lang="en-AU" b="1" dirty="0">
              <a:latin typeface="Century Gothic" pitchFamily="34" charset="0"/>
            </a:endParaRPr>
          </a:p>
          <a:p>
            <a:pPr>
              <a:buFont typeface="Wingdings" pitchFamily="2" charset="2"/>
              <a:buChar char="Ø"/>
            </a:pPr>
            <a:endParaRPr lang="en-AU" b="1" dirty="0">
              <a:latin typeface="Century Gothic" pitchFamily="34" charset="0"/>
            </a:endParaRPr>
          </a:p>
          <a:p>
            <a:pPr>
              <a:buFont typeface="Wingdings" pitchFamily="2" charset="2"/>
              <a:buChar char="Ø"/>
            </a:pPr>
            <a:endParaRPr lang="en-AU" b="1" dirty="0">
              <a:latin typeface="Century Gothic" pitchFamily="34" charset="0"/>
            </a:endParaRPr>
          </a:p>
        </p:txBody>
      </p:sp>
    </p:spTree>
    <p:extLst>
      <p:ext uri="{BB962C8B-B14F-4D97-AF65-F5344CB8AC3E}">
        <p14:creationId xmlns:p14="http://schemas.microsoft.com/office/powerpoint/2010/main" val="270404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586D7A-6842-680D-1A90-DB3778798A3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54</a:t>
            </a:fld>
            <a:endParaRPr lang="en"/>
          </a:p>
        </p:txBody>
      </p:sp>
      <p:sp>
        <p:nvSpPr>
          <p:cNvPr id="4" name="TextBox 3">
            <a:extLst>
              <a:ext uri="{FF2B5EF4-FFF2-40B4-BE49-F238E27FC236}">
                <a16:creationId xmlns:a16="http://schemas.microsoft.com/office/drawing/2014/main" id="{8AFBD8B3-5B00-FDB0-C700-51D65F7AAB30}"/>
              </a:ext>
            </a:extLst>
          </p:cNvPr>
          <p:cNvSpPr txBox="1"/>
          <p:nvPr/>
        </p:nvSpPr>
        <p:spPr>
          <a:xfrm>
            <a:off x="486136" y="1257261"/>
            <a:ext cx="8131215" cy="3544560"/>
          </a:xfrm>
          <a:prstGeom prst="rect">
            <a:avLst/>
          </a:prstGeom>
          <a:noFill/>
        </p:spPr>
        <p:txBody>
          <a:bodyPr wrap="square">
            <a:spAutoFit/>
          </a:bodyPr>
          <a:lstStyle/>
          <a:p>
            <a:pPr marL="266700" indent="-266700" algn="just">
              <a:spcAft>
                <a:spcPts val="450"/>
              </a:spcAft>
              <a:buClrTx/>
              <a:buFont typeface="Wingdings" pitchFamily="2" charset="2"/>
              <a:buChar char="Ø"/>
            </a:pP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persidangan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dilakukan</a:t>
            </a:r>
            <a:r>
              <a:rPr lang="en-US" sz="1800" b="1" dirty="0">
                <a:latin typeface="Century Gothic" pitchFamily="34" charset="0"/>
                <a:ea typeface="Arial Unicode MS" pitchFamily="34" charset="-128"/>
                <a:cs typeface="Arial Unicode MS" pitchFamily="34" charset="-128"/>
              </a:rPr>
              <a:t> oleh </a:t>
            </a:r>
            <a:r>
              <a:rPr lang="en-US" sz="1800" b="1" dirty="0" err="1">
                <a:latin typeface="Century Gothic" pitchFamily="34" charset="0"/>
                <a:ea typeface="Arial Unicode MS" pitchFamily="34" charset="-128"/>
                <a:cs typeface="Arial Unicode MS" pitchFamily="34" charset="-128"/>
              </a:rPr>
              <a:t>Majelis</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tanpa</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melalui</a:t>
            </a:r>
            <a:r>
              <a:rPr lang="en-US" sz="1800" b="1" dirty="0">
                <a:latin typeface="Century Gothic" pitchFamily="34" charset="0"/>
                <a:ea typeface="Arial Unicode MS" pitchFamily="34" charset="-128"/>
                <a:cs typeface="Arial Unicode MS" pitchFamily="34" charset="-128"/>
              </a:rPr>
              <a:t> proses dismissal </a:t>
            </a:r>
            <a:r>
              <a:rPr lang="en-US" sz="1800" b="1" dirty="0" err="1">
                <a:latin typeface="Century Gothic" pitchFamily="34" charset="0"/>
                <a:ea typeface="Arial Unicode MS" pitchFamily="34" charset="-128"/>
                <a:cs typeface="Arial Unicode MS" pitchFamily="34" charset="-128"/>
              </a:rPr>
              <a:t>maupun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persiapan</a:t>
            </a:r>
            <a:r>
              <a:rPr lang="en-US" sz="1800" b="1" dirty="0">
                <a:latin typeface="Century Gothic" pitchFamily="34" charset="0"/>
                <a:ea typeface="Arial Unicode MS" pitchFamily="34" charset="-128"/>
                <a:cs typeface="Arial Unicode MS" pitchFamily="34" charset="-128"/>
              </a:rPr>
              <a:t>.</a:t>
            </a:r>
            <a:endParaRPr lang="id-ID" sz="1800" b="1" dirty="0">
              <a:latin typeface="Century Gothic" pitchFamily="34" charset="0"/>
              <a:ea typeface="Arial Unicode MS" pitchFamily="34" charset="-128"/>
              <a:cs typeface="Arial Unicode MS" pitchFamily="34" charset="-128"/>
            </a:endParaRPr>
          </a:p>
          <a:p>
            <a:pPr marL="266700" indent="-266700" algn="just">
              <a:buClrTx/>
              <a:buFont typeface="Wingdings" pitchFamily="2" charset="2"/>
              <a:buChar char="Ø"/>
            </a:pP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dilakukan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dalam</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sidang</a:t>
            </a:r>
            <a:r>
              <a:rPr lang="en-US" sz="1800" b="1" dirty="0">
                <a:latin typeface="Century Gothic" pitchFamily="34" charset="0"/>
                <a:ea typeface="Arial Unicode MS" pitchFamily="34" charset="-128"/>
                <a:cs typeface="Arial Unicode MS" pitchFamily="34" charset="-128"/>
              </a:rPr>
              <a:t> yang </a:t>
            </a:r>
            <a:r>
              <a:rPr lang="en-US" sz="1800" b="1" dirty="0" err="1">
                <a:latin typeface="Century Gothic" pitchFamily="34" charset="0"/>
                <a:ea typeface="Arial Unicode MS" pitchFamily="34" charset="-128"/>
                <a:cs typeface="Arial Unicode MS" pitchFamily="34" charset="-128"/>
              </a:rPr>
              <a:t>terbuka</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untuk</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umum</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kecuali</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ditentukan</a:t>
            </a:r>
            <a:r>
              <a:rPr lang="en-US" sz="1800" b="1" dirty="0">
                <a:latin typeface="Century Gothic" pitchFamily="34" charset="0"/>
                <a:ea typeface="Arial Unicode MS" pitchFamily="34" charset="-128"/>
                <a:cs typeface="Arial Unicode MS" pitchFamily="34" charset="-128"/>
              </a:rPr>
              <a:t> lain oleh </a:t>
            </a:r>
            <a:r>
              <a:rPr lang="en-US" sz="1800" b="1" dirty="0" err="1">
                <a:latin typeface="Century Gothic" pitchFamily="34" charset="0"/>
                <a:ea typeface="Arial Unicode MS" pitchFamily="34" charset="-128"/>
                <a:cs typeface="Arial Unicode MS" pitchFamily="34" charset="-128"/>
              </a:rPr>
              <a:t>peraturan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perundang-undangan</a:t>
            </a:r>
            <a:r>
              <a:rPr lang="en-US" sz="1800" b="1" dirty="0">
                <a:latin typeface="Century Gothic" pitchFamily="34" charset="0"/>
                <a:ea typeface="Arial Unicode MS" pitchFamily="34" charset="-128"/>
                <a:cs typeface="Arial Unicode MS" pitchFamily="34" charset="-128"/>
              </a:rPr>
              <a:t>:</a:t>
            </a:r>
          </a:p>
          <a:p>
            <a:pPr marL="539750" indent="-273050" algn="just">
              <a:buClrTx/>
              <a:buFont typeface="+mj-lt"/>
              <a:buAutoNum type="arabicParenR"/>
            </a:pP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pokok</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permohonan</a:t>
            </a:r>
            <a:endParaRPr lang="id-ID" sz="1800" b="1" dirty="0">
              <a:latin typeface="Century Gothic" pitchFamily="34" charset="0"/>
              <a:ea typeface="Arial Unicode MS" pitchFamily="34" charset="-128"/>
              <a:cs typeface="Arial Unicode MS" pitchFamily="34" charset="-128"/>
            </a:endParaRPr>
          </a:p>
          <a:p>
            <a:pPr marL="539750" indent="-273050" algn="just">
              <a:buClrTx/>
              <a:buFont typeface="+mj-lt"/>
              <a:buAutoNum type="arabicParenR"/>
            </a:pP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bukti</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surat</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atau</a:t>
            </a:r>
            <a:r>
              <a:rPr lang="en-US" sz="1800" b="1" dirty="0">
                <a:latin typeface="Century Gothic" pitchFamily="34" charset="0"/>
                <a:ea typeface="Arial Unicode MS" pitchFamily="34" charset="-128"/>
                <a:cs typeface="Arial Unicode MS" pitchFamily="34" charset="-128"/>
              </a:rPr>
              <a:t> tulisan</a:t>
            </a:r>
            <a:endParaRPr lang="id-ID" sz="1800" b="1" dirty="0">
              <a:latin typeface="Century Gothic" pitchFamily="34" charset="0"/>
              <a:ea typeface="Arial Unicode MS" pitchFamily="34" charset="-128"/>
              <a:cs typeface="Arial Unicode MS" pitchFamily="34" charset="-128"/>
            </a:endParaRPr>
          </a:p>
          <a:p>
            <a:pPr marL="539750" indent="-273050" algn="just">
              <a:buClrTx/>
              <a:buFont typeface="+mj-lt"/>
              <a:buAutoNum type="arabicParenR"/>
            </a:pPr>
            <a:r>
              <a:rPr lang="en-US" sz="1800" b="1" dirty="0" err="1">
                <a:latin typeface="Century Gothic" pitchFamily="34" charset="0"/>
                <a:ea typeface="Arial Unicode MS" pitchFamily="34" charset="-128"/>
                <a:cs typeface="Arial Unicode MS" pitchFamily="34" charset="-128"/>
              </a:rPr>
              <a:t>Mendengarkan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keterangan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saksi</a:t>
            </a:r>
            <a:endParaRPr lang="id-ID" sz="1800" b="1" dirty="0">
              <a:latin typeface="Century Gothic" pitchFamily="34" charset="0"/>
              <a:ea typeface="Arial Unicode MS" pitchFamily="34" charset="-128"/>
              <a:cs typeface="Arial Unicode MS" pitchFamily="34" charset="-128"/>
            </a:endParaRPr>
          </a:p>
          <a:p>
            <a:pPr marL="539750" indent="-273050" algn="just">
              <a:buClrTx/>
              <a:buFont typeface="+mj-lt"/>
              <a:buAutoNum type="arabicParenR"/>
            </a:pPr>
            <a:r>
              <a:rPr lang="en-US" sz="1800" b="1" dirty="0" err="1">
                <a:latin typeface="Century Gothic" pitchFamily="34" charset="0"/>
                <a:ea typeface="Arial Unicode MS" pitchFamily="34" charset="-128"/>
                <a:cs typeface="Arial Unicode MS" pitchFamily="34" charset="-128"/>
              </a:rPr>
              <a:t>Mendengarkan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keterangan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ahli</a:t>
            </a:r>
            <a:endParaRPr lang="id-ID" sz="1800" b="1" dirty="0">
              <a:latin typeface="Century Gothic" pitchFamily="34" charset="0"/>
              <a:ea typeface="Arial Unicode MS" pitchFamily="34" charset="-128"/>
              <a:cs typeface="Arial Unicode MS" pitchFamily="34" charset="-128"/>
            </a:endParaRPr>
          </a:p>
          <a:p>
            <a:pPr marL="539750" indent="-273050" algn="just">
              <a:spcAft>
                <a:spcPts val="450"/>
              </a:spcAft>
              <a:buClrTx/>
              <a:buFont typeface="+mj-lt"/>
              <a:buAutoNum type="arabicParenR"/>
            </a:pPr>
            <a:r>
              <a:rPr lang="en-US" sz="1800" b="1" dirty="0" err="1">
                <a:latin typeface="Century Gothic" pitchFamily="34" charset="0"/>
                <a:ea typeface="Arial Unicode MS" pitchFamily="34" charset="-128"/>
                <a:cs typeface="Arial Unicode MS" pitchFamily="34" charset="-128"/>
              </a:rPr>
              <a:t>Pemeriksaan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alat-alat</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bukti</a:t>
            </a:r>
            <a:r>
              <a:rPr lang="en-US" sz="1800" b="1" dirty="0">
                <a:latin typeface="Century Gothic" pitchFamily="34" charset="0"/>
                <a:ea typeface="Arial Unicode MS" pitchFamily="34" charset="-128"/>
                <a:cs typeface="Arial Unicode MS" pitchFamily="34" charset="-128"/>
              </a:rPr>
              <a:t> lain </a:t>
            </a:r>
            <a:r>
              <a:rPr lang="en-US" sz="1800" b="1" dirty="0" err="1">
                <a:latin typeface="Century Gothic" pitchFamily="34" charset="0"/>
                <a:ea typeface="Arial Unicode MS" pitchFamily="34" charset="-128"/>
                <a:cs typeface="Arial Unicode MS" pitchFamily="34" charset="-128"/>
              </a:rPr>
              <a:t>berupa</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informasi</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elektronik</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atau</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dokumen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elektronik</a:t>
            </a:r>
            <a:endParaRPr lang="en-US" sz="1800" b="1" dirty="0">
              <a:latin typeface="Century Gothic" pitchFamily="34" charset="0"/>
              <a:ea typeface="Arial Unicode MS" pitchFamily="34" charset="-128"/>
              <a:cs typeface="Arial Unicode MS" pitchFamily="34" charset="-128"/>
            </a:endParaRPr>
          </a:p>
          <a:p>
            <a:pPr marL="266700" indent="-266700" algn="just">
              <a:buClrTx/>
              <a:buFont typeface="Wingdings" pitchFamily="2" charset="2"/>
              <a:buChar char="Ø"/>
            </a:pPr>
            <a:r>
              <a:rPr lang="en-US" sz="1800" b="1" dirty="0" err="1">
                <a:latin typeface="Century Gothic" pitchFamily="34" charset="0"/>
                <a:ea typeface="Arial Unicode MS" pitchFamily="34" charset="-128"/>
                <a:cs typeface="Arial Unicode MS" pitchFamily="34" charset="-128"/>
              </a:rPr>
              <a:t>Pengadilan</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wajib</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memutus</a:t>
            </a:r>
            <a:r>
              <a:rPr lang="en-US" sz="1800" b="1" dirty="0">
                <a:latin typeface="Century Gothic" pitchFamily="34" charset="0"/>
                <a:ea typeface="Arial Unicode MS" pitchFamily="34" charset="-128"/>
                <a:cs typeface="Arial Unicode MS" pitchFamily="34" charset="-128"/>
              </a:rPr>
              <a:t> paling lama 21 </a:t>
            </a:r>
            <a:r>
              <a:rPr lang="en-US" sz="1800" b="1" dirty="0" err="1">
                <a:latin typeface="Century Gothic" pitchFamily="34" charset="0"/>
                <a:ea typeface="Arial Unicode MS" pitchFamily="34" charset="-128"/>
                <a:cs typeface="Arial Unicode MS" pitchFamily="34" charset="-128"/>
              </a:rPr>
              <a:t>hari</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kerja</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sejak</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sidang</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pertama</a:t>
            </a:r>
            <a:r>
              <a:rPr lang="en-US" sz="1800" b="1" dirty="0">
                <a:latin typeface="Century Gothic" pitchFamily="34" charset="0"/>
                <a:ea typeface="Arial Unicode MS" pitchFamily="34" charset="-128"/>
                <a:cs typeface="Arial Unicode MS" pitchFamily="34" charset="-128"/>
              </a:rPr>
              <a:t> </a:t>
            </a:r>
            <a:r>
              <a:rPr lang="en-US" sz="1800" b="1" dirty="0" err="1">
                <a:latin typeface="Century Gothic" pitchFamily="34" charset="0"/>
                <a:ea typeface="Arial Unicode MS" pitchFamily="34" charset="-128"/>
                <a:cs typeface="Arial Unicode MS" pitchFamily="34" charset="-128"/>
              </a:rPr>
              <a:t>dilakukan</a:t>
            </a:r>
            <a:r>
              <a:rPr lang="en-US" sz="1800" b="1" dirty="0">
                <a:latin typeface="Century Gothic" pitchFamily="34" charset="0"/>
                <a:ea typeface="Arial Unicode MS" pitchFamily="34" charset="-128"/>
                <a:cs typeface="Arial Unicode MS" pitchFamily="34" charset="-128"/>
              </a:rPr>
              <a:t>.</a:t>
            </a:r>
            <a:endParaRPr lang="en-US" sz="1800" dirty="0">
              <a:latin typeface="Century Gothic" pitchFamily="34" charset="0"/>
              <a:ea typeface="Arial Unicode MS" pitchFamily="34" charset="-128"/>
              <a:cs typeface="Arial Unicode MS" pitchFamily="34" charset="-128"/>
            </a:endParaRPr>
          </a:p>
        </p:txBody>
      </p:sp>
      <p:sp>
        <p:nvSpPr>
          <p:cNvPr id="5" name="Title 1">
            <a:extLst>
              <a:ext uri="{FF2B5EF4-FFF2-40B4-BE49-F238E27FC236}">
                <a16:creationId xmlns:a16="http://schemas.microsoft.com/office/drawing/2014/main" id="{A1CE5D7E-4CC0-16C9-7429-45E7B793DE22}"/>
              </a:ext>
            </a:extLst>
          </p:cNvPr>
          <p:cNvSpPr txBox="1">
            <a:spLocks/>
          </p:cNvSpPr>
          <p:nvPr/>
        </p:nvSpPr>
        <p:spPr>
          <a:xfrm>
            <a:off x="2144551" y="360045"/>
            <a:ext cx="4629150" cy="667512"/>
          </a:xfrm>
          <a:prstGeom prst="rect">
            <a:avLst/>
          </a:prstGeom>
        </p:spPr>
        <p:txBody>
          <a:bodyPr>
            <a:normAutofit fontScale="90000" lnSpcReduction="20000"/>
          </a:bodyPr>
          <a:lstStyle>
            <a:lvl1pPr algn="ctr" defTabSz="685800" rtl="0" eaLnBrk="1" latinLnBrk="0" hangingPunct="1">
              <a:lnSpc>
                <a:spcPct val="85000"/>
              </a:lnSpc>
              <a:spcBef>
                <a:spcPct val="0"/>
              </a:spcBef>
              <a:buNone/>
              <a:defRPr sz="3000" b="0" i="0" kern="1200" cap="none" spc="-113">
                <a:solidFill>
                  <a:schemeClr val="tx1"/>
                </a:solidFill>
                <a:effectLst/>
                <a:latin typeface="+mj-lt"/>
                <a:ea typeface="+mj-ea"/>
                <a:cs typeface="+mj-cs"/>
              </a:defRPr>
            </a:lvl1pPr>
          </a:lstStyle>
          <a:p>
            <a:pPr>
              <a:buClrTx/>
              <a:buFontTx/>
            </a:pPr>
            <a:r>
              <a:rPr lang="id-ID" b="1" noProof="1">
                <a:solidFill>
                  <a:schemeClr val="bg1"/>
                </a:solidFill>
              </a:rPr>
              <a:t> </a:t>
            </a:r>
            <a:br>
              <a:rPr lang="id-ID" b="1" noProof="1">
                <a:solidFill>
                  <a:schemeClr val="bg1"/>
                </a:solidFill>
              </a:rPr>
            </a:br>
            <a:r>
              <a:rPr lang="en-AU" b="1" noProof="1">
                <a:latin typeface="Century Gothic" pitchFamily="34" charset="0"/>
              </a:rPr>
              <a:t>PEMERIKSAAN DI PTUN</a:t>
            </a:r>
            <a:endParaRPr lang="id-ID" b="1" noProof="1">
              <a:latin typeface="Century Gothic" pitchFamily="34" charset="0"/>
            </a:endParaRPr>
          </a:p>
        </p:txBody>
      </p:sp>
    </p:spTree>
    <p:extLst>
      <p:ext uri="{BB962C8B-B14F-4D97-AF65-F5344CB8AC3E}">
        <p14:creationId xmlns:p14="http://schemas.microsoft.com/office/powerpoint/2010/main" val="3850384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C215BC-82A8-316E-9A5B-7C4B80902F5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55</a:t>
            </a:fld>
            <a:endParaRPr lang="en"/>
          </a:p>
        </p:txBody>
      </p:sp>
      <p:sp>
        <p:nvSpPr>
          <p:cNvPr id="4" name="TextBox 3">
            <a:extLst>
              <a:ext uri="{FF2B5EF4-FFF2-40B4-BE49-F238E27FC236}">
                <a16:creationId xmlns:a16="http://schemas.microsoft.com/office/drawing/2014/main" id="{63968299-C53C-6E2A-F956-EAFD7EF9DEA3}"/>
              </a:ext>
            </a:extLst>
          </p:cNvPr>
          <p:cNvSpPr txBox="1"/>
          <p:nvPr/>
        </p:nvSpPr>
        <p:spPr>
          <a:xfrm>
            <a:off x="347241" y="480060"/>
            <a:ext cx="8472668" cy="3970318"/>
          </a:xfrm>
          <a:prstGeom prst="rect">
            <a:avLst/>
          </a:prstGeom>
          <a:noFill/>
        </p:spPr>
        <p:txBody>
          <a:bodyPr wrap="square">
            <a:spAutoFit/>
          </a:bodyPr>
          <a:lstStyle/>
          <a:p>
            <a:pPr marL="285750" indent="-285750" algn="just">
              <a:buFont typeface="Wingdings" panose="05000000000000000000" pitchFamily="2" charset="2"/>
              <a:buChar char="Ø"/>
            </a:pPr>
            <a:r>
              <a:rPr lang="en-US" b="1" dirty="0" err="1">
                <a:latin typeface="Century Gothic" panose="020B0502020202020204" pitchFamily="34" charset="0"/>
                <a:cs typeface="Arial" panose="020B0604020202020204" pitchFamily="34" charset="0"/>
              </a:rPr>
              <a:t>Pemohon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dapat</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mengajukan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pemeriksaan</a:t>
            </a:r>
            <a:r>
              <a:rPr lang="en-US" b="1" dirty="0">
                <a:latin typeface="Century Gothic" panose="020B0502020202020204" pitchFamily="34" charset="0"/>
                <a:cs typeface="Arial" panose="020B0604020202020204" pitchFamily="34" charset="0"/>
              </a:rPr>
              <a:t> Banding </a:t>
            </a:r>
            <a:r>
              <a:rPr lang="en-US" b="1" dirty="0" err="1">
                <a:latin typeface="Century Gothic" panose="020B0502020202020204" pitchFamily="34" charset="0"/>
                <a:cs typeface="Arial" panose="020B0604020202020204" pitchFamily="34" charset="0"/>
              </a:rPr>
              <a:t>terhadap</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putusan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kepada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Tinggi Tata Usaha Negara. </a:t>
            </a:r>
            <a:r>
              <a:rPr lang="en-US" b="1" dirty="0" err="1">
                <a:latin typeface="Century Gothic" panose="020B0502020202020204" pitchFamily="34" charset="0"/>
                <a:cs typeface="Arial" panose="020B0604020202020204" pitchFamily="34" charset="0"/>
              </a:rPr>
              <a:t>Pengajuan</a:t>
            </a:r>
            <a:r>
              <a:rPr lang="en-US" b="1" dirty="0">
                <a:latin typeface="Century Gothic" panose="020B0502020202020204" pitchFamily="34" charset="0"/>
                <a:cs typeface="Arial" panose="020B0604020202020204" pitchFamily="34" charset="0"/>
              </a:rPr>
              <a:t> Banding </a:t>
            </a:r>
            <a:r>
              <a:rPr lang="en-US" b="1" dirty="0" err="1">
                <a:latin typeface="Century Gothic" panose="020B0502020202020204" pitchFamily="34" charset="0"/>
                <a:cs typeface="Arial" panose="020B0604020202020204" pitchFamily="34" charset="0"/>
              </a:rPr>
              <a:t>melalui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Kepaniteraan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yang </a:t>
            </a:r>
            <a:r>
              <a:rPr lang="en-US" b="1" dirty="0" err="1">
                <a:latin typeface="Century Gothic" panose="020B0502020202020204" pitchFamily="34" charset="0"/>
                <a:cs typeface="Arial" panose="020B0604020202020204" pitchFamily="34" charset="0"/>
              </a:rPr>
              <a:t>memutus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Permohonan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dalam</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tenggang</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waktu</a:t>
            </a:r>
            <a:r>
              <a:rPr lang="en-US" b="1" dirty="0">
                <a:latin typeface="Century Gothic" panose="020B0502020202020204" pitchFamily="34" charset="0"/>
                <a:cs typeface="Arial" panose="020B0604020202020204" pitchFamily="34" charset="0"/>
              </a:rPr>
              <a:t> 14 (</a:t>
            </a:r>
            <a:r>
              <a:rPr lang="en-US" b="1" dirty="0" err="1">
                <a:latin typeface="Century Gothic" panose="020B0502020202020204" pitchFamily="34" charset="0"/>
                <a:cs typeface="Arial" panose="020B0604020202020204" pitchFamily="34" charset="0"/>
              </a:rPr>
              <a:t>empat</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belas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kalender</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dihitung</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keesokan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setelah</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putusan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diucapkan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bagi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pihak</a:t>
            </a:r>
            <a:r>
              <a:rPr lang="en-US" b="1" dirty="0">
                <a:latin typeface="Century Gothic" panose="020B0502020202020204" pitchFamily="34" charset="0"/>
                <a:cs typeface="Arial" panose="020B0604020202020204" pitchFamily="34" charset="0"/>
              </a:rPr>
              <a:t> yang </a:t>
            </a:r>
            <a:r>
              <a:rPr lang="en-US" b="1" dirty="0" err="1">
                <a:latin typeface="Century Gothic" panose="020B0502020202020204" pitchFamily="34" charset="0"/>
                <a:cs typeface="Arial" panose="020B0604020202020204" pitchFamily="34" charset="0"/>
              </a:rPr>
              <a:t>tidak</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hadir</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dihitung</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keesokan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setelah</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pemberitahuan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amar</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putusan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dikirim</a:t>
            </a:r>
            <a:r>
              <a:rPr lang="en-US" b="1" dirty="0">
                <a:latin typeface="Century Gothic" panose="020B0502020202020204" pitchFamily="34" charset="0"/>
                <a:cs typeface="Arial" panose="020B0604020202020204" pitchFamily="34" charset="0"/>
              </a:rPr>
              <a:t>.</a:t>
            </a:r>
          </a:p>
          <a:p>
            <a:pPr marL="285750" indent="-285750" algn="just">
              <a:buFont typeface="Wingdings" panose="05000000000000000000" pitchFamily="2" charset="2"/>
              <a:buChar char="Ø"/>
            </a:pPr>
            <a:endParaRPr lang="en-US" b="1" dirty="0">
              <a:latin typeface="Century Gothic" panose="020B0502020202020204" pitchFamily="34" charset="0"/>
              <a:cs typeface="Arial" panose="020B0604020202020204" pitchFamily="34" charset="0"/>
            </a:endParaRPr>
          </a:p>
          <a:p>
            <a:pPr marL="285750" indent="-285750" algn="just">
              <a:buFont typeface="Wingdings" panose="05000000000000000000" pitchFamily="2" charset="2"/>
              <a:buChar char="Ø"/>
            </a:pPr>
            <a:r>
              <a:rPr lang="en-US" b="1" dirty="0" err="1">
                <a:latin typeface="Century Gothic" panose="020B0502020202020204" pitchFamily="34" charset="0"/>
                <a:cs typeface="Arial" panose="020B0604020202020204" pitchFamily="34" charset="0"/>
              </a:rPr>
              <a:t>Apabila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empat</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belas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jatuh</a:t>
            </a:r>
            <a:r>
              <a:rPr lang="en-US" b="1" dirty="0">
                <a:latin typeface="Century Gothic" panose="020B0502020202020204" pitchFamily="34" charset="0"/>
                <a:cs typeface="Arial" panose="020B0604020202020204" pitchFamily="34" charset="0"/>
              </a:rPr>
              <a:t> pada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libur</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penentuan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keempat</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belas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jatuh</a:t>
            </a:r>
            <a:r>
              <a:rPr lang="en-US" b="1" dirty="0">
                <a:latin typeface="Century Gothic" panose="020B0502020202020204" pitchFamily="34" charset="0"/>
                <a:cs typeface="Arial" panose="020B0604020202020204" pitchFamily="34" charset="0"/>
              </a:rPr>
              <a:t> pada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kerja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berikutnya</a:t>
            </a:r>
            <a:r>
              <a:rPr lang="en-US" b="1" dirty="0">
                <a:latin typeface="Century Gothic" panose="020B0502020202020204" pitchFamily="34" charset="0"/>
                <a:cs typeface="Arial" panose="020B0604020202020204" pitchFamily="34" charset="0"/>
              </a:rPr>
              <a:t>.</a:t>
            </a:r>
          </a:p>
          <a:p>
            <a:pPr marL="285750" indent="-285750" algn="just">
              <a:buFont typeface="Wingdings" panose="05000000000000000000" pitchFamily="2" charset="2"/>
              <a:buChar char="Ø"/>
            </a:pPr>
            <a:endParaRPr lang="id-ID" b="1" dirty="0">
              <a:latin typeface="Century Gothic" panose="020B0502020202020204" pitchFamily="34" charset="0"/>
              <a:cs typeface="Arial" panose="020B0604020202020204" pitchFamily="34" charset="0"/>
            </a:endParaRPr>
          </a:p>
          <a:p>
            <a:pPr marL="285750" indent="-285750" algn="just">
              <a:buFont typeface="Wingdings" panose="05000000000000000000" pitchFamily="2" charset="2"/>
              <a:buChar char="Ø"/>
            </a:pPr>
            <a:r>
              <a:rPr lang="en-US" b="1" dirty="0" err="1">
                <a:highlight>
                  <a:srgbClr val="FFFF00"/>
                </a:highlight>
                <a:latin typeface="Century Gothic" panose="020B0502020202020204" pitchFamily="34" charset="0"/>
                <a:cs typeface="Arial" panose="020B0604020202020204" pitchFamily="34" charset="0"/>
              </a:rPr>
              <a:t>Apabila</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permohonan</a:t>
            </a:r>
            <a:r>
              <a:rPr lang="en-US" b="1" dirty="0">
                <a:highlight>
                  <a:srgbClr val="FFFF00"/>
                </a:highlight>
                <a:latin typeface="Century Gothic" panose="020B0502020202020204" pitchFamily="34" charset="0"/>
                <a:cs typeface="Arial" panose="020B0604020202020204" pitchFamily="34" charset="0"/>
              </a:rPr>
              <a:t> banding </a:t>
            </a:r>
            <a:r>
              <a:rPr lang="en-US" b="1" dirty="0" err="1">
                <a:highlight>
                  <a:srgbClr val="FFFF00"/>
                </a:highlight>
                <a:latin typeface="Century Gothic" panose="020B0502020202020204" pitchFamily="34" charset="0"/>
                <a:cs typeface="Arial" panose="020B0604020202020204" pitchFamily="34" charset="0"/>
              </a:rPr>
              <a:t>diajukan</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setelah</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melampaui</a:t>
            </a:r>
            <a:r>
              <a:rPr lang="en-US" b="1" dirty="0">
                <a:highlight>
                  <a:srgbClr val="FFFF00"/>
                </a:highlight>
                <a:latin typeface="Century Gothic" panose="020B0502020202020204" pitchFamily="34" charset="0"/>
                <a:cs typeface="Arial" panose="020B0604020202020204" pitchFamily="34" charset="0"/>
              </a:rPr>
              <a:t> batas </a:t>
            </a:r>
            <a:r>
              <a:rPr lang="en-US" b="1" dirty="0" err="1">
                <a:highlight>
                  <a:srgbClr val="FFFF00"/>
                </a:highlight>
                <a:latin typeface="Century Gothic" panose="020B0502020202020204" pitchFamily="34" charset="0"/>
                <a:cs typeface="Arial" panose="020B0604020202020204" pitchFamily="34" charset="0"/>
              </a:rPr>
              <a:t>waktu</a:t>
            </a:r>
            <a:r>
              <a:rPr lang="en-US" b="1" dirty="0">
                <a:highlight>
                  <a:srgbClr val="FFFF00"/>
                </a:highlight>
                <a:latin typeface="Century Gothic" panose="020B0502020202020204" pitchFamily="34" charset="0"/>
                <a:cs typeface="Arial" panose="020B0604020202020204" pitchFamily="34" charset="0"/>
              </a:rPr>
              <a:t> yang </a:t>
            </a:r>
            <a:r>
              <a:rPr lang="en-US" b="1" dirty="0" err="1">
                <a:highlight>
                  <a:srgbClr val="FFFF00"/>
                </a:highlight>
                <a:latin typeface="Century Gothic" panose="020B0502020202020204" pitchFamily="34" charset="0"/>
                <a:cs typeface="Arial" panose="020B0604020202020204" pitchFamily="34" charset="0"/>
              </a:rPr>
              <a:t>telah</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ditentukan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maka</a:t>
            </a:r>
            <a:r>
              <a:rPr lang="en-US" b="1" dirty="0">
                <a:latin typeface="Century Gothic" panose="020B0502020202020204" pitchFamily="34" charset="0"/>
                <a:cs typeface="Arial" panose="020B0604020202020204" pitchFamily="34" charset="0"/>
              </a:rPr>
              <a:t> banding </a:t>
            </a:r>
            <a:r>
              <a:rPr lang="en-US" b="1" dirty="0" err="1">
                <a:latin typeface="Century Gothic" panose="020B0502020202020204" pitchFamily="34" charset="0"/>
                <a:cs typeface="Arial" panose="020B0604020202020204" pitchFamily="34" charset="0"/>
              </a:rPr>
              <a:t>dinyatakan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tidak</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dapat</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diterima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dengan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penetapan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Ketua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dan </a:t>
            </a:r>
            <a:r>
              <a:rPr lang="en-US" b="1" dirty="0" err="1">
                <a:latin typeface="Century Gothic" panose="020B0502020202020204" pitchFamily="34" charset="0"/>
                <a:cs typeface="Arial" panose="020B0604020202020204" pitchFamily="34" charset="0"/>
              </a:rPr>
              <a:t>Berkas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Perkara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tidak</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dikirimkan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Tinggi Tata Usaha Negara. </a:t>
            </a:r>
            <a:r>
              <a:rPr lang="en-US" b="1" dirty="0" err="1">
                <a:highlight>
                  <a:srgbClr val="FFFF00"/>
                </a:highlight>
                <a:latin typeface="Century Gothic" panose="020B0502020202020204" pitchFamily="34" charset="0"/>
                <a:cs typeface="Arial" panose="020B0604020202020204" pitchFamily="34" charset="0"/>
              </a:rPr>
              <a:t>Penetapan</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Ketua</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Pengadilan</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tersebut</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tidak</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dapat</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diajukan</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upaya</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hukum</a:t>
            </a:r>
            <a:r>
              <a:rPr lang="en-US" b="1" dirty="0">
                <a:highlight>
                  <a:srgbClr val="FFFF00"/>
                </a:highlight>
                <a:latin typeface="Century Gothic" panose="020B0502020202020204" pitchFamily="34" charset="0"/>
                <a:cs typeface="Arial" panose="020B0604020202020204" pitchFamily="34" charset="0"/>
              </a:rPr>
              <a:t>.</a:t>
            </a:r>
          </a:p>
          <a:p>
            <a:pPr marL="285750" indent="-285750" algn="just">
              <a:buFont typeface="Wingdings" panose="05000000000000000000" pitchFamily="2" charset="2"/>
              <a:buChar char="Ø"/>
            </a:pPr>
            <a:endParaRPr lang="id-ID" b="1" dirty="0">
              <a:latin typeface="Century Gothic" panose="020B0502020202020204" pitchFamily="34" charset="0"/>
              <a:cs typeface="Arial" panose="020B0604020202020204" pitchFamily="34" charset="0"/>
            </a:endParaRPr>
          </a:p>
          <a:p>
            <a:pPr marL="285750" indent="-285750" algn="just">
              <a:buFont typeface="Wingdings" panose="05000000000000000000" pitchFamily="2" charset="2"/>
              <a:buChar char="Ø"/>
            </a:pPr>
            <a:r>
              <a:rPr lang="en-US" b="1" dirty="0">
                <a:latin typeface="Century Gothic" panose="020B0502020202020204" pitchFamily="34" charset="0"/>
                <a:cs typeface="Arial" panose="020B0604020202020204" pitchFamily="34" charset="0"/>
              </a:rPr>
              <a:t>Batas </a:t>
            </a:r>
            <a:r>
              <a:rPr lang="en-US" b="1" dirty="0" err="1">
                <a:latin typeface="Century Gothic" panose="020B0502020202020204" pitchFamily="34" charset="0"/>
                <a:cs typeface="Arial" panose="020B0604020202020204" pitchFamily="34" charset="0"/>
              </a:rPr>
              <a:t>waktu</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Pengadilan</a:t>
            </a:r>
            <a:r>
              <a:rPr lang="en-US" b="1" dirty="0">
                <a:latin typeface="Century Gothic" panose="020B0502020202020204" pitchFamily="34" charset="0"/>
                <a:cs typeface="Arial" panose="020B0604020202020204" pitchFamily="34" charset="0"/>
              </a:rPr>
              <a:t> Tinggi Tata Usaha Negara </a:t>
            </a:r>
            <a:r>
              <a:rPr lang="en-US" b="1" dirty="0" err="1">
                <a:latin typeface="Century Gothic" panose="020B0502020202020204" pitchFamily="34" charset="0"/>
                <a:cs typeface="Arial" panose="020B0604020202020204" pitchFamily="34" charset="0"/>
              </a:rPr>
              <a:t>untuk</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memutus</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permohonan</a:t>
            </a:r>
            <a:r>
              <a:rPr lang="en-US" b="1" dirty="0">
                <a:latin typeface="Century Gothic" panose="020B0502020202020204" pitchFamily="34" charset="0"/>
                <a:cs typeface="Arial" panose="020B0604020202020204" pitchFamily="34" charset="0"/>
              </a:rPr>
              <a:t> Banding paling lama 21 (dua </a:t>
            </a:r>
            <a:r>
              <a:rPr lang="en-US" b="1" dirty="0" err="1">
                <a:latin typeface="Century Gothic" panose="020B0502020202020204" pitchFamily="34" charset="0"/>
                <a:cs typeface="Arial" panose="020B0604020202020204" pitchFamily="34" charset="0"/>
              </a:rPr>
              <a:t>puluh</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satu</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hari</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kerja</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sejak</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Penetapan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Susunan</a:t>
            </a:r>
            <a:r>
              <a:rPr lang="en-US" b="1" dirty="0">
                <a:latin typeface="Century Gothic" panose="020B0502020202020204" pitchFamily="34" charset="0"/>
                <a:cs typeface="Arial" panose="020B0604020202020204" pitchFamily="34" charset="0"/>
              </a:rPr>
              <a:t> </a:t>
            </a:r>
            <a:r>
              <a:rPr lang="en-US" b="1" dirty="0" err="1">
                <a:latin typeface="Century Gothic" panose="020B0502020202020204" pitchFamily="34" charset="0"/>
                <a:cs typeface="Arial" panose="020B0604020202020204" pitchFamily="34" charset="0"/>
              </a:rPr>
              <a:t>Majelis</a:t>
            </a:r>
            <a:r>
              <a:rPr lang="en-US" b="1" dirty="0">
                <a:latin typeface="Century Gothic" panose="020B0502020202020204" pitchFamily="34" charset="0"/>
                <a:cs typeface="Arial" panose="020B0604020202020204" pitchFamily="34" charset="0"/>
              </a:rPr>
              <a:t>.</a:t>
            </a:r>
          </a:p>
          <a:p>
            <a:pPr algn="just"/>
            <a:endParaRPr lang="id-ID" b="1" dirty="0">
              <a:latin typeface="Century Gothic" panose="020B0502020202020204" pitchFamily="34" charset="0"/>
              <a:cs typeface="Arial" panose="020B0604020202020204" pitchFamily="34" charset="0"/>
            </a:endParaRPr>
          </a:p>
          <a:p>
            <a:pPr marL="285750" indent="-285750" algn="just">
              <a:buFont typeface="Wingdings" panose="05000000000000000000" pitchFamily="2" charset="2"/>
              <a:buChar char="Ø"/>
            </a:pPr>
            <a:r>
              <a:rPr lang="en-US" b="1" dirty="0" err="1">
                <a:highlight>
                  <a:srgbClr val="FFFF00"/>
                </a:highlight>
                <a:latin typeface="Century Gothic" panose="020B0502020202020204" pitchFamily="34" charset="0"/>
                <a:cs typeface="Arial" panose="020B0604020202020204" pitchFamily="34" charset="0"/>
              </a:rPr>
              <a:t>Putusan</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Pengadilan</a:t>
            </a:r>
            <a:r>
              <a:rPr lang="en-US" b="1" dirty="0">
                <a:highlight>
                  <a:srgbClr val="FFFF00"/>
                </a:highlight>
                <a:latin typeface="Century Gothic" panose="020B0502020202020204" pitchFamily="34" charset="0"/>
                <a:cs typeface="Arial" panose="020B0604020202020204" pitchFamily="34" charset="0"/>
              </a:rPr>
              <a:t> Tinggi yang </a:t>
            </a:r>
            <a:r>
              <a:rPr lang="en-US" b="1" dirty="0" err="1">
                <a:highlight>
                  <a:srgbClr val="FFFF00"/>
                </a:highlight>
                <a:latin typeface="Century Gothic" panose="020B0502020202020204" pitchFamily="34" charset="0"/>
                <a:cs typeface="Arial" panose="020B0604020202020204" pitchFamily="34" charset="0"/>
              </a:rPr>
              <a:t>memutus</a:t>
            </a:r>
            <a:r>
              <a:rPr lang="en-US" b="1" dirty="0">
                <a:highlight>
                  <a:srgbClr val="FFFF00"/>
                </a:highlight>
                <a:latin typeface="Century Gothic" panose="020B0502020202020204" pitchFamily="34" charset="0"/>
                <a:cs typeface="Arial" panose="020B0604020202020204" pitchFamily="34" charset="0"/>
              </a:rPr>
              <a:t> </a:t>
            </a:r>
            <a:r>
              <a:rPr lang="en-US" b="1" dirty="0" err="1">
                <a:highlight>
                  <a:srgbClr val="FFFF00"/>
                </a:highlight>
                <a:latin typeface="Century Gothic" panose="020B0502020202020204" pitchFamily="34" charset="0"/>
                <a:cs typeface="Arial" panose="020B0604020202020204" pitchFamily="34" charset="0"/>
              </a:rPr>
              <a:t>permohonan</a:t>
            </a:r>
            <a:r>
              <a:rPr lang="en-US" b="1" dirty="0">
                <a:highlight>
                  <a:srgbClr val="FFFF00"/>
                </a:highlight>
                <a:latin typeface="Century Gothic" panose="020B0502020202020204" pitchFamily="34" charset="0"/>
                <a:cs typeface="Arial" panose="020B0604020202020204" pitchFamily="34" charset="0"/>
              </a:rPr>
              <a:t> banding </a:t>
            </a:r>
            <a:r>
              <a:rPr lang="en-US" b="1" dirty="0" err="1">
                <a:highlight>
                  <a:srgbClr val="FFFF00"/>
                </a:highlight>
                <a:latin typeface="Century Gothic" panose="020B0502020202020204" pitchFamily="34" charset="0"/>
                <a:cs typeface="Arial" panose="020B0604020202020204" pitchFamily="34" charset="0"/>
              </a:rPr>
              <a:t>bersifat</a:t>
            </a:r>
            <a:r>
              <a:rPr lang="en-US" b="1" dirty="0">
                <a:highlight>
                  <a:srgbClr val="FFFF00"/>
                </a:highlight>
                <a:latin typeface="Century Gothic" panose="020B0502020202020204" pitchFamily="34" charset="0"/>
                <a:cs typeface="Arial" panose="020B0604020202020204" pitchFamily="34" charset="0"/>
              </a:rPr>
              <a:t> final dan </a:t>
            </a:r>
            <a:r>
              <a:rPr lang="en-US" b="1" dirty="0" err="1">
                <a:highlight>
                  <a:srgbClr val="FFFF00"/>
                </a:highlight>
                <a:latin typeface="Century Gothic" panose="020B0502020202020204" pitchFamily="34" charset="0"/>
                <a:cs typeface="Arial" panose="020B0604020202020204" pitchFamily="34" charset="0"/>
              </a:rPr>
              <a:t>mengikat</a:t>
            </a:r>
            <a:r>
              <a:rPr lang="en-US" b="1" dirty="0">
                <a:latin typeface="Century Gothic" panose="020B0502020202020204" pitchFamily="34" charset="0"/>
                <a:cs typeface="Arial" panose="020B0604020202020204" pitchFamily="34" charset="0"/>
              </a:rPr>
              <a:t>.</a:t>
            </a:r>
            <a:endParaRPr lang="id-ID" b="1"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4110066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51E9-B020-2542-88C4-EA32DA047631}"/>
              </a:ext>
            </a:extLst>
          </p:cNvPr>
          <p:cNvSpPr>
            <a:spLocks noGrp="1"/>
          </p:cNvSpPr>
          <p:nvPr>
            <p:ph type="title"/>
          </p:nvPr>
        </p:nvSpPr>
        <p:spPr>
          <a:xfrm>
            <a:off x="457200" y="292609"/>
            <a:ext cx="6157732" cy="658367"/>
          </a:xfrm>
        </p:spPr>
        <p:txBody>
          <a:bodyPr/>
          <a:lstStyle/>
          <a:p>
            <a:pPr algn="ctr"/>
            <a:r>
              <a:rPr lang="en-US" sz="4000" b="1" dirty="0"/>
              <a:t>PENINJAUAN KEMBALI</a:t>
            </a:r>
          </a:p>
        </p:txBody>
      </p:sp>
      <p:sp>
        <p:nvSpPr>
          <p:cNvPr id="3" name="Content Placeholder 2"/>
          <p:cNvSpPr>
            <a:spLocks noGrp="1"/>
          </p:cNvSpPr>
          <p:nvPr>
            <p:ph type="body" idx="1"/>
          </p:nvPr>
        </p:nvSpPr>
        <p:spPr>
          <a:xfrm>
            <a:off x="339306" y="1127243"/>
            <a:ext cx="5624422" cy="3654759"/>
          </a:xfrm>
        </p:spPr>
        <p:txBody>
          <a:bodyPr>
            <a:noAutofit/>
          </a:bodyPr>
          <a:lstStyle/>
          <a:p>
            <a:pPr marL="0" indent="0" algn="just">
              <a:buNone/>
            </a:pPr>
            <a:r>
              <a:rPr lang="en-US" sz="1400" dirty="0" err="1">
                <a:latin typeface="+mj-lt"/>
              </a:rPr>
              <a:t>Pemeriksaan</a:t>
            </a:r>
            <a:r>
              <a:rPr lang="en-US" sz="1400" dirty="0">
                <a:latin typeface="+mj-lt"/>
              </a:rPr>
              <a:t> </a:t>
            </a:r>
            <a:r>
              <a:rPr lang="en-US" sz="1400" dirty="0" err="1">
                <a:latin typeface="+mj-lt"/>
              </a:rPr>
              <a:t>Peninjauan</a:t>
            </a:r>
            <a:r>
              <a:rPr lang="en-US" sz="1400" dirty="0">
                <a:latin typeface="+mj-lt"/>
              </a:rPr>
              <a:t> Kembali </a:t>
            </a:r>
            <a:r>
              <a:rPr lang="en-US" sz="1400" dirty="0" err="1">
                <a:latin typeface="+mj-lt"/>
              </a:rPr>
              <a:t>dalam</a:t>
            </a:r>
            <a:r>
              <a:rPr lang="en-US" sz="1400" dirty="0">
                <a:latin typeface="+mj-lt"/>
              </a:rPr>
              <a:t> </a:t>
            </a:r>
            <a:r>
              <a:rPr lang="en-US" sz="1400" dirty="0" err="1">
                <a:latin typeface="+mj-lt"/>
              </a:rPr>
              <a:t>hukum</a:t>
            </a:r>
            <a:r>
              <a:rPr lang="en-US" sz="1400" dirty="0">
                <a:latin typeface="+mj-lt"/>
              </a:rPr>
              <a:t> acara </a:t>
            </a:r>
            <a:r>
              <a:rPr lang="en-US" sz="1400" dirty="0" err="1">
                <a:latin typeface="+mj-lt"/>
              </a:rPr>
              <a:t>Peradilan</a:t>
            </a:r>
            <a:r>
              <a:rPr lang="en-US" sz="1400" dirty="0">
                <a:latin typeface="+mj-lt"/>
              </a:rPr>
              <a:t> Tata Usaha Negara </a:t>
            </a:r>
            <a:r>
              <a:rPr lang="en-US" sz="1400" dirty="0" err="1">
                <a:latin typeface="+mj-lt"/>
              </a:rPr>
              <a:t>diatur</a:t>
            </a:r>
            <a:r>
              <a:rPr lang="en-US" sz="1400" dirty="0">
                <a:latin typeface="+mj-lt"/>
              </a:rPr>
              <a:t> </a:t>
            </a:r>
            <a:r>
              <a:rPr lang="en-US" sz="1400" dirty="0" err="1">
                <a:latin typeface="+mj-lt"/>
              </a:rPr>
              <a:t>dalam</a:t>
            </a:r>
            <a:r>
              <a:rPr lang="en-US" sz="1400" dirty="0">
                <a:latin typeface="+mj-lt"/>
              </a:rPr>
              <a:t> </a:t>
            </a:r>
            <a:r>
              <a:rPr lang="en-US" sz="1400" b="1" dirty="0">
                <a:latin typeface="+mj-lt"/>
              </a:rPr>
              <a:t>Pasal 132 UU </a:t>
            </a:r>
            <a:r>
              <a:rPr lang="en-US" sz="1400" b="1" dirty="0" err="1">
                <a:latin typeface="+mj-lt"/>
              </a:rPr>
              <a:t>Peratun</a:t>
            </a:r>
            <a:r>
              <a:rPr lang="en-US" sz="1400" dirty="0">
                <a:latin typeface="+mj-lt"/>
              </a:rPr>
              <a:t>, yang </a:t>
            </a:r>
            <a:r>
              <a:rPr lang="en-US" sz="1400" dirty="0" err="1">
                <a:latin typeface="+mj-lt"/>
              </a:rPr>
              <a:t>berbunyi</a:t>
            </a:r>
            <a:r>
              <a:rPr lang="en-US" sz="1400" dirty="0">
                <a:latin typeface="+mj-lt"/>
              </a:rPr>
              <a:t> :</a:t>
            </a:r>
            <a:endParaRPr lang="id-ID" sz="1400" dirty="0">
              <a:latin typeface="+mj-lt"/>
            </a:endParaRPr>
          </a:p>
          <a:p>
            <a:pPr marL="541338" indent="-338138" algn="just">
              <a:buClr>
                <a:schemeClr val="accent5"/>
              </a:buClr>
              <a:buFont typeface="Wingdings" panose="05000000000000000000" pitchFamily="2" charset="2"/>
              <a:buChar char="Ø"/>
            </a:pPr>
            <a:r>
              <a:rPr lang="en-US" sz="1400" b="1" dirty="0" err="1">
                <a:latin typeface="+mj-lt"/>
              </a:rPr>
              <a:t>Terhadap</a:t>
            </a:r>
            <a:r>
              <a:rPr lang="en-US" sz="1400" b="1" dirty="0">
                <a:latin typeface="+mj-lt"/>
              </a:rPr>
              <a:t> </a:t>
            </a:r>
            <a:r>
              <a:rPr lang="en-US" sz="1400" b="1" dirty="0" err="1">
                <a:latin typeface="+mj-lt"/>
              </a:rPr>
              <a:t>putusan</a:t>
            </a:r>
            <a:r>
              <a:rPr lang="en-US" sz="1400" b="1" dirty="0">
                <a:latin typeface="+mj-lt"/>
              </a:rPr>
              <a:t> </a:t>
            </a:r>
            <a:r>
              <a:rPr lang="en-US" sz="1400" b="1" dirty="0" err="1">
                <a:latin typeface="+mj-lt"/>
              </a:rPr>
              <a:t>Pengadilan</a:t>
            </a:r>
            <a:r>
              <a:rPr lang="en-US" sz="1400" b="1" dirty="0">
                <a:latin typeface="+mj-lt"/>
              </a:rPr>
              <a:t> yang </a:t>
            </a:r>
            <a:r>
              <a:rPr lang="en-US" sz="1400" b="1" dirty="0" err="1">
                <a:latin typeface="+mj-lt"/>
              </a:rPr>
              <a:t>telah</a:t>
            </a:r>
            <a:r>
              <a:rPr lang="en-US" sz="1400" b="1" dirty="0">
                <a:latin typeface="+mj-lt"/>
              </a:rPr>
              <a:t> </a:t>
            </a:r>
            <a:r>
              <a:rPr lang="en-US" sz="1400" b="1" dirty="0" err="1">
                <a:latin typeface="+mj-lt"/>
              </a:rPr>
              <a:t>memperoleh</a:t>
            </a:r>
            <a:r>
              <a:rPr lang="en-US" sz="1400" b="1" dirty="0">
                <a:latin typeface="+mj-lt"/>
              </a:rPr>
              <a:t> </a:t>
            </a:r>
            <a:r>
              <a:rPr lang="en-US" sz="1400" b="1" dirty="0" err="1">
                <a:latin typeface="+mj-lt"/>
              </a:rPr>
              <a:t>kekuatan</a:t>
            </a:r>
            <a:r>
              <a:rPr lang="en-US" sz="1400" b="1" dirty="0">
                <a:latin typeface="+mj-lt"/>
              </a:rPr>
              <a:t> </a:t>
            </a:r>
            <a:r>
              <a:rPr lang="en-US" sz="1400" b="1" dirty="0" err="1">
                <a:latin typeface="+mj-lt"/>
              </a:rPr>
              <a:t>hukum</a:t>
            </a:r>
            <a:r>
              <a:rPr lang="en-US" sz="1400" b="1" dirty="0">
                <a:latin typeface="+mj-lt"/>
              </a:rPr>
              <a:t> </a:t>
            </a:r>
            <a:r>
              <a:rPr lang="en-US" sz="1400" b="1" dirty="0" err="1">
                <a:latin typeface="+mj-lt"/>
              </a:rPr>
              <a:t>tetap</a:t>
            </a:r>
            <a:r>
              <a:rPr lang="en-US" sz="1400" b="1" dirty="0">
                <a:latin typeface="+mj-lt"/>
              </a:rPr>
              <a:t> </a:t>
            </a:r>
            <a:r>
              <a:rPr lang="en-US" sz="1400" b="1" dirty="0" err="1">
                <a:latin typeface="+mj-lt"/>
              </a:rPr>
              <a:t>dapat</a:t>
            </a:r>
            <a:r>
              <a:rPr lang="en-US" sz="1400" b="1" dirty="0">
                <a:latin typeface="+mj-lt"/>
              </a:rPr>
              <a:t> </a:t>
            </a:r>
            <a:r>
              <a:rPr lang="en-US" sz="1400" b="1" dirty="0" err="1">
                <a:latin typeface="+mj-lt"/>
              </a:rPr>
              <a:t>diajukan</a:t>
            </a:r>
            <a:r>
              <a:rPr lang="en-US" sz="1400" b="1" dirty="0">
                <a:latin typeface="+mj-lt"/>
              </a:rPr>
              <a:t> </a:t>
            </a:r>
            <a:r>
              <a:rPr lang="en-US" sz="1400" b="1" dirty="0" err="1">
                <a:latin typeface="+mj-lt"/>
              </a:rPr>
              <a:t>permohonan</a:t>
            </a:r>
            <a:r>
              <a:rPr lang="en-US" sz="1400" b="1" dirty="0">
                <a:latin typeface="+mj-lt"/>
              </a:rPr>
              <a:t> </a:t>
            </a:r>
            <a:r>
              <a:rPr lang="en-US" sz="1400" b="1" dirty="0" err="1">
                <a:latin typeface="+mj-lt"/>
              </a:rPr>
              <a:t>Peninjauan</a:t>
            </a:r>
            <a:r>
              <a:rPr lang="en-US" sz="1400" b="1" dirty="0">
                <a:latin typeface="+mj-lt"/>
              </a:rPr>
              <a:t> </a:t>
            </a:r>
            <a:r>
              <a:rPr lang="en-US" sz="1400" b="1" dirty="0" err="1">
                <a:latin typeface="+mj-lt"/>
              </a:rPr>
              <a:t>Kembali</a:t>
            </a:r>
            <a:r>
              <a:rPr lang="en-US" sz="1400" b="1" dirty="0">
                <a:latin typeface="+mj-lt"/>
              </a:rPr>
              <a:t> </a:t>
            </a:r>
            <a:r>
              <a:rPr lang="en-US" sz="1400" b="1" dirty="0" err="1">
                <a:latin typeface="+mj-lt"/>
              </a:rPr>
              <a:t>kepada</a:t>
            </a:r>
            <a:r>
              <a:rPr lang="en-US" sz="1400" b="1" dirty="0">
                <a:latin typeface="+mj-lt"/>
              </a:rPr>
              <a:t> </a:t>
            </a:r>
            <a:r>
              <a:rPr lang="en-US" sz="1400" b="1" dirty="0" err="1">
                <a:latin typeface="+mj-lt"/>
              </a:rPr>
              <a:t>Mahkamah</a:t>
            </a:r>
            <a:r>
              <a:rPr lang="en-US" sz="1400" b="1" dirty="0">
                <a:latin typeface="+mj-lt"/>
              </a:rPr>
              <a:t> </a:t>
            </a:r>
            <a:r>
              <a:rPr lang="en-US" sz="1400" b="1" dirty="0" err="1">
                <a:latin typeface="+mj-lt"/>
              </a:rPr>
              <a:t>Agung</a:t>
            </a:r>
            <a:r>
              <a:rPr lang="en-US" sz="1400" b="1" dirty="0">
                <a:latin typeface="+mj-lt"/>
              </a:rPr>
              <a:t>.</a:t>
            </a:r>
            <a:endParaRPr lang="id-ID" sz="1400" b="1" dirty="0">
              <a:latin typeface="+mj-lt"/>
            </a:endParaRPr>
          </a:p>
          <a:p>
            <a:pPr marL="541338" indent="-338138" algn="just">
              <a:buClr>
                <a:schemeClr val="accent5"/>
              </a:buClr>
              <a:buFont typeface="Wingdings" panose="05000000000000000000" pitchFamily="2" charset="2"/>
              <a:buChar char="Ø"/>
            </a:pPr>
            <a:r>
              <a:rPr lang="en-US" sz="1400" dirty="0">
                <a:latin typeface="+mj-lt"/>
              </a:rPr>
              <a:t>Acara </a:t>
            </a:r>
            <a:r>
              <a:rPr lang="en-US" sz="1400" dirty="0" err="1">
                <a:latin typeface="+mj-lt"/>
              </a:rPr>
              <a:t>pemeriksaan</a:t>
            </a:r>
            <a:r>
              <a:rPr lang="en-US" sz="1400" dirty="0">
                <a:latin typeface="+mj-lt"/>
              </a:rPr>
              <a:t> </a:t>
            </a:r>
            <a:r>
              <a:rPr lang="en-US" sz="1400" dirty="0" err="1">
                <a:latin typeface="+mj-lt"/>
              </a:rPr>
              <a:t>Peninjauan</a:t>
            </a:r>
            <a:r>
              <a:rPr lang="en-US" sz="1400" dirty="0">
                <a:latin typeface="+mj-lt"/>
              </a:rPr>
              <a:t> Kembali </a:t>
            </a:r>
            <a:r>
              <a:rPr lang="en-US" sz="1400" dirty="0" err="1">
                <a:latin typeface="+mj-lt"/>
              </a:rPr>
              <a:t>sebagaimana</a:t>
            </a:r>
            <a:r>
              <a:rPr lang="en-US" sz="1400" dirty="0">
                <a:latin typeface="+mj-lt"/>
              </a:rPr>
              <a:t> </a:t>
            </a:r>
            <a:r>
              <a:rPr lang="en-US" sz="1400" dirty="0" err="1">
                <a:latin typeface="+mj-lt"/>
              </a:rPr>
              <a:t>dimaksud</a:t>
            </a:r>
            <a:r>
              <a:rPr lang="en-US" sz="1400" dirty="0">
                <a:latin typeface="+mj-lt"/>
              </a:rPr>
              <a:t> </a:t>
            </a:r>
            <a:r>
              <a:rPr lang="en-US" sz="1400" dirty="0" err="1">
                <a:latin typeface="+mj-lt"/>
              </a:rPr>
              <a:t>dalam</a:t>
            </a:r>
            <a:r>
              <a:rPr lang="en-US" sz="1400" dirty="0">
                <a:latin typeface="+mj-lt"/>
              </a:rPr>
              <a:t> </a:t>
            </a:r>
            <a:r>
              <a:rPr lang="en-US" sz="1400" dirty="0" err="1">
                <a:latin typeface="+mj-lt"/>
              </a:rPr>
              <a:t>ayat</a:t>
            </a:r>
            <a:r>
              <a:rPr lang="en-US" sz="1400" dirty="0">
                <a:latin typeface="+mj-lt"/>
              </a:rPr>
              <a:t> (1), </a:t>
            </a:r>
            <a:r>
              <a:rPr lang="en-US" sz="1400" dirty="0" err="1">
                <a:latin typeface="+mj-lt"/>
              </a:rPr>
              <a:t>dilakukan</a:t>
            </a:r>
            <a:r>
              <a:rPr lang="en-US" sz="1400" dirty="0">
                <a:latin typeface="+mj-lt"/>
              </a:rPr>
              <a:t> </a:t>
            </a:r>
            <a:r>
              <a:rPr lang="en-US" sz="1400" dirty="0" err="1">
                <a:latin typeface="+mj-lt"/>
              </a:rPr>
              <a:t>menurut</a:t>
            </a:r>
            <a:r>
              <a:rPr lang="en-US" sz="1400" dirty="0">
                <a:latin typeface="+mj-lt"/>
              </a:rPr>
              <a:t> </a:t>
            </a:r>
            <a:r>
              <a:rPr lang="en-US" sz="1400" dirty="0" err="1">
                <a:latin typeface="+mj-lt"/>
              </a:rPr>
              <a:t>ketentuan</a:t>
            </a:r>
            <a:r>
              <a:rPr lang="en-US" sz="1400" dirty="0">
                <a:latin typeface="+mj-lt"/>
              </a:rPr>
              <a:t> </a:t>
            </a:r>
            <a:r>
              <a:rPr lang="en-US" sz="1400" dirty="0" err="1">
                <a:latin typeface="+mj-lt"/>
              </a:rPr>
              <a:t>sebagaimana</a:t>
            </a:r>
            <a:r>
              <a:rPr lang="en-US" sz="1400" dirty="0">
                <a:latin typeface="+mj-lt"/>
              </a:rPr>
              <a:t> </a:t>
            </a:r>
            <a:r>
              <a:rPr lang="en-US" sz="1400" dirty="0" err="1">
                <a:latin typeface="+mj-lt"/>
              </a:rPr>
              <a:t>dimaksud</a:t>
            </a:r>
            <a:r>
              <a:rPr lang="en-US" sz="1400" dirty="0">
                <a:latin typeface="+mj-lt"/>
              </a:rPr>
              <a:t> </a:t>
            </a:r>
            <a:r>
              <a:rPr lang="en-US" sz="1400" dirty="0" err="1">
                <a:latin typeface="+mj-lt"/>
              </a:rPr>
              <a:t>dalam</a:t>
            </a:r>
            <a:r>
              <a:rPr lang="en-US" sz="1400" dirty="0">
                <a:latin typeface="+mj-lt"/>
              </a:rPr>
              <a:t> Pasal 77 </a:t>
            </a:r>
            <a:r>
              <a:rPr lang="en-US" sz="1400" dirty="0" err="1">
                <a:latin typeface="+mj-lt"/>
              </a:rPr>
              <a:t>ayat</a:t>
            </a:r>
            <a:r>
              <a:rPr lang="en-US" sz="1400" dirty="0">
                <a:latin typeface="+mj-lt"/>
              </a:rPr>
              <a:t> (1) </a:t>
            </a:r>
            <a:r>
              <a:rPr lang="en-US" sz="1400" dirty="0" err="1">
                <a:latin typeface="+mj-lt"/>
              </a:rPr>
              <a:t>Undang-Undang</a:t>
            </a:r>
            <a:r>
              <a:rPr lang="en-US" sz="1400" dirty="0">
                <a:latin typeface="+mj-lt"/>
              </a:rPr>
              <a:t> No. 14 </a:t>
            </a:r>
            <a:r>
              <a:rPr lang="en-US" sz="1400" dirty="0" err="1">
                <a:latin typeface="+mj-lt"/>
              </a:rPr>
              <a:t>Tahun</a:t>
            </a:r>
            <a:r>
              <a:rPr lang="en-US" sz="1400" dirty="0">
                <a:latin typeface="+mj-lt"/>
              </a:rPr>
              <a:t> 1985 </a:t>
            </a:r>
            <a:r>
              <a:rPr lang="en-US" sz="1400" dirty="0" err="1">
                <a:latin typeface="+mj-lt"/>
              </a:rPr>
              <a:t>tentang</a:t>
            </a:r>
            <a:r>
              <a:rPr lang="en-US" sz="1400" dirty="0">
                <a:latin typeface="+mj-lt"/>
              </a:rPr>
              <a:t> </a:t>
            </a:r>
            <a:r>
              <a:rPr lang="en-US" sz="1400" dirty="0" err="1">
                <a:latin typeface="+mj-lt"/>
              </a:rPr>
              <a:t>Mahkamah</a:t>
            </a:r>
            <a:r>
              <a:rPr lang="en-US" sz="1400" dirty="0">
                <a:latin typeface="+mj-lt"/>
              </a:rPr>
              <a:t> Agung.</a:t>
            </a:r>
          </a:p>
          <a:p>
            <a:pPr marL="541338" indent="0" algn="just">
              <a:buClr>
                <a:schemeClr val="accent5"/>
              </a:buClr>
              <a:buNone/>
            </a:pPr>
            <a:r>
              <a:rPr lang="en-US" sz="1400" dirty="0">
                <a:latin typeface="+mj-lt"/>
              </a:rPr>
              <a:t>(</a:t>
            </a:r>
            <a:r>
              <a:rPr lang="en-US" sz="1400" i="1" dirty="0" err="1">
                <a:latin typeface="+mj-lt"/>
              </a:rPr>
              <a:t>Dalam</a:t>
            </a:r>
            <a:r>
              <a:rPr lang="en-US" sz="1400" i="1" dirty="0">
                <a:latin typeface="+mj-lt"/>
              </a:rPr>
              <a:t> </a:t>
            </a:r>
            <a:r>
              <a:rPr lang="en-US" sz="1400" i="1" dirty="0" err="1">
                <a:latin typeface="+mj-lt"/>
              </a:rPr>
              <a:t>pemeriksaan</a:t>
            </a:r>
            <a:r>
              <a:rPr lang="en-US" sz="1400" i="1" dirty="0">
                <a:latin typeface="+mj-lt"/>
              </a:rPr>
              <a:t> PK </a:t>
            </a:r>
            <a:r>
              <a:rPr lang="en-US" sz="1400" i="1" dirty="0" err="1">
                <a:latin typeface="+mj-lt"/>
              </a:rPr>
              <a:t>perkara</a:t>
            </a:r>
            <a:r>
              <a:rPr lang="en-US" sz="1400" i="1" dirty="0">
                <a:latin typeface="+mj-lt"/>
              </a:rPr>
              <a:t> </a:t>
            </a:r>
            <a:r>
              <a:rPr lang="en-US" sz="1400" i="1" dirty="0" err="1">
                <a:latin typeface="+mj-lt"/>
              </a:rPr>
              <a:t>yg</a:t>
            </a:r>
            <a:r>
              <a:rPr lang="en-US" sz="1400" i="1" dirty="0">
                <a:latin typeface="+mj-lt"/>
              </a:rPr>
              <a:t> </a:t>
            </a:r>
            <a:r>
              <a:rPr lang="en-US" sz="1400" i="1" dirty="0" err="1">
                <a:latin typeface="+mj-lt"/>
              </a:rPr>
              <a:t>diputus</a:t>
            </a:r>
            <a:r>
              <a:rPr lang="en-US" sz="1400" i="1" dirty="0">
                <a:latin typeface="+mj-lt"/>
              </a:rPr>
              <a:t> oleh </a:t>
            </a:r>
            <a:r>
              <a:rPr lang="en-US" sz="1400" i="1" dirty="0" err="1">
                <a:latin typeface="+mj-lt"/>
              </a:rPr>
              <a:t>Pengadilan</a:t>
            </a:r>
            <a:r>
              <a:rPr lang="en-US" sz="1400" i="1" dirty="0">
                <a:latin typeface="+mj-lt"/>
              </a:rPr>
              <a:t> di </a:t>
            </a:r>
            <a:r>
              <a:rPr lang="en-US" sz="1400" i="1" dirty="0" err="1">
                <a:latin typeface="+mj-lt"/>
              </a:rPr>
              <a:t>Lingkungan</a:t>
            </a:r>
            <a:r>
              <a:rPr lang="en-US" sz="1400" i="1" dirty="0">
                <a:latin typeface="+mj-lt"/>
              </a:rPr>
              <a:t> </a:t>
            </a:r>
            <a:r>
              <a:rPr lang="en-US" sz="1400" i="1" dirty="0" err="1">
                <a:latin typeface="+mj-lt"/>
              </a:rPr>
              <a:t>Peradilan</a:t>
            </a:r>
            <a:r>
              <a:rPr lang="en-US" sz="1400" i="1" dirty="0">
                <a:latin typeface="+mj-lt"/>
              </a:rPr>
              <a:t> TUN, </a:t>
            </a:r>
            <a:r>
              <a:rPr lang="en-US" sz="1400" i="1" dirty="0" err="1">
                <a:latin typeface="+mj-lt"/>
              </a:rPr>
              <a:t>digunakan</a:t>
            </a:r>
            <a:r>
              <a:rPr lang="en-US" sz="1400" i="1" dirty="0">
                <a:latin typeface="+mj-lt"/>
              </a:rPr>
              <a:t> </a:t>
            </a:r>
            <a:r>
              <a:rPr lang="en-US" sz="1400" i="1" dirty="0" err="1">
                <a:latin typeface="+mj-lt"/>
              </a:rPr>
              <a:t>hukum</a:t>
            </a:r>
            <a:r>
              <a:rPr lang="en-US" sz="1400" i="1" dirty="0">
                <a:latin typeface="+mj-lt"/>
              </a:rPr>
              <a:t> acara PK </a:t>
            </a:r>
            <a:r>
              <a:rPr lang="en-US" sz="1400" i="1" dirty="0" err="1">
                <a:latin typeface="+mj-lt"/>
              </a:rPr>
              <a:t>yg</a:t>
            </a:r>
            <a:r>
              <a:rPr lang="en-US" sz="1400" i="1" dirty="0">
                <a:latin typeface="+mj-lt"/>
              </a:rPr>
              <a:t> </a:t>
            </a:r>
            <a:r>
              <a:rPr lang="en-US" sz="1400" i="1" dirty="0" err="1">
                <a:latin typeface="+mj-lt"/>
              </a:rPr>
              <a:t>tercantum</a:t>
            </a:r>
            <a:r>
              <a:rPr lang="en-US" sz="1400" i="1" dirty="0">
                <a:latin typeface="+mj-lt"/>
              </a:rPr>
              <a:t> </a:t>
            </a:r>
            <a:r>
              <a:rPr lang="en-US" sz="1400" i="1" dirty="0" err="1">
                <a:latin typeface="+mj-lt"/>
              </a:rPr>
              <a:t>dalam</a:t>
            </a:r>
            <a:r>
              <a:rPr lang="en-US" sz="1400" i="1" dirty="0">
                <a:latin typeface="+mj-lt"/>
              </a:rPr>
              <a:t> Pasal 67 – 75 UU MA). </a:t>
            </a:r>
            <a:endParaRPr lang="id-ID" sz="2100" i="1" dirty="0">
              <a:latin typeface="+mj-lt"/>
            </a:endParaRPr>
          </a:p>
        </p:txBody>
      </p:sp>
    </p:spTree>
    <p:extLst>
      <p:ext uri="{BB962C8B-B14F-4D97-AF65-F5344CB8AC3E}">
        <p14:creationId xmlns:p14="http://schemas.microsoft.com/office/powerpoint/2010/main" val="16671539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950" y="384049"/>
            <a:ext cx="6731479" cy="731634"/>
          </a:xfrm>
        </p:spPr>
        <p:txBody>
          <a:bodyPr>
            <a:noAutofit/>
          </a:bodyPr>
          <a:lstStyle/>
          <a:p>
            <a:r>
              <a:rPr lang="id-ID" sz="1800" b="1" dirty="0">
                <a:solidFill>
                  <a:srgbClr val="C00000"/>
                </a:solidFill>
              </a:rPr>
              <a:t>PENINJAUAN KEMBALI </a:t>
            </a:r>
            <a:br>
              <a:rPr lang="id-ID" sz="1800" b="1" dirty="0">
                <a:solidFill>
                  <a:srgbClr val="C00000"/>
                </a:solidFill>
              </a:rPr>
            </a:br>
            <a:r>
              <a:rPr lang="id-ID" sz="1800" b="1" dirty="0">
                <a:solidFill>
                  <a:srgbClr val="C00000"/>
                </a:solidFill>
              </a:rPr>
              <a:t>(</a:t>
            </a:r>
            <a:r>
              <a:rPr lang="id-ID" sz="1600" b="1" dirty="0">
                <a:solidFill>
                  <a:srgbClr val="C00000"/>
                </a:solidFill>
              </a:rPr>
              <a:t>Bab IV Bag</a:t>
            </a:r>
            <a:r>
              <a:rPr lang="en-US" sz="1600" b="1" dirty="0" err="1">
                <a:solidFill>
                  <a:srgbClr val="C00000"/>
                </a:solidFill>
              </a:rPr>
              <a:t>ian</a:t>
            </a:r>
            <a:r>
              <a:rPr lang="id-ID" sz="1600" b="1" dirty="0">
                <a:solidFill>
                  <a:srgbClr val="C00000"/>
                </a:solidFill>
              </a:rPr>
              <a:t> Ke-4 UU MA</a:t>
            </a:r>
            <a:r>
              <a:rPr lang="en-US" sz="1600" b="1" dirty="0">
                <a:solidFill>
                  <a:srgbClr val="C00000"/>
                </a:solidFill>
              </a:rPr>
              <a:t>: </a:t>
            </a:r>
            <a:r>
              <a:rPr lang="en-US" sz="1600" b="1" dirty="0" err="1">
                <a:solidFill>
                  <a:srgbClr val="C00000"/>
                </a:solidFill>
              </a:rPr>
              <a:t>Pemeriksaan</a:t>
            </a:r>
            <a:r>
              <a:rPr lang="en-US" sz="1600" b="1" dirty="0">
                <a:solidFill>
                  <a:srgbClr val="C00000"/>
                </a:solidFill>
              </a:rPr>
              <a:t> PK </a:t>
            </a:r>
            <a:r>
              <a:rPr lang="en-US" sz="1600" b="1" dirty="0" err="1">
                <a:solidFill>
                  <a:srgbClr val="C00000"/>
                </a:solidFill>
              </a:rPr>
              <a:t>Putusan</a:t>
            </a:r>
            <a:r>
              <a:rPr lang="en-US" sz="1600" b="1" dirty="0">
                <a:solidFill>
                  <a:srgbClr val="C00000"/>
                </a:solidFill>
              </a:rPr>
              <a:t> </a:t>
            </a:r>
            <a:r>
              <a:rPr lang="en-US" sz="1600" b="1" dirty="0" err="1">
                <a:solidFill>
                  <a:srgbClr val="C00000"/>
                </a:solidFill>
              </a:rPr>
              <a:t>Pengadilan</a:t>
            </a:r>
            <a:r>
              <a:rPr lang="en-US" sz="1600" b="1" dirty="0">
                <a:solidFill>
                  <a:srgbClr val="C00000"/>
                </a:solidFill>
              </a:rPr>
              <a:t> </a:t>
            </a:r>
            <a:br>
              <a:rPr lang="en-US" sz="1600" b="1" dirty="0">
                <a:solidFill>
                  <a:srgbClr val="C00000"/>
                </a:solidFill>
              </a:rPr>
            </a:br>
            <a:r>
              <a:rPr lang="en-US" sz="1600" b="1" dirty="0">
                <a:solidFill>
                  <a:srgbClr val="C00000"/>
                </a:solidFill>
              </a:rPr>
              <a:t>Yang Telah </a:t>
            </a:r>
            <a:r>
              <a:rPr lang="en-US" sz="1600" b="1" dirty="0" err="1">
                <a:solidFill>
                  <a:srgbClr val="C00000"/>
                </a:solidFill>
              </a:rPr>
              <a:t>Memperoleh</a:t>
            </a:r>
            <a:r>
              <a:rPr lang="en-US" sz="1600" b="1" dirty="0">
                <a:solidFill>
                  <a:srgbClr val="C00000"/>
                </a:solidFill>
              </a:rPr>
              <a:t> </a:t>
            </a:r>
            <a:r>
              <a:rPr lang="en-US" sz="1600" b="1" dirty="0" err="1">
                <a:solidFill>
                  <a:srgbClr val="C00000"/>
                </a:solidFill>
              </a:rPr>
              <a:t>Kekuatan</a:t>
            </a:r>
            <a:r>
              <a:rPr lang="en-US" sz="1600" b="1" dirty="0">
                <a:solidFill>
                  <a:srgbClr val="C00000"/>
                </a:solidFill>
              </a:rPr>
              <a:t> Hukum </a:t>
            </a:r>
            <a:r>
              <a:rPr lang="en-US" sz="1600" b="1" dirty="0" err="1">
                <a:solidFill>
                  <a:srgbClr val="C00000"/>
                </a:solidFill>
              </a:rPr>
              <a:t>Tetap</a:t>
            </a:r>
            <a:r>
              <a:rPr lang="id-ID" sz="1600" b="1" dirty="0">
                <a:solidFill>
                  <a:srgbClr val="C00000"/>
                </a:solidFill>
              </a:rPr>
              <a:t>)</a:t>
            </a:r>
          </a:p>
        </p:txBody>
      </p:sp>
      <p:sp>
        <p:nvSpPr>
          <p:cNvPr id="3" name="Content Placeholder 2"/>
          <p:cNvSpPr>
            <a:spLocks noGrp="1"/>
          </p:cNvSpPr>
          <p:nvPr>
            <p:ph type="body" idx="1"/>
          </p:nvPr>
        </p:nvSpPr>
        <p:spPr>
          <a:xfrm>
            <a:off x="489774" y="1033272"/>
            <a:ext cx="5581148" cy="3892503"/>
          </a:xfrm>
        </p:spPr>
        <p:txBody>
          <a:bodyPr/>
          <a:lstStyle/>
          <a:p>
            <a:pPr marL="0" indent="0">
              <a:buNone/>
            </a:pPr>
            <a:r>
              <a:rPr lang="id-ID" sz="1600" b="1" dirty="0"/>
              <a:t>Prinsip</a:t>
            </a:r>
            <a:r>
              <a:rPr lang="en-US" sz="1600" b="1" dirty="0"/>
              <a:t>-</a:t>
            </a:r>
            <a:r>
              <a:rPr lang="en-US" sz="1600" b="1" dirty="0" err="1"/>
              <a:t>prinsip</a:t>
            </a:r>
            <a:r>
              <a:rPr lang="id-ID" sz="1600" b="1" dirty="0"/>
              <a:t> Umum P</a:t>
            </a:r>
            <a:r>
              <a:rPr lang="en-US" sz="1600" b="1" dirty="0" err="1"/>
              <a:t>eninjauan</a:t>
            </a:r>
            <a:r>
              <a:rPr lang="en-US" sz="1600" b="1" dirty="0"/>
              <a:t> Kembali</a:t>
            </a:r>
            <a:endParaRPr lang="id-ID" sz="1600" dirty="0"/>
          </a:p>
          <a:p>
            <a:pPr marL="358775" lvl="1" indent="-358775" algn="just">
              <a:spcBef>
                <a:spcPts val="600"/>
              </a:spcBef>
              <a:buClr>
                <a:schemeClr val="accent5"/>
              </a:buClr>
              <a:buFont typeface="Wingdings" panose="05000000000000000000" pitchFamily="2" charset="2"/>
              <a:buChar char="q"/>
            </a:pPr>
            <a:r>
              <a:rPr lang="id-ID" sz="1600" dirty="0"/>
              <a:t>PK hanya dapat diajukan terhadap putusan yang telah berkekuatan hukum tetap</a:t>
            </a:r>
            <a:r>
              <a:rPr lang="en-US" sz="1600" dirty="0"/>
              <a:t>.</a:t>
            </a:r>
            <a:endParaRPr lang="id-ID" sz="1600" dirty="0"/>
          </a:p>
          <a:p>
            <a:pPr marL="358775" lvl="1" indent="-358775" algn="just">
              <a:spcBef>
                <a:spcPts val="600"/>
              </a:spcBef>
              <a:buClr>
                <a:schemeClr val="accent5"/>
              </a:buClr>
              <a:buFont typeface="Wingdings" panose="05000000000000000000" pitchFamily="2" charset="2"/>
              <a:buChar char="q"/>
            </a:pPr>
            <a:r>
              <a:rPr lang="id-ID" sz="1600" b="1" dirty="0"/>
              <a:t>PK hanya dapat diajukan </a:t>
            </a:r>
            <a:r>
              <a:rPr lang="en-US" sz="1600" b="1" dirty="0"/>
              <a:t>1 (</a:t>
            </a:r>
            <a:r>
              <a:rPr lang="id-ID" sz="1600" b="1" dirty="0"/>
              <a:t>satu</a:t>
            </a:r>
            <a:r>
              <a:rPr lang="en-US" sz="1600" b="1" dirty="0"/>
              <a:t>)</a:t>
            </a:r>
            <a:r>
              <a:rPr lang="id-ID" sz="1600" b="1" dirty="0"/>
              <a:t> kali </a:t>
            </a:r>
            <a:r>
              <a:rPr lang="en-US" sz="1600" b="1" dirty="0"/>
              <a:t>[</a:t>
            </a:r>
            <a:r>
              <a:rPr lang="en-US" sz="1600" dirty="0"/>
              <a:t>Pasal</a:t>
            </a:r>
            <a:r>
              <a:rPr lang="id-ID" sz="1600" dirty="0"/>
              <a:t> 66</a:t>
            </a:r>
            <a:r>
              <a:rPr lang="en-US" sz="1600" dirty="0"/>
              <a:t> </a:t>
            </a:r>
            <a:r>
              <a:rPr lang="en-US" sz="1600" dirty="0" err="1"/>
              <a:t>ayat</a:t>
            </a:r>
            <a:r>
              <a:rPr lang="en-US" sz="1600" dirty="0"/>
              <a:t> </a:t>
            </a:r>
            <a:r>
              <a:rPr lang="id-ID" sz="1600" dirty="0"/>
              <a:t>(1)</a:t>
            </a:r>
            <a:r>
              <a:rPr lang="en-US" sz="1600" dirty="0"/>
              <a:t>].</a:t>
            </a:r>
            <a:endParaRPr lang="id-ID" sz="1600" dirty="0"/>
          </a:p>
          <a:p>
            <a:pPr marL="358775" lvl="1" indent="-358775" algn="just">
              <a:spcBef>
                <a:spcPts val="600"/>
              </a:spcBef>
              <a:buClr>
                <a:schemeClr val="accent5"/>
              </a:buClr>
              <a:buFont typeface="Wingdings" panose="05000000000000000000" pitchFamily="2" charset="2"/>
              <a:buChar char="q"/>
            </a:pPr>
            <a:r>
              <a:rPr lang="id-ID" sz="1600" dirty="0"/>
              <a:t>Permohonan PK tidak menangguhkan atau menghentikan </a:t>
            </a:r>
            <a:r>
              <a:rPr lang="en-US" sz="1600" dirty="0" err="1"/>
              <a:t>pelaksanaan</a:t>
            </a:r>
            <a:r>
              <a:rPr lang="en-US" sz="1600" dirty="0"/>
              <a:t> (</a:t>
            </a:r>
            <a:r>
              <a:rPr lang="id-ID" sz="1600" dirty="0"/>
              <a:t>eksekusi</a:t>
            </a:r>
            <a:r>
              <a:rPr lang="en-US" sz="1600" dirty="0"/>
              <a:t>) </a:t>
            </a:r>
            <a:r>
              <a:rPr lang="en-US" sz="1600" dirty="0" err="1"/>
              <a:t>putusan</a:t>
            </a:r>
            <a:r>
              <a:rPr lang="en-US" sz="1600" dirty="0"/>
              <a:t> yang </a:t>
            </a:r>
            <a:r>
              <a:rPr lang="en-US" sz="1600" dirty="0" err="1"/>
              <a:t>telah</a:t>
            </a:r>
            <a:r>
              <a:rPr lang="en-US" sz="1600" dirty="0"/>
              <a:t> </a:t>
            </a:r>
            <a:r>
              <a:rPr lang="en-US" sz="1600" dirty="0" err="1"/>
              <a:t>berkekuatan</a:t>
            </a:r>
            <a:r>
              <a:rPr lang="en-US" sz="1600" dirty="0"/>
              <a:t> </a:t>
            </a:r>
            <a:r>
              <a:rPr lang="en-US" sz="1600" dirty="0" err="1"/>
              <a:t>hukum</a:t>
            </a:r>
            <a:r>
              <a:rPr lang="en-US" sz="1600" dirty="0"/>
              <a:t> </a:t>
            </a:r>
            <a:r>
              <a:rPr lang="en-US" sz="1600" dirty="0" err="1"/>
              <a:t>tetap</a:t>
            </a:r>
            <a:r>
              <a:rPr lang="en-US" sz="1600" dirty="0"/>
              <a:t> [Pasal 66 </a:t>
            </a:r>
            <a:r>
              <a:rPr lang="en-US" sz="1600" dirty="0" err="1"/>
              <a:t>ayat</a:t>
            </a:r>
            <a:r>
              <a:rPr lang="en-US" sz="1600" dirty="0"/>
              <a:t> (2)].</a:t>
            </a:r>
            <a:endParaRPr lang="id-ID" sz="1600" dirty="0"/>
          </a:p>
          <a:p>
            <a:pPr marL="358775" lvl="1" indent="-358775" algn="just">
              <a:spcBef>
                <a:spcPts val="600"/>
              </a:spcBef>
              <a:buClr>
                <a:schemeClr val="accent5"/>
              </a:buClr>
              <a:buFont typeface="Wingdings" panose="05000000000000000000" pitchFamily="2" charset="2"/>
              <a:buChar char="q"/>
            </a:pPr>
            <a:r>
              <a:rPr lang="id-ID" sz="1600" dirty="0"/>
              <a:t>Permohonan PK dapat dicabut </a:t>
            </a:r>
            <a:r>
              <a:rPr lang="en-US" sz="1600" dirty="0" err="1"/>
              <a:t>selama</a:t>
            </a:r>
            <a:r>
              <a:rPr lang="en-US" sz="1600" dirty="0"/>
              <a:t> </a:t>
            </a:r>
            <a:r>
              <a:rPr lang="id-ID" sz="1600" dirty="0"/>
              <a:t>belum diputus</a:t>
            </a:r>
            <a:r>
              <a:rPr lang="en-US" sz="1600" dirty="0"/>
              <a:t>, dan </a:t>
            </a:r>
            <a:r>
              <a:rPr lang="en-US" sz="1600" dirty="0" err="1"/>
              <a:t>dalam</a:t>
            </a:r>
            <a:r>
              <a:rPr lang="en-US" sz="1600" dirty="0"/>
              <a:t> </a:t>
            </a:r>
            <a:r>
              <a:rPr lang="en-US" sz="1600" dirty="0" err="1"/>
              <a:t>hal</a:t>
            </a:r>
            <a:r>
              <a:rPr lang="en-US" sz="1600" dirty="0"/>
              <a:t> </a:t>
            </a:r>
            <a:r>
              <a:rPr lang="en-US" sz="1600" dirty="0" err="1"/>
              <a:t>sudah</a:t>
            </a:r>
            <a:r>
              <a:rPr lang="en-US" sz="1600" dirty="0"/>
              <a:t> </a:t>
            </a:r>
            <a:r>
              <a:rPr lang="en-US" sz="1600" dirty="0" err="1"/>
              <a:t>dicabut</a:t>
            </a:r>
            <a:r>
              <a:rPr lang="en-US" sz="1600" dirty="0"/>
              <a:t> </a:t>
            </a:r>
            <a:r>
              <a:rPr lang="en-US" sz="1600" dirty="0" err="1"/>
              <a:t>permohonan</a:t>
            </a:r>
            <a:r>
              <a:rPr lang="en-US" sz="1600" dirty="0"/>
              <a:t> PK </a:t>
            </a:r>
            <a:r>
              <a:rPr lang="en-US" sz="1600" dirty="0" err="1"/>
              <a:t>itu</a:t>
            </a:r>
            <a:r>
              <a:rPr lang="en-US" sz="1600" dirty="0"/>
              <a:t> </a:t>
            </a:r>
            <a:r>
              <a:rPr lang="en-US" sz="1600" dirty="0" err="1"/>
              <a:t>tidak</a:t>
            </a:r>
            <a:r>
              <a:rPr lang="en-US" sz="1600" dirty="0"/>
              <a:t> </a:t>
            </a:r>
            <a:r>
              <a:rPr lang="en-US" sz="1600" dirty="0" err="1"/>
              <a:t>dapat</a:t>
            </a:r>
            <a:r>
              <a:rPr lang="en-US" sz="1600" dirty="0"/>
              <a:t> </a:t>
            </a:r>
            <a:r>
              <a:rPr lang="en-US" sz="1600" dirty="0" err="1"/>
              <a:t>diajukan</a:t>
            </a:r>
            <a:r>
              <a:rPr lang="en-US" sz="1600" dirty="0"/>
              <a:t> </a:t>
            </a:r>
            <a:r>
              <a:rPr lang="en-US" sz="1600" dirty="0" err="1"/>
              <a:t>lagi</a:t>
            </a:r>
            <a:r>
              <a:rPr lang="en-US" sz="1600" dirty="0"/>
              <a:t>.</a:t>
            </a:r>
            <a:endParaRPr lang="id-ID" sz="1600" dirty="0"/>
          </a:p>
          <a:p>
            <a:pPr marL="358775" lvl="1" indent="-358775" algn="just">
              <a:spcBef>
                <a:spcPts val="600"/>
              </a:spcBef>
              <a:buClr>
                <a:schemeClr val="accent5"/>
              </a:buClr>
              <a:buFont typeface="Wingdings" panose="05000000000000000000" pitchFamily="2" charset="2"/>
              <a:buChar char="q"/>
            </a:pPr>
            <a:r>
              <a:rPr lang="id-ID" sz="1600" dirty="0"/>
              <a:t>Putusan PK merupakan </a:t>
            </a:r>
            <a:r>
              <a:rPr lang="en-US" sz="1600" dirty="0"/>
              <a:t>“</a:t>
            </a:r>
            <a:r>
              <a:rPr lang="id-ID" sz="1600" dirty="0"/>
              <a:t>putusan tingkat pertama dan terakhir</a:t>
            </a:r>
            <a:r>
              <a:rPr lang="en-US" sz="1600" dirty="0"/>
              <a:t>” </a:t>
            </a:r>
            <a:r>
              <a:rPr lang="en-US" sz="1600" dirty="0">
                <a:sym typeface="Wingdings" panose="05000000000000000000" pitchFamily="2" charset="2"/>
              </a:rPr>
              <a:t> </a:t>
            </a:r>
            <a:r>
              <a:rPr lang="en-US" sz="1600" i="1" dirty="0" err="1"/>
              <a:t>dalam</a:t>
            </a:r>
            <a:r>
              <a:rPr lang="en-US" sz="1600" i="1" dirty="0"/>
              <a:t> </a:t>
            </a:r>
            <a:r>
              <a:rPr lang="en-US" sz="1600" i="1" dirty="0" err="1"/>
              <a:t>tingkatan</a:t>
            </a:r>
            <a:r>
              <a:rPr lang="en-US" sz="1600" i="1" dirty="0"/>
              <a:t> </a:t>
            </a:r>
            <a:r>
              <a:rPr lang="en-US" sz="1600" i="1" dirty="0" err="1"/>
              <a:t>upaya</a:t>
            </a:r>
            <a:r>
              <a:rPr lang="en-US" sz="1600" i="1" dirty="0"/>
              <a:t> </a:t>
            </a:r>
            <a:r>
              <a:rPr lang="en-US" sz="1600" i="1" dirty="0" err="1"/>
              <a:t>hukum</a:t>
            </a:r>
            <a:r>
              <a:rPr lang="en-US" sz="1600" i="1" dirty="0"/>
              <a:t> </a:t>
            </a:r>
            <a:r>
              <a:rPr lang="en-US" sz="1600" i="1" dirty="0" err="1"/>
              <a:t>luar</a:t>
            </a:r>
            <a:r>
              <a:rPr lang="en-US" sz="1600" i="1" dirty="0"/>
              <a:t> </a:t>
            </a:r>
            <a:r>
              <a:rPr lang="en-US" sz="1600" i="1" dirty="0" err="1"/>
              <a:t>biasa</a:t>
            </a:r>
            <a:r>
              <a:rPr lang="en-US" sz="1600" i="1" dirty="0"/>
              <a:t>.</a:t>
            </a:r>
            <a:endParaRPr lang="id-ID" sz="1600" dirty="0"/>
          </a:p>
          <a:p>
            <a:endParaRPr lang="id-ID" dirty="0"/>
          </a:p>
        </p:txBody>
      </p:sp>
    </p:spTree>
    <p:extLst>
      <p:ext uri="{BB962C8B-B14F-4D97-AF65-F5344CB8AC3E}">
        <p14:creationId xmlns:p14="http://schemas.microsoft.com/office/powerpoint/2010/main" val="14400129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943" y="86265"/>
            <a:ext cx="5511300" cy="1047265"/>
          </a:xfrm>
        </p:spPr>
        <p:txBody>
          <a:bodyPr>
            <a:normAutofit fontScale="90000"/>
          </a:bodyPr>
          <a:lstStyle/>
          <a:p>
            <a:br>
              <a:rPr lang="id-ID" sz="2250" dirty="0">
                <a:solidFill>
                  <a:srgbClr val="C00000"/>
                </a:solidFill>
              </a:rPr>
            </a:br>
            <a:r>
              <a:rPr lang="en-US" sz="2700" b="1" dirty="0">
                <a:solidFill>
                  <a:srgbClr val="C00000"/>
                </a:solidFill>
              </a:rPr>
              <a:t>ALASAN PENINJAUAN KEMBALI</a:t>
            </a:r>
            <a:br>
              <a:rPr lang="en-US" sz="2700" b="1" dirty="0">
                <a:solidFill>
                  <a:srgbClr val="C00000"/>
                </a:solidFill>
              </a:rPr>
            </a:br>
            <a:r>
              <a:rPr lang="id-ID" sz="2700" b="1" dirty="0">
                <a:solidFill>
                  <a:srgbClr val="C00000"/>
                </a:solidFill>
              </a:rPr>
              <a:t>(P</a:t>
            </a:r>
            <a:r>
              <a:rPr lang="en-US" sz="2700" b="1" dirty="0">
                <a:solidFill>
                  <a:srgbClr val="C00000"/>
                </a:solidFill>
              </a:rPr>
              <a:t>ASAL</a:t>
            </a:r>
            <a:r>
              <a:rPr lang="id-ID" sz="2700" b="1" dirty="0">
                <a:solidFill>
                  <a:srgbClr val="C00000"/>
                </a:solidFill>
              </a:rPr>
              <a:t> 67 UU MA)</a:t>
            </a:r>
            <a:br>
              <a:rPr lang="id-ID" sz="2250" b="1" dirty="0">
                <a:solidFill>
                  <a:srgbClr val="C00000"/>
                </a:solidFill>
              </a:rPr>
            </a:br>
            <a:endParaRPr lang="id-ID" sz="2250" b="1" dirty="0">
              <a:solidFill>
                <a:srgbClr val="C00000"/>
              </a:solidFill>
            </a:endParaRPr>
          </a:p>
        </p:txBody>
      </p:sp>
      <p:sp>
        <p:nvSpPr>
          <p:cNvPr id="3" name="Content Placeholder 2"/>
          <p:cNvSpPr>
            <a:spLocks noGrp="1"/>
          </p:cNvSpPr>
          <p:nvPr>
            <p:ph type="body" idx="1"/>
          </p:nvPr>
        </p:nvSpPr>
        <p:spPr>
          <a:xfrm>
            <a:off x="479215" y="897148"/>
            <a:ext cx="5611033" cy="3998944"/>
          </a:xfrm>
        </p:spPr>
        <p:txBody>
          <a:bodyPr>
            <a:noAutofit/>
          </a:bodyPr>
          <a:lstStyle/>
          <a:p>
            <a:pPr marL="385763" indent="-385763" algn="just">
              <a:buClr>
                <a:schemeClr val="tx1"/>
              </a:buClr>
              <a:buSzPct val="100000"/>
              <a:buFont typeface="+mj-lt"/>
              <a:buAutoNum type="alphaUcPeriod"/>
            </a:pPr>
            <a:r>
              <a:rPr lang="id-ID" sz="1400" dirty="0"/>
              <a:t>Putusan didasarkan pada suatu kebohongan atau tipu muslihat</a:t>
            </a:r>
            <a:r>
              <a:rPr lang="en-US" sz="1400" dirty="0"/>
              <a:t> </a:t>
            </a:r>
            <a:r>
              <a:rPr lang="en-US" sz="1400" dirty="0" err="1"/>
              <a:t>pihak</a:t>
            </a:r>
            <a:r>
              <a:rPr lang="en-US" sz="1400" dirty="0"/>
              <a:t> </a:t>
            </a:r>
            <a:r>
              <a:rPr lang="en-US" sz="1400" dirty="0" err="1"/>
              <a:t>lawan</a:t>
            </a:r>
            <a:r>
              <a:rPr lang="en-US" sz="1400" dirty="0"/>
              <a:t> </a:t>
            </a:r>
            <a:r>
              <a:rPr lang="en-US" sz="1400" dirty="0" err="1"/>
              <a:t>yg</a:t>
            </a:r>
            <a:r>
              <a:rPr lang="en-US" sz="1400" dirty="0"/>
              <a:t> </a:t>
            </a:r>
            <a:r>
              <a:rPr lang="en-US" sz="1400" dirty="0" err="1"/>
              <a:t>diketahui</a:t>
            </a:r>
            <a:r>
              <a:rPr lang="en-US" sz="1400" dirty="0"/>
              <a:t> </a:t>
            </a:r>
            <a:r>
              <a:rPr lang="en-US" sz="1400" dirty="0" err="1"/>
              <a:t>setelah</a:t>
            </a:r>
            <a:r>
              <a:rPr lang="en-US" sz="1400" dirty="0"/>
              <a:t> </a:t>
            </a:r>
            <a:r>
              <a:rPr lang="en-US" sz="1400" dirty="0" err="1"/>
              <a:t>perkaranya</a:t>
            </a:r>
            <a:r>
              <a:rPr lang="en-US" sz="1400" dirty="0"/>
              <a:t> </a:t>
            </a:r>
            <a:r>
              <a:rPr lang="en-US" sz="1400" dirty="0" err="1"/>
              <a:t>diputus</a:t>
            </a:r>
            <a:r>
              <a:rPr lang="en-US" sz="1400" dirty="0"/>
              <a:t> </a:t>
            </a:r>
            <a:r>
              <a:rPr lang="en-US" sz="1400" dirty="0" err="1"/>
              <a:t>atau</a:t>
            </a:r>
            <a:r>
              <a:rPr lang="en-US" sz="1400" dirty="0"/>
              <a:t> </a:t>
            </a:r>
            <a:r>
              <a:rPr lang="en-US" sz="1400" dirty="0" err="1"/>
              <a:t>didasarkan</a:t>
            </a:r>
            <a:r>
              <a:rPr lang="en-US" sz="1400" dirty="0"/>
              <a:t> pd </a:t>
            </a:r>
            <a:r>
              <a:rPr lang="en-US" sz="1400" dirty="0" err="1"/>
              <a:t>bukti-bukti</a:t>
            </a:r>
            <a:r>
              <a:rPr lang="en-US" sz="1400" dirty="0"/>
              <a:t> </a:t>
            </a:r>
            <a:r>
              <a:rPr lang="en-US" sz="1400" dirty="0" err="1"/>
              <a:t>yg</a:t>
            </a:r>
            <a:r>
              <a:rPr lang="en-US" sz="1400" dirty="0"/>
              <a:t> </a:t>
            </a:r>
            <a:r>
              <a:rPr lang="en-US" sz="1400" dirty="0" err="1"/>
              <a:t>kemudian</a:t>
            </a:r>
            <a:r>
              <a:rPr lang="en-US" sz="1400" dirty="0"/>
              <a:t> oleh hakim </a:t>
            </a:r>
            <a:r>
              <a:rPr lang="en-US" sz="1400" dirty="0" err="1"/>
              <a:t>pidana</a:t>
            </a:r>
            <a:r>
              <a:rPr lang="en-US" sz="1400" dirty="0"/>
              <a:t> </a:t>
            </a:r>
            <a:r>
              <a:rPr lang="en-US" sz="1400" dirty="0" err="1"/>
              <a:t>dinyatakan</a:t>
            </a:r>
            <a:r>
              <a:rPr lang="en-US" sz="1400" dirty="0"/>
              <a:t> </a:t>
            </a:r>
            <a:r>
              <a:rPr lang="en-US" sz="1400" dirty="0" err="1"/>
              <a:t>palsu</a:t>
            </a:r>
            <a:r>
              <a:rPr lang="en-US" sz="1400" dirty="0"/>
              <a:t>. </a:t>
            </a:r>
            <a:endParaRPr lang="id-ID" sz="1400" dirty="0"/>
          </a:p>
          <a:p>
            <a:pPr marL="385763" indent="-385763" algn="just">
              <a:buClr>
                <a:schemeClr val="tx1"/>
              </a:buClr>
              <a:buSzPct val="100000"/>
              <a:buFont typeface="+mj-lt"/>
              <a:buAutoNum type="alphaUcPeriod"/>
            </a:pPr>
            <a:r>
              <a:rPr lang="en-US" sz="1400" dirty="0" err="1"/>
              <a:t>Setelah</a:t>
            </a:r>
            <a:r>
              <a:rPr lang="en-US" sz="1400" dirty="0"/>
              <a:t> </a:t>
            </a:r>
            <a:r>
              <a:rPr lang="en-US" sz="1400" dirty="0" err="1"/>
              <a:t>perkara</a:t>
            </a:r>
            <a:r>
              <a:rPr lang="en-US" sz="1400" dirty="0"/>
              <a:t> </a:t>
            </a:r>
            <a:r>
              <a:rPr lang="en-US" sz="1400" dirty="0" err="1"/>
              <a:t>diputus</a:t>
            </a:r>
            <a:r>
              <a:rPr lang="en-US" sz="1400" dirty="0"/>
              <a:t>, d</a:t>
            </a:r>
            <a:r>
              <a:rPr lang="id-ID" sz="1400" dirty="0"/>
              <a:t>itemukan surat-surat bukti yang </a:t>
            </a:r>
            <a:r>
              <a:rPr lang="en-US" sz="1400" dirty="0" err="1"/>
              <a:t>bersifat</a:t>
            </a:r>
            <a:r>
              <a:rPr lang="id-ID" sz="1400" dirty="0"/>
              <a:t> menentukan</a:t>
            </a:r>
            <a:r>
              <a:rPr lang="en-US" sz="1400" dirty="0"/>
              <a:t> </a:t>
            </a:r>
            <a:r>
              <a:rPr lang="en-US" sz="1400" dirty="0" err="1"/>
              <a:t>yg</a:t>
            </a:r>
            <a:r>
              <a:rPr lang="en-US" sz="1400" dirty="0"/>
              <a:t> pd </a:t>
            </a:r>
            <a:r>
              <a:rPr lang="en-US" sz="1400" dirty="0" err="1"/>
              <a:t>waktu</a:t>
            </a:r>
            <a:r>
              <a:rPr lang="en-US" sz="1400" dirty="0"/>
              <a:t> </a:t>
            </a:r>
            <a:r>
              <a:rPr lang="en-US" sz="1400" dirty="0" err="1"/>
              <a:t>perkara</a:t>
            </a:r>
            <a:r>
              <a:rPr lang="en-US" sz="1400" dirty="0"/>
              <a:t> </a:t>
            </a:r>
            <a:r>
              <a:rPr lang="en-US" sz="1400" dirty="0" err="1"/>
              <a:t>diperiksa</a:t>
            </a:r>
            <a:r>
              <a:rPr lang="en-US" sz="1400" dirty="0"/>
              <a:t> </a:t>
            </a:r>
            <a:r>
              <a:rPr lang="en-US" sz="1400" dirty="0" err="1"/>
              <a:t>tidak</a:t>
            </a:r>
            <a:r>
              <a:rPr lang="en-US" sz="1400" dirty="0"/>
              <a:t> </a:t>
            </a:r>
            <a:r>
              <a:rPr lang="en-US" sz="1400" dirty="0" err="1"/>
              <a:t>dapat</a:t>
            </a:r>
            <a:r>
              <a:rPr lang="en-US" sz="1400" dirty="0"/>
              <a:t> </a:t>
            </a:r>
            <a:r>
              <a:rPr lang="en-US" sz="1400" dirty="0" err="1"/>
              <a:t>ditemukan</a:t>
            </a:r>
            <a:r>
              <a:rPr lang="en-US" sz="1400" dirty="0"/>
              <a:t>. </a:t>
            </a:r>
            <a:endParaRPr lang="id-ID" sz="1400" dirty="0"/>
          </a:p>
          <a:p>
            <a:pPr marL="385763" indent="-385763" algn="just">
              <a:buClr>
                <a:schemeClr val="tx1"/>
              </a:buClr>
              <a:buSzPct val="100000"/>
              <a:buFont typeface="+mj-lt"/>
              <a:buAutoNum type="alphaUcPeriod"/>
            </a:pPr>
            <a:r>
              <a:rPr lang="id-ID" sz="1400" dirty="0"/>
              <a:t>Putusan mengabulkan sesuatu yang tidak dituntut atau lebih daripada yang dituntut</a:t>
            </a:r>
            <a:r>
              <a:rPr lang="en-US" sz="1400" dirty="0"/>
              <a:t>.</a:t>
            </a:r>
            <a:endParaRPr lang="id-ID" sz="1400" dirty="0"/>
          </a:p>
          <a:p>
            <a:pPr marL="385763" indent="-385763" algn="just">
              <a:buClr>
                <a:schemeClr val="tx1"/>
              </a:buClr>
              <a:buSzPct val="100000"/>
              <a:buFont typeface="+mj-lt"/>
              <a:buAutoNum type="alphaUcPeriod"/>
            </a:pPr>
            <a:r>
              <a:rPr lang="id-ID" sz="1400" dirty="0"/>
              <a:t>Terdapat suatu bagian dari tuntutan yang belum diputus</a:t>
            </a:r>
            <a:r>
              <a:rPr lang="en-US" sz="1400" dirty="0"/>
              <a:t> </a:t>
            </a:r>
            <a:r>
              <a:rPr lang="en-US" sz="1400" dirty="0" err="1"/>
              <a:t>tanpa</a:t>
            </a:r>
            <a:r>
              <a:rPr lang="en-US" sz="1400" dirty="0"/>
              <a:t> </a:t>
            </a:r>
            <a:r>
              <a:rPr lang="en-US" sz="1400" dirty="0" err="1"/>
              <a:t>dipertimbangkan</a:t>
            </a:r>
            <a:r>
              <a:rPr lang="en-US" sz="1400" dirty="0"/>
              <a:t> </a:t>
            </a:r>
            <a:r>
              <a:rPr lang="en-US" sz="1400" dirty="0" err="1"/>
              <a:t>sebab-sebabnya</a:t>
            </a:r>
            <a:r>
              <a:rPr lang="en-US" sz="1400" dirty="0"/>
              <a:t>.</a:t>
            </a:r>
            <a:endParaRPr lang="id-ID" sz="1400" dirty="0"/>
          </a:p>
          <a:p>
            <a:pPr marL="385763" indent="-385763" algn="just">
              <a:buClr>
                <a:schemeClr val="tx1"/>
              </a:buClr>
              <a:buSzPct val="100000"/>
              <a:buFont typeface="+mj-lt"/>
              <a:buAutoNum type="alphaUcPeriod"/>
            </a:pPr>
            <a:r>
              <a:rPr lang="en-US" sz="1400" dirty="0"/>
              <a:t>Antara </a:t>
            </a:r>
            <a:r>
              <a:rPr lang="en-US" sz="1400" dirty="0" err="1"/>
              <a:t>pihak-pihak</a:t>
            </a:r>
            <a:r>
              <a:rPr lang="en-US" sz="1400" dirty="0"/>
              <a:t> </a:t>
            </a:r>
            <a:r>
              <a:rPr lang="en-US" sz="1400" dirty="0" err="1"/>
              <a:t>yg</a:t>
            </a:r>
            <a:r>
              <a:rPr lang="en-US" sz="1400" dirty="0"/>
              <a:t> </a:t>
            </a:r>
            <a:r>
              <a:rPr lang="en-US" sz="1400" dirty="0" err="1"/>
              <a:t>sama</a:t>
            </a:r>
            <a:r>
              <a:rPr lang="en-US" sz="1400" dirty="0"/>
              <a:t> </a:t>
            </a:r>
            <a:r>
              <a:rPr lang="en-US" sz="1400" dirty="0" err="1"/>
              <a:t>mengenai</a:t>
            </a:r>
            <a:r>
              <a:rPr lang="en-US" sz="1400" dirty="0"/>
              <a:t> </a:t>
            </a:r>
            <a:r>
              <a:rPr lang="en-US" sz="1400" dirty="0" err="1"/>
              <a:t>suatu</a:t>
            </a:r>
            <a:r>
              <a:rPr lang="en-US" sz="1400" dirty="0"/>
              <a:t> </a:t>
            </a:r>
            <a:r>
              <a:rPr lang="en-US" sz="1400" dirty="0" err="1"/>
              <a:t>soal</a:t>
            </a:r>
            <a:r>
              <a:rPr lang="en-US" sz="1400" dirty="0"/>
              <a:t> </a:t>
            </a:r>
            <a:r>
              <a:rPr lang="en-US" sz="1400" dirty="0" err="1"/>
              <a:t>yg</a:t>
            </a:r>
            <a:r>
              <a:rPr lang="en-US" sz="1400" dirty="0"/>
              <a:t> </a:t>
            </a:r>
            <a:r>
              <a:rPr lang="en-US" sz="1400" dirty="0" err="1"/>
              <a:t>sama</a:t>
            </a:r>
            <a:r>
              <a:rPr lang="en-US" sz="1400" dirty="0"/>
              <a:t>, </a:t>
            </a:r>
            <a:r>
              <a:rPr lang="en-US" sz="1400" dirty="0" err="1"/>
              <a:t>atas</a:t>
            </a:r>
            <a:r>
              <a:rPr lang="en-US" sz="1400" dirty="0"/>
              <a:t> </a:t>
            </a:r>
            <a:r>
              <a:rPr lang="en-US" sz="1400" dirty="0" err="1"/>
              <a:t>dasar</a:t>
            </a:r>
            <a:r>
              <a:rPr lang="en-US" sz="1400" dirty="0"/>
              <a:t> </a:t>
            </a:r>
            <a:r>
              <a:rPr lang="en-US" sz="1400" dirty="0" err="1"/>
              <a:t>yg</a:t>
            </a:r>
            <a:r>
              <a:rPr lang="en-US" sz="1400" dirty="0"/>
              <a:t> </a:t>
            </a:r>
            <a:r>
              <a:rPr lang="en-US" sz="1400" dirty="0" err="1"/>
              <a:t>sama</a:t>
            </a:r>
            <a:r>
              <a:rPr lang="en-US" sz="1400" dirty="0"/>
              <a:t> oleh </a:t>
            </a:r>
            <a:r>
              <a:rPr lang="en-US" sz="1400" dirty="0" err="1"/>
              <a:t>Pengadilan</a:t>
            </a:r>
            <a:r>
              <a:rPr lang="en-US" sz="1400" dirty="0"/>
              <a:t> </a:t>
            </a:r>
            <a:r>
              <a:rPr lang="en-US" sz="1400" dirty="0" err="1"/>
              <a:t>yg</a:t>
            </a:r>
            <a:r>
              <a:rPr lang="en-US" sz="1400" dirty="0"/>
              <a:t> </a:t>
            </a:r>
            <a:r>
              <a:rPr lang="en-US" sz="1400" dirty="0" err="1"/>
              <a:t>sama</a:t>
            </a:r>
            <a:r>
              <a:rPr lang="en-US" sz="1400" dirty="0"/>
              <a:t>/</a:t>
            </a:r>
            <a:r>
              <a:rPr lang="en-US" sz="1400" dirty="0" err="1"/>
              <a:t>sama</a:t>
            </a:r>
            <a:r>
              <a:rPr lang="en-US" sz="1400" dirty="0"/>
              <a:t> </a:t>
            </a:r>
            <a:r>
              <a:rPr lang="en-US" sz="1400" dirty="0" err="1"/>
              <a:t>tingkatnya</a:t>
            </a:r>
            <a:r>
              <a:rPr lang="en-US" sz="1400" dirty="0"/>
              <a:t> t</a:t>
            </a:r>
            <a:r>
              <a:rPr lang="id-ID" sz="1400" dirty="0"/>
              <a:t>erdapat putusan yang bertentangan satu sama lain</a:t>
            </a:r>
          </a:p>
          <a:p>
            <a:pPr marL="385763" indent="-385763" algn="just">
              <a:buClr>
                <a:schemeClr val="tx1"/>
              </a:buClr>
              <a:buSzPct val="100000"/>
              <a:buFont typeface="+mj-lt"/>
              <a:buAutoNum type="alphaUcPeriod"/>
            </a:pPr>
            <a:r>
              <a:rPr lang="en-US" sz="1400" dirty="0" err="1"/>
              <a:t>Dalam</a:t>
            </a:r>
            <a:r>
              <a:rPr lang="en-US" sz="1400" dirty="0"/>
              <a:t> </a:t>
            </a:r>
            <a:r>
              <a:rPr lang="en-US" sz="1400" dirty="0" err="1"/>
              <a:t>suatu</a:t>
            </a:r>
            <a:r>
              <a:rPr lang="en-US" sz="1400" dirty="0"/>
              <a:t> </a:t>
            </a:r>
            <a:r>
              <a:rPr lang="en-US" sz="1400" dirty="0" err="1"/>
              <a:t>Putusan</a:t>
            </a:r>
            <a:r>
              <a:rPr lang="en-US" sz="1400" dirty="0"/>
              <a:t> t</a:t>
            </a:r>
            <a:r>
              <a:rPr lang="id-ID" sz="1400" dirty="0"/>
              <a:t>erdapat kekhilafan hakim atau kekeliruan nyata</a:t>
            </a:r>
            <a:r>
              <a:rPr lang="en-US" sz="1400" dirty="0"/>
              <a:t>.</a:t>
            </a:r>
            <a:endParaRPr lang="id-ID" sz="1400" dirty="0"/>
          </a:p>
        </p:txBody>
      </p:sp>
    </p:spTree>
    <p:extLst>
      <p:ext uri="{BB962C8B-B14F-4D97-AF65-F5344CB8AC3E}">
        <p14:creationId xmlns:p14="http://schemas.microsoft.com/office/powerpoint/2010/main" val="34666293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884" y="511919"/>
            <a:ext cx="5511300" cy="1027513"/>
          </a:xfrm>
        </p:spPr>
        <p:txBody>
          <a:bodyPr>
            <a:normAutofit fontScale="90000"/>
          </a:bodyPr>
          <a:lstStyle/>
          <a:p>
            <a:br>
              <a:rPr lang="id-ID" sz="2250" dirty="0">
                <a:solidFill>
                  <a:srgbClr val="C00000"/>
                </a:solidFill>
              </a:rPr>
            </a:br>
            <a:r>
              <a:rPr lang="id-ID" sz="2700" b="1" dirty="0">
                <a:solidFill>
                  <a:srgbClr val="C00000"/>
                </a:solidFill>
              </a:rPr>
              <a:t>TENGGANG WAKTU PENGAJUAN </a:t>
            </a:r>
            <a:r>
              <a:rPr lang="en-US" sz="2700" b="1" dirty="0">
                <a:solidFill>
                  <a:srgbClr val="C00000"/>
                </a:solidFill>
              </a:rPr>
              <a:t>PENINJAUAN KEMBALI</a:t>
            </a:r>
            <a:br>
              <a:rPr lang="id-ID" sz="2700" b="1" dirty="0">
                <a:solidFill>
                  <a:srgbClr val="C00000"/>
                </a:solidFill>
              </a:rPr>
            </a:br>
            <a:endParaRPr lang="id-ID" sz="2700" b="1" dirty="0">
              <a:solidFill>
                <a:srgbClr val="C00000"/>
              </a:solidFill>
            </a:endParaRPr>
          </a:p>
        </p:txBody>
      </p:sp>
      <p:sp>
        <p:nvSpPr>
          <p:cNvPr id="3" name="Content Placeholder 2"/>
          <p:cNvSpPr>
            <a:spLocks noGrp="1"/>
          </p:cNvSpPr>
          <p:nvPr>
            <p:ph type="body" idx="1"/>
          </p:nvPr>
        </p:nvSpPr>
        <p:spPr>
          <a:xfrm>
            <a:off x="394884" y="1369320"/>
            <a:ext cx="5635526" cy="3515196"/>
          </a:xfrm>
        </p:spPr>
        <p:txBody>
          <a:bodyPr>
            <a:normAutofit lnSpcReduction="10000"/>
          </a:bodyPr>
          <a:lstStyle/>
          <a:p>
            <a:pPr marL="0" indent="0" algn="just">
              <a:buNone/>
            </a:pPr>
            <a:r>
              <a:rPr lang="en-US" sz="1800" dirty="0" err="1">
                <a:highlight>
                  <a:srgbClr val="FFFF00"/>
                </a:highlight>
              </a:rPr>
              <a:t>Tenggang</a:t>
            </a:r>
            <a:r>
              <a:rPr lang="en-US" sz="1800" dirty="0">
                <a:highlight>
                  <a:srgbClr val="FFFF00"/>
                </a:highlight>
              </a:rPr>
              <a:t> Waktu </a:t>
            </a:r>
            <a:r>
              <a:rPr lang="en-US" sz="1800" dirty="0" err="1">
                <a:highlight>
                  <a:srgbClr val="FFFF00"/>
                </a:highlight>
              </a:rPr>
              <a:t>Pengajuan</a:t>
            </a:r>
            <a:r>
              <a:rPr lang="en-US" sz="1800" dirty="0">
                <a:highlight>
                  <a:srgbClr val="FFFF00"/>
                </a:highlight>
              </a:rPr>
              <a:t> PK </a:t>
            </a:r>
            <a:r>
              <a:rPr lang="en-US" sz="1800" dirty="0" err="1">
                <a:highlight>
                  <a:srgbClr val="FFFF00"/>
                </a:highlight>
              </a:rPr>
              <a:t>dalam</a:t>
            </a:r>
            <a:r>
              <a:rPr lang="en-US" sz="1800" dirty="0">
                <a:highlight>
                  <a:srgbClr val="FFFF00"/>
                </a:highlight>
              </a:rPr>
              <a:t> </a:t>
            </a:r>
            <a:r>
              <a:rPr lang="en-US" sz="1800" dirty="0" err="1">
                <a:highlight>
                  <a:srgbClr val="FFFF00"/>
                </a:highlight>
              </a:rPr>
              <a:t>waktu</a:t>
            </a:r>
            <a:r>
              <a:rPr lang="en-US" sz="1800" dirty="0">
                <a:highlight>
                  <a:srgbClr val="FFFF00"/>
                </a:highlight>
              </a:rPr>
              <a:t> </a:t>
            </a:r>
            <a:r>
              <a:rPr lang="id-ID" sz="1800" dirty="0">
                <a:highlight>
                  <a:srgbClr val="FFFF00"/>
                </a:highlight>
              </a:rPr>
              <a:t>180 hari sejak</a:t>
            </a:r>
            <a:r>
              <a:rPr lang="id-ID" sz="1800" dirty="0"/>
              <a:t> :</a:t>
            </a:r>
          </a:p>
          <a:p>
            <a:pPr marL="332185" lvl="1" indent="-332185" algn="just">
              <a:spcBef>
                <a:spcPts val="600"/>
              </a:spcBef>
              <a:buClr>
                <a:schemeClr val="accent5"/>
              </a:buClr>
              <a:buFont typeface="Wingdings" panose="05000000000000000000" pitchFamily="2" charset="2"/>
              <a:buChar char="Ø"/>
            </a:pPr>
            <a:r>
              <a:rPr lang="id-ID" sz="1800" dirty="0"/>
              <a:t>Diketahui kebohongan atau tipu muslihat (ps. 67 huruf a)</a:t>
            </a:r>
          </a:p>
          <a:p>
            <a:pPr marL="332185" lvl="1" indent="-332185" algn="just">
              <a:spcBef>
                <a:spcPts val="600"/>
              </a:spcBef>
              <a:buClr>
                <a:schemeClr val="accent5"/>
              </a:buClr>
              <a:buFont typeface="Wingdings" panose="05000000000000000000" pitchFamily="2" charset="2"/>
              <a:buChar char="Ø"/>
            </a:pPr>
            <a:r>
              <a:rPr lang="id-ID" sz="1800" dirty="0"/>
              <a:t>Ditemukan surat-surat bukti yang bersifat menentukan (ps. 67 huruf b)</a:t>
            </a:r>
          </a:p>
          <a:p>
            <a:pPr marL="332185" lvl="1" indent="-332185" algn="just">
              <a:spcBef>
                <a:spcPts val="600"/>
              </a:spcBef>
              <a:buClr>
                <a:schemeClr val="accent5"/>
              </a:buClr>
              <a:buFont typeface="Wingdings" panose="05000000000000000000" pitchFamily="2" charset="2"/>
              <a:buChar char="Ø"/>
            </a:pPr>
            <a:r>
              <a:rPr lang="id-ID" sz="1800" dirty="0"/>
              <a:t>Putusan berkekuatan hukum tetap (ps. 67 huruf c, d, f)</a:t>
            </a:r>
          </a:p>
          <a:p>
            <a:pPr marL="332185" lvl="1" indent="-332185" algn="just">
              <a:spcBef>
                <a:spcPts val="600"/>
              </a:spcBef>
              <a:buClr>
                <a:schemeClr val="accent5"/>
              </a:buClr>
              <a:buFont typeface="Wingdings" panose="05000000000000000000" pitchFamily="2" charset="2"/>
              <a:buChar char="Ø"/>
            </a:pPr>
            <a:r>
              <a:rPr lang="id-ID" sz="1800" dirty="0"/>
              <a:t>Tanggal putusan terakhir [yang berisi pertentangan] berkekuatan hukum tetap (ps. 67 huruf e)</a:t>
            </a:r>
          </a:p>
        </p:txBody>
      </p:sp>
    </p:spTree>
    <p:extLst>
      <p:ext uri="{BB962C8B-B14F-4D97-AF65-F5344CB8AC3E}">
        <p14:creationId xmlns:p14="http://schemas.microsoft.com/office/powerpoint/2010/main" val="33184052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932" y="359813"/>
            <a:ext cx="5511300" cy="857400"/>
          </a:xfrm>
        </p:spPr>
        <p:txBody>
          <a:bodyPr>
            <a:normAutofit/>
          </a:bodyPr>
          <a:lstStyle/>
          <a:p>
            <a:r>
              <a:rPr lang="en-US" sz="2400" b="1" dirty="0" err="1">
                <a:solidFill>
                  <a:srgbClr val="FF0000"/>
                </a:solidFill>
              </a:rPr>
              <a:t>Syarat</a:t>
            </a:r>
            <a:r>
              <a:rPr lang="en-US" sz="2400" b="1" dirty="0">
                <a:solidFill>
                  <a:srgbClr val="FF0000"/>
                </a:solidFill>
              </a:rPr>
              <a:t> </a:t>
            </a:r>
            <a:r>
              <a:rPr lang="en-US" sz="2400" b="1" dirty="0" err="1">
                <a:solidFill>
                  <a:srgbClr val="FF0000"/>
                </a:solidFill>
              </a:rPr>
              <a:t>Pengajuan</a:t>
            </a:r>
            <a:r>
              <a:rPr lang="en-US" sz="2400" b="1" dirty="0">
                <a:solidFill>
                  <a:srgbClr val="FF0000"/>
                </a:solidFill>
              </a:rPr>
              <a:t> </a:t>
            </a:r>
            <a:r>
              <a:rPr lang="en-US" sz="2400" b="1" dirty="0" err="1">
                <a:solidFill>
                  <a:srgbClr val="FF0000"/>
                </a:solidFill>
              </a:rPr>
              <a:t>Permohonan</a:t>
            </a:r>
            <a:r>
              <a:rPr lang="en-US" sz="2400" b="1" dirty="0">
                <a:solidFill>
                  <a:srgbClr val="FF0000"/>
                </a:solidFill>
              </a:rPr>
              <a:t> </a:t>
            </a:r>
            <a:r>
              <a:rPr lang="en-US" sz="2400" b="1" dirty="0" err="1">
                <a:solidFill>
                  <a:srgbClr val="FF0000"/>
                </a:solidFill>
              </a:rPr>
              <a:t>Peninjauan</a:t>
            </a:r>
            <a:r>
              <a:rPr lang="en-US" sz="2400" b="1" dirty="0">
                <a:solidFill>
                  <a:srgbClr val="FF0000"/>
                </a:solidFill>
              </a:rPr>
              <a:t> Kembali</a:t>
            </a:r>
          </a:p>
        </p:txBody>
      </p:sp>
      <p:sp>
        <p:nvSpPr>
          <p:cNvPr id="3" name="Content Placeholder 2"/>
          <p:cNvSpPr>
            <a:spLocks noGrp="1"/>
          </p:cNvSpPr>
          <p:nvPr>
            <p:ph type="body" idx="1"/>
          </p:nvPr>
        </p:nvSpPr>
        <p:spPr>
          <a:xfrm>
            <a:off x="185918" y="1217212"/>
            <a:ext cx="5511300" cy="3734349"/>
          </a:xfrm>
        </p:spPr>
        <p:txBody>
          <a:bodyPr/>
          <a:lstStyle/>
          <a:p>
            <a:pPr marL="342900" indent="-342900" algn="just">
              <a:buClr>
                <a:schemeClr val="accent5"/>
              </a:buClr>
              <a:buFont typeface="Wingdings" panose="05000000000000000000" pitchFamily="2" charset="2"/>
              <a:buChar char="Ø"/>
            </a:pPr>
            <a:r>
              <a:rPr lang="en-US" sz="1600" dirty="0" err="1"/>
              <a:t>Diajukan</a:t>
            </a:r>
            <a:r>
              <a:rPr lang="en-US" sz="1600" dirty="0"/>
              <a:t> </a:t>
            </a:r>
            <a:r>
              <a:rPr lang="en-US" sz="1600" dirty="0" err="1"/>
              <a:t>kepada</a:t>
            </a:r>
            <a:r>
              <a:rPr lang="en-US" sz="1600" dirty="0"/>
              <a:t> </a:t>
            </a:r>
            <a:r>
              <a:rPr lang="en-US" sz="1600" dirty="0" err="1"/>
              <a:t>Mahkamah</a:t>
            </a:r>
            <a:r>
              <a:rPr lang="en-US" sz="1600" dirty="0"/>
              <a:t> </a:t>
            </a:r>
            <a:r>
              <a:rPr lang="en-US" sz="1600" dirty="0" err="1"/>
              <a:t>Agung</a:t>
            </a:r>
            <a:r>
              <a:rPr lang="en-US" sz="1600" dirty="0"/>
              <a:t> </a:t>
            </a:r>
            <a:r>
              <a:rPr lang="en-US" sz="1600" dirty="0" err="1"/>
              <a:t>melalui</a:t>
            </a:r>
            <a:r>
              <a:rPr lang="en-US" sz="1600" dirty="0"/>
              <a:t> </a:t>
            </a:r>
            <a:r>
              <a:rPr lang="en-US" sz="1600" dirty="0" err="1"/>
              <a:t>Ketua</a:t>
            </a:r>
            <a:r>
              <a:rPr lang="en-US" sz="1600" dirty="0"/>
              <a:t> </a:t>
            </a:r>
            <a:r>
              <a:rPr lang="en-US" sz="1600" dirty="0" err="1"/>
              <a:t>Pengadilan</a:t>
            </a:r>
            <a:r>
              <a:rPr lang="en-US" sz="1600" dirty="0"/>
              <a:t> </a:t>
            </a:r>
            <a:r>
              <a:rPr lang="id-ID" sz="1600" dirty="0"/>
              <a:t>Tata Usaha Negara</a:t>
            </a:r>
            <a:r>
              <a:rPr lang="en-US" sz="1600" dirty="0"/>
              <a:t>.</a:t>
            </a:r>
          </a:p>
          <a:p>
            <a:pPr marL="342900" indent="-342900" algn="just">
              <a:buClr>
                <a:schemeClr val="accent5"/>
              </a:buClr>
              <a:buFont typeface="Wingdings" panose="05000000000000000000" pitchFamily="2" charset="2"/>
              <a:buChar char="Ø"/>
            </a:pPr>
            <a:r>
              <a:rPr lang="en-US" sz="1600" dirty="0" err="1"/>
              <a:t>Permohonan</a:t>
            </a:r>
            <a:r>
              <a:rPr lang="en-US" sz="1600" dirty="0"/>
              <a:t> PK </a:t>
            </a:r>
            <a:r>
              <a:rPr lang="en-US" sz="1600" dirty="0" err="1"/>
              <a:t>harus</a:t>
            </a:r>
            <a:r>
              <a:rPr lang="en-US" sz="1600" dirty="0"/>
              <a:t> </a:t>
            </a:r>
            <a:r>
              <a:rPr lang="en-US" sz="1600" dirty="0" err="1"/>
              <a:t>diajukan</a:t>
            </a:r>
            <a:r>
              <a:rPr lang="en-US" sz="1600" dirty="0"/>
              <a:t> </a:t>
            </a:r>
            <a:r>
              <a:rPr lang="en-US" sz="1600" dirty="0" err="1"/>
              <a:t>sendiri</a:t>
            </a:r>
            <a:r>
              <a:rPr lang="en-US" sz="1600" dirty="0"/>
              <a:t> oleh </a:t>
            </a:r>
            <a:r>
              <a:rPr lang="en-US" sz="1600" dirty="0" err="1"/>
              <a:t>pihak</a:t>
            </a:r>
            <a:r>
              <a:rPr lang="en-US" sz="1600" dirty="0"/>
              <a:t> </a:t>
            </a:r>
            <a:r>
              <a:rPr lang="en-US" sz="1600" dirty="0" err="1"/>
              <a:t>yg</a:t>
            </a:r>
            <a:r>
              <a:rPr lang="en-US" sz="1600" dirty="0"/>
              <a:t> </a:t>
            </a:r>
            <a:r>
              <a:rPr lang="en-US" sz="1600" dirty="0" err="1"/>
              <a:t>berperkara</a:t>
            </a:r>
            <a:r>
              <a:rPr lang="en-US" sz="1600" dirty="0"/>
              <a:t>, </a:t>
            </a:r>
            <a:r>
              <a:rPr lang="en-US" sz="1600" dirty="0" err="1"/>
              <a:t>atau</a:t>
            </a:r>
            <a:r>
              <a:rPr lang="en-US" sz="1600" dirty="0"/>
              <a:t> </a:t>
            </a:r>
            <a:r>
              <a:rPr lang="en-US" sz="1600" dirty="0" err="1"/>
              <a:t>ahli</a:t>
            </a:r>
            <a:r>
              <a:rPr lang="en-US" sz="1600" dirty="0"/>
              <a:t> </a:t>
            </a:r>
            <a:r>
              <a:rPr lang="en-US" sz="1600" dirty="0" err="1"/>
              <a:t>warisnya</a:t>
            </a:r>
            <a:r>
              <a:rPr lang="en-US" sz="1600" dirty="0"/>
              <a:t>, </a:t>
            </a:r>
            <a:r>
              <a:rPr lang="en-US" sz="1600" dirty="0" err="1"/>
              <a:t>atau</a:t>
            </a:r>
            <a:r>
              <a:rPr lang="en-US" sz="1600" dirty="0"/>
              <a:t> Kuasa Hukum </a:t>
            </a:r>
            <a:r>
              <a:rPr lang="en-US" sz="1600" dirty="0" err="1"/>
              <a:t>yg</a:t>
            </a:r>
            <a:r>
              <a:rPr lang="en-US" sz="1600" dirty="0"/>
              <a:t> </a:t>
            </a:r>
            <a:r>
              <a:rPr lang="en-US" sz="1600" dirty="0" err="1"/>
              <a:t>secara</a:t>
            </a:r>
            <a:r>
              <a:rPr lang="en-US" sz="1600" dirty="0"/>
              <a:t> </a:t>
            </a:r>
            <a:r>
              <a:rPr lang="en-US" sz="1600" dirty="0" err="1"/>
              <a:t>khusus</a:t>
            </a:r>
            <a:r>
              <a:rPr lang="en-US" sz="1600" dirty="0"/>
              <a:t> </a:t>
            </a:r>
            <a:r>
              <a:rPr lang="en-US" sz="1600" dirty="0" err="1"/>
              <a:t>dikuasakan</a:t>
            </a:r>
            <a:r>
              <a:rPr lang="en-US" sz="1600" dirty="0"/>
              <a:t> </a:t>
            </a:r>
            <a:r>
              <a:rPr lang="en-US" sz="1600" dirty="0" err="1"/>
              <a:t>untuk</a:t>
            </a:r>
            <a:r>
              <a:rPr lang="en-US" sz="1600" dirty="0"/>
              <a:t> </a:t>
            </a:r>
            <a:r>
              <a:rPr lang="en-US" sz="1600" dirty="0" err="1"/>
              <a:t>itu</a:t>
            </a:r>
            <a:r>
              <a:rPr lang="en-US" sz="1600" dirty="0"/>
              <a:t> (</a:t>
            </a:r>
            <a:r>
              <a:rPr lang="en-US" sz="1600" dirty="0" err="1"/>
              <a:t>disertai</a:t>
            </a:r>
            <a:r>
              <a:rPr lang="en-US" sz="1600" dirty="0"/>
              <a:t> Surat Kuasa </a:t>
            </a:r>
            <a:r>
              <a:rPr lang="en-US" sz="1600" dirty="0" err="1"/>
              <a:t>Khusus</a:t>
            </a:r>
            <a:r>
              <a:rPr lang="en-US" sz="1600" dirty="0"/>
              <a:t> </a:t>
            </a:r>
            <a:r>
              <a:rPr lang="en-US" sz="1600" dirty="0" err="1"/>
              <a:t>beserta</a:t>
            </a:r>
            <a:r>
              <a:rPr lang="en-US" sz="1600" dirty="0"/>
              <a:t> </a:t>
            </a:r>
            <a:r>
              <a:rPr lang="en-US" sz="1600" dirty="0" err="1"/>
              <a:t>lampiran</a:t>
            </a:r>
            <a:r>
              <a:rPr lang="en-US" sz="1600" dirty="0"/>
              <a:t> KTA dan BA </a:t>
            </a:r>
            <a:r>
              <a:rPr lang="en-US" sz="1600" dirty="0" err="1"/>
              <a:t>Sumpah</a:t>
            </a:r>
            <a:r>
              <a:rPr lang="en-US" sz="1600" dirty="0"/>
              <a:t>).</a:t>
            </a:r>
          </a:p>
          <a:p>
            <a:pPr marL="342900" indent="-342900" algn="just">
              <a:buClr>
                <a:schemeClr val="accent5"/>
              </a:buClr>
              <a:buFont typeface="Wingdings" panose="05000000000000000000" pitchFamily="2" charset="2"/>
              <a:buChar char="Ø"/>
            </a:pPr>
            <a:r>
              <a:rPr lang="en-US" sz="1600" dirty="0"/>
              <a:t>Bukti </a:t>
            </a:r>
            <a:r>
              <a:rPr lang="en-US" sz="1600" dirty="0" err="1"/>
              <a:t>baru</a:t>
            </a:r>
            <a:r>
              <a:rPr lang="en-US" sz="1600" dirty="0"/>
              <a:t> (</a:t>
            </a:r>
            <a:r>
              <a:rPr lang="en-US" sz="1600" i="1" dirty="0"/>
              <a:t>Novum</a:t>
            </a:r>
            <a:r>
              <a:rPr lang="en-US" sz="1600" dirty="0"/>
              <a:t>) dan </a:t>
            </a:r>
            <a:r>
              <a:rPr lang="en-US" sz="1600" dirty="0" err="1"/>
              <a:t>permohonan</a:t>
            </a:r>
            <a:r>
              <a:rPr lang="en-US" sz="1600" dirty="0"/>
              <a:t> </a:t>
            </a:r>
            <a:r>
              <a:rPr lang="en-US" sz="1600" dirty="0" err="1"/>
              <a:t>penyumpahan</a:t>
            </a:r>
            <a:r>
              <a:rPr lang="en-US" sz="1600" dirty="0"/>
              <a:t> </a:t>
            </a:r>
            <a:r>
              <a:rPr lang="en-US" sz="1600" i="1" dirty="0"/>
              <a:t>novum </a:t>
            </a:r>
            <a:r>
              <a:rPr lang="en-US" sz="1600" dirty="0" err="1"/>
              <a:t>apabila</a:t>
            </a:r>
            <a:r>
              <a:rPr lang="en-US" sz="1600" dirty="0"/>
              <a:t> </a:t>
            </a:r>
            <a:r>
              <a:rPr lang="en-US" sz="1600" dirty="0" err="1"/>
              <a:t>alasan</a:t>
            </a:r>
            <a:r>
              <a:rPr lang="en-US" sz="1600" dirty="0"/>
              <a:t> PK </a:t>
            </a:r>
            <a:r>
              <a:rPr lang="en-US" sz="1600" dirty="0" err="1"/>
              <a:t>didasarkan</a:t>
            </a:r>
            <a:r>
              <a:rPr lang="en-US" sz="1600" dirty="0"/>
              <a:t> pada </a:t>
            </a:r>
            <a:r>
              <a:rPr lang="en-US" sz="1600" dirty="0" err="1"/>
              <a:t>ditemukannya</a:t>
            </a:r>
            <a:r>
              <a:rPr lang="en-US" sz="1600" dirty="0"/>
              <a:t> </a:t>
            </a:r>
            <a:r>
              <a:rPr lang="en-US" sz="1600" dirty="0" err="1"/>
              <a:t>bukti</a:t>
            </a:r>
            <a:r>
              <a:rPr lang="en-US" sz="1600" dirty="0"/>
              <a:t> </a:t>
            </a:r>
            <a:r>
              <a:rPr lang="en-US" sz="1600" dirty="0" err="1"/>
              <a:t>baru</a:t>
            </a:r>
            <a:r>
              <a:rPr lang="en-US" sz="1600" dirty="0"/>
              <a:t> </a:t>
            </a:r>
            <a:r>
              <a:rPr lang="en-US" sz="1600" dirty="0" err="1"/>
              <a:t>yg</a:t>
            </a:r>
            <a:r>
              <a:rPr lang="en-US" sz="1600" dirty="0"/>
              <a:t> </a:t>
            </a:r>
            <a:r>
              <a:rPr lang="en-US" sz="1600" dirty="0" err="1"/>
              <a:t>menentukan</a:t>
            </a:r>
            <a:r>
              <a:rPr lang="en-US" sz="1600" dirty="0"/>
              <a:t>.</a:t>
            </a:r>
          </a:p>
          <a:p>
            <a:pPr marL="342900" indent="-342900" algn="just">
              <a:buClr>
                <a:schemeClr val="accent5"/>
              </a:buClr>
              <a:buFont typeface="Wingdings" panose="05000000000000000000" pitchFamily="2" charset="2"/>
              <a:buChar char="Ø"/>
            </a:pPr>
            <a:r>
              <a:rPr lang="en-US" sz="1600" dirty="0" err="1"/>
              <a:t>Membayar</a:t>
            </a:r>
            <a:r>
              <a:rPr lang="en-US" sz="1600" dirty="0"/>
              <a:t> </a:t>
            </a:r>
            <a:r>
              <a:rPr lang="en-US" sz="1600" dirty="0" err="1"/>
              <a:t>biaya</a:t>
            </a:r>
            <a:r>
              <a:rPr lang="en-US" sz="1600" dirty="0"/>
              <a:t> </a:t>
            </a:r>
            <a:r>
              <a:rPr lang="en-US" sz="1600" dirty="0" err="1"/>
              <a:t>perkara</a:t>
            </a:r>
            <a:r>
              <a:rPr lang="en-US" sz="1600" dirty="0"/>
              <a:t>.</a:t>
            </a:r>
          </a:p>
          <a:p>
            <a:pPr marL="342900" indent="-342900" algn="just">
              <a:buClr>
                <a:schemeClr val="accent5"/>
              </a:buClr>
              <a:buFont typeface="Wingdings" panose="05000000000000000000" pitchFamily="2" charset="2"/>
              <a:buChar char="Ø"/>
            </a:pPr>
            <a:r>
              <a:rPr lang="en-US" sz="1600" dirty="0" err="1"/>
              <a:t>Permohonan</a:t>
            </a:r>
            <a:r>
              <a:rPr lang="en-US" sz="1600" dirty="0"/>
              <a:t> PK </a:t>
            </a:r>
            <a:r>
              <a:rPr lang="en-US" sz="1600" dirty="0" err="1"/>
              <a:t>diajukan</a:t>
            </a:r>
            <a:r>
              <a:rPr lang="en-US" sz="1600" dirty="0"/>
              <a:t> </a:t>
            </a:r>
            <a:r>
              <a:rPr lang="en-US" sz="1600" dirty="0" err="1"/>
              <a:t>secara</a:t>
            </a:r>
            <a:r>
              <a:rPr lang="en-US" sz="1600" dirty="0"/>
              <a:t> </a:t>
            </a:r>
            <a:r>
              <a:rPr lang="en-US" sz="1600" dirty="0" err="1"/>
              <a:t>tertulis</a:t>
            </a:r>
            <a:r>
              <a:rPr lang="en-US" sz="1600" dirty="0"/>
              <a:t>.</a:t>
            </a:r>
          </a:p>
          <a:p>
            <a:pPr marL="342900" indent="-342900" algn="just">
              <a:buClr>
                <a:schemeClr val="accent5"/>
              </a:buClr>
              <a:buFont typeface="Wingdings" panose="05000000000000000000" pitchFamily="2" charset="2"/>
              <a:buChar char="Ø"/>
            </a:pPr>
            <a:r>
              <a:rPr lang="en-US" sz="1600" dirty="0" err="1"/>
              <a:t>Permohonan</a:t>
            </a:r>
            <a:r>
              <a:rPr lang="en-US" sz="1600" dirty="0"/>
              <a:t> PK </a:t>
            </a:r>
            <a:r>
              <a:rPr lang="en-US" sz="1600" dirty="0" err="1"/>
              <a:t>diajukan</a:t>
            </a:r>
            <a:r>
              <a:rPr lang="en-US" sz="1600" dirty="0"/>
              <a:t> </a:t>
            </a:r>
            <a:r>
              <a:rPr lang="en-US" sz="1600" dirty="0" err="1"/>
              <a:t>dalam</a:t>
            </a:r>
            <a:r>
              <a:rPr lang="en-US" sz="1600" dirty="0"/>
              <a:t> </a:t>
            </a:r>
            <a:r>
              <a:rPr lang="en-US" sz="1600" dirty="0" err="1"/>
              <a:t>tenggang</a:t>
            </a:r>
            <a:r>
              <a:rPr lang="en-US" sz="1600" dirty="0"/>
              <a:t> </a:t>
            </a:r>
            <a:r>
              <a:rPr lang="en-US" sz="1600" dirty="0" err="1"/>
              <a:t>waktu</a:t>
            </a:r>
            <a:r>
              <a:rPr lang="en-US" sz="1600" dirty="0"/>
              <a:t> </a:t>
            </a:r>
            <a:r>
              <a:rPr lang="en-US" sz="1600" dirty="0" err="1"/>
              <a:t>pengajuan</a:t>
            </a:r>
            <a:r>
              <a:rPr lang="en-US" sz="1600" dirty="0"/>
              <a:t> </a:t>
            </a:r>
            <a:r>
              <a:rPr lang="en-US" sz="1600" dirty="0" err="1"/>
              <a:t>Permohoan</a:t>
            </a:r>
            <a:r>
              <a:rPr lang="en-US" sz="1600" dirty="0"/>
              <a:t> PK.</a:t>
            </a:r>
          </a:p>
          <a:p>
            <a:pPr marL="267891" indent="-267891"/>
            <a:endParaRPr lang="en-US" dirty="0"/>
          </a:p>
        </p:txBody>
      </p:sp>
    </p:spTree>
    <p:extLst>
      <p:ext uri="{BB962C8B-B14F-4D97-AF65-F5344CB8AC3E}">
        <p14:creationId xmlns:p14="http://schemas.microsoft.com/office/powerpoint/2010/main" val="33894380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7066"/>
            <a:ext cx="5511300" cy="1011896"/>
          </a:xfrm>
        </p:spPr>
        <p:txBody>
          <a:bodyPr>
            <a:normAutofit/>
          </a:bodyPr>
          <a:lstStyle/>
          <a:p>
            <a:r>
              <a:rPr lang="id-ID" sz="2000" b="1" dirty="0">
                <a:solidFill>
                  <a:srgbClr val="C00000"/>
                </a:solidFill>
              </a:rPr>
              <a:t>Yang Berhak Mengajukan Permohonan PK </a:t>
            </a:r>
            <a:br>
              <a:rPr lang="id-ID" sz="2000" b="1" dirty="0">
                <a:solidFill>
                  <a:srgbClr val="C00000"/>
                </a:solidFill>
              </a:rPr>
            </a:br>
            <a:r>
              <a:rPr lang="id-ID" sz="2000" b="1" dirty="0">
                <a:solidFill>
                  <a:srgbClr val="C00000"/>
                </a:solidFill>
              </a:rPr>
              <a:t>(ps. 68 ayat (1) UU MA)</a:t>
            </a:r>
          </a:p>
        </p:txBody>
      </p:sp>
      <p:sp>
        <p:nvSpPr>
          <p:cNvPr id="3" name="Content Placeholder 2"/>
          <p:cNvSpPr>
            <a:spLocks noGrp="1"/>
          </p:cNvSpPr>
          <p:nvPr>
            <p:ph type="body" idx="1"/>
          </p:nvPr>
        </p:nvSpPr>
        <p:spPr>
          <a:xfrm>
            <a:off x="489774" y="1455585"/>
            <a:ext cx="5312928" cy="3047404"/>
          </a:xfrm>
          <a:solidFill>
            <a:schemeClr val="bg1"/>
          </a:solidFill>
        </p:spPr>
        <p:txBody>
          <a:bodyPr>
            <a:normAutofit/>
          </a:bodyPr>
          <a:lstStyle/>
          <a:p>
            <a:pPr marL="267891" indent="-267891" algn="just">
              <a:buClr>
                <a:schemeClr val="accent3"/>
              </a:buClr>
              <a:buFont typeface="Wingdings" pitchFamily="2" charset="2"/>
              <a:buChar char="q"/>
            </a:pPr>
            <a:r>
              <a:rPr lang="id-ID" sz="2000" dirty="0"/>
              <a:t>Para pihak yang berperkara</a:t>
            </a:r>
          </a:p>
          <a:p>
            <a:pPr marL="267891" indent="-267891" algn="just">
              <a:buClr>
                <a:schemeClr val="accent3"/>
              </a:buClr>
              <a:buFont typeface="Wingdings" pitchFamily="2" charset="2"/>
              <a:buChar char="q"/>
            </a:pPr>
            <a:r>
              <a:rPr lang="id-ID" sz="2000" dirty="0"/>
              <a:t>Wakil yang bertindak selaku kuasa berdasarkan ps. 1795 KUHPerdata jo ps. 123 HIR</a:t>
            </a:r>
          </a:p>
          <a:p>
            <a:pPr marL="267891" indent="-267891" algn="just">
              <a:buClr>
                <a:schemeClr val="accent3"/>
              </a:buClr>
              <a:buFont typeface="Wingdings" pitchFamily="2" charset="2"/>
              <a:buChar char="q"/>
            </a:pPr>
            <a:r>
              <a:rPr lang="id-ID" sz="2000" dirty="0"/>
              <a:t>Ahli waris pemohon</a:t>
            </a:r>
            <a:r>
              <a:rPr lang="en-US" sz="2000" dirty="0"/>
              <a:t>,</a:t>
            </a:r>
            <a:r>
              <a:rPr lang="id-ID" sz="2000" dirty="0"/>
              <a:t> apabila pemohon meninggal dunia sebelum putusan PK dijatuhkan</a:t>
            </a:r>
          </a:p>
          <a:p>
            <a:pPr algn="just">
              <a:buNone/>
            </a:pPr>
            <a:r>
              <a:rPr lang="id-ID" dirty="0"/>
              <a:t> </a:t>
            </a:r>
          </a:p>
          <a:p>
            <a:pPr>
              <a:buFont typeface="Wingdings" pitchFamily="2" charset="2"/>
              <a:buChar char="q"/>
            </a:pPr>
            <a:endParaRPr lang="id-ID" dirty="0"/>
          </a:p>
          <a:p>
            <a:pPr lvl="1">
              <a:buFont typeface="Wingdings" pitchFamily="2" charset="2"/>
              <a:buChar char="Ø"/>
            </a:pPr>
            <a:endParaRPr lang="id-ID" dirty="0"/>
          </a:p>
        </p:txBody>
      </p:sp>
    </p:spTree>
    <p:extLst>
      <p:ext uri="{BB962C8B-B14F-4D97-AF65-F5344CB8AC3E}">
        <p14:creationId xmlns:p14="http://schemas.microsoft.com/office/powerpoint/2010/main" val="419126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009"/>
            <a:ext cx="5511300" cy="539495"/>
          </a:xfrm>
        </p:spPr>
        <p:txBody>
          <a:bodyPr>
            <a:normAutofit/>
          </a:bodyPr>
          <a:lstStyle/>
          <a:p>
            <a:r>
              <a:rPr lang="en-US" sz="2700" b="1" dirty="0">
                <a:solidFill>
                  <a:srgbClr val="C00000"/>
                </a:solidFill>
              </a:rPr>
              <a:t>Tata Cara </a:t>
            </a:r>
            <a:r>
              <a:rPr lang="en-US" sz="2700" b="1" dirty="0" err="1">
                <a:solidFill>
                  <a:srgbClr val="C00000"/>
                </a:solidFill>
              </a:rPr>
              <a:t>Pengajuan</a:t>
            </a:r>
            <a:r>
              <a:rPr lang="en-US" sz="2700" b="1" dirty="0">
                <a:solidFill>
                  <a:srgbClr val="C00000"/>
                </a:solidFill>
              </a:rPr>
              <a:t> PK</a:t>
            </a:r>
            <a:endParaRPr lang="id-ID" sz="2700" b="1" dirty="0">
              <a:solidFill>
                <a:srgbClr val="C00000"/>
              </a:solidFill>
            </a:endParaRPr>
          </a:p>
        </p:txBody>
      </p:sp>
      <p:sp>
        <p:nvSpPr>
          <p:cNvPr id="3" name="Content Placeholder 2"/>
          <p:cNvSpPr>
            <a:spLocks noGrp="1"/>
          </p:cNvSpPr>
          <p:nvPr>
            <p:ph type="body" idx="1"/>
          </p:nvPr>
        </p:nvSpPr>
        <p:spPr>
          <a:xfrm>
            <a:off x="303978" y="523473"/>
            <a:ext cx="6019382" cy="4373628"/>
          </a:xfrm>
        </p:spPr>
        <p:txBody>
          <a:bodyPr>
            <a:normAutofit fontScale="85000" lnSpcReduction="20000"/>
          </a:bodyPr>
          <a:lstStyle/>
          <a:p>
            <a:pPr marL="446088" indent="-293688" algn="just">
              <a:buClr>
                <a:schemeClr val="accent5"/>
              </a:buClr>
              <a:buFont typeface="Wingdings" panose="05000000000000000000" pitchFamily="2" charset="2"/>
              <a:buChar char="Ø"/>
            </a:pPr>
            <a:r>
              <a:rPr lang="id-ID" sz="1500" dirty="0">
                <a:latin typeface="+mj-lt"/>
              </a:rPr>
              <a:t>Permohonan PK diajukan kepada Mahkamah Agung melalui Ketua Pengadilan Tata Usaha Negara</a:t>
            </a:r>
            <a:r>
              <a:rPr lang="en-US" sz="1500" dirty="0">
                <a:latin typeface="+mj-lt"/>
              </a:rPr>
              <a:t> </a:t>
            </a:r>
            <a:r>
              <a:rPr lang="en-US" sz="1500" dirty="0" err="1">
                <a:latin typeface="+mj-lt"/>
              </a:rPr>
              <a:t>yg</a:t>
            </a:r>
            <a:r>
              <a:rPr lang="en-US" sz="1500" dirty="0">
                <a:latin typeface="+mj-lt"/>
              </a:rPr>
              <a:t> </a:t>
            </a:r>
            <a:r>
              <a:rPr lang="en-US" sz="1500" dirty="0" err="1">
                <a:latin typeface="+mj-lt"/>
              </a:rPr>
              <a:t>memutus</a:t>
            </a:r>
            <a:r>
              <a:rPr lang="en-US" sz="1500" dirty="0">
                <a:latin typeface="+mj-lt"/>
              </a:rPr>
              <a:t> </a:t>
            </a:r>
            <a:r>
              <a:rPr lang="en-US" sz="1500" dirty="0" err="1">
                <a:latin typeface="+mj-lt"/>
              </a:rPr>
              <a:t>perkara</a:t>
            </a:r>
            <a:r>
              <a:rPr lang="en-US" sz="1500" dirty="0">
                <a:latin typeface="+mj-lt"/>
              </a:rPr>
              <a:t> </a:t>
            </a:r>
            <a:r>
              <a:rPr lang="en-US" sz="1500" dirty="0" err="1">
                <a:latin typeface="+mj-lt"/>
              </a:rPr>
              <a:t>dlm</a:t>
            </a:r>
            <a:r>
              <a:rPr lang="en-US" sz="1500" dirty="0">
                <a:latin typeface="+mj-lt"/>
              </a:rPr>
              <a:t> Tk I.</a:t>
            </a:r>
            <a:r>
              <a:rPr lang="id-ID" sz="1500" dirty="0">
                <a:latin typeface="+mj-lt"/>
              </a:rPr>
              <a:t>.</a:t>
            </a:r>
          </a:p>
          <a:p>
            <a:pPr marL="446088" indent="-293688" algn="just">
              <a:buClr>
                <a:schemeClr val="accent5"/>
              </a:buClr>
              <a:buFont typeface="Wingdings" panose="05000000000000000000" pitchFamily="2" charset="2"/>
              <a:buChar char="Ø"/>
            </a:pPr>
            <a:r>
              <a:rPr lang="en-US" sz="1500" dirty="0" err="1">
                <a:latin typeface="+mj-lt"/>
              </a:rPr>
              <a:t>Setelah</a:t>
            </a:r>
            <a:r>
              <a:rPr lang="en-US" sz="1500" dirty="0">
                <a:latin typeface="+mj-lt"/>
              </a:rPr>
              <a:t> </a:t>
            </a:r>
            <a:r>
              <a:rPr lang="en-US" sz="1500" dirty="0" err="1">
                <a:latin typeface="+mj-lt"/>
              </a:rPr>
              <a:t>Ketua</a:t>
            </a:r>
            <a:r>
              <a:rPr lang="en-US" sz="1500" dirty="0">
                <a:latin typeface="+mj-lt"/>
              </a:rPr>
              <a:t> PTUN </a:t>
            </a:r>
            <a:r>
              <a:rPr lang="en-US" sz="1500" dirty="0" err="1">
                <a:latin typeface="+mj-lt"/>
              </a:rPr>
              <a:t>menerima</a:t>
            </a:r>
            <a:r>
              <a:rPr lang="en-US" sz="1500" dirty="0">
                <a:latin typeface="+mj-lt"/>
              </a:rPr>
              <a:t> </a:t>
            </a:r>
            <a:r>
              <a:rPr lang="en-US" sz="1500" dirty="0" err="1">
                <a:latin typeface="+mj-lt"/>
              </a:rPr>
              <a:t>permohonan</a:t>
            </a:r>
            <a:r>
              <a:rPr lang="en-US" sz="1500" dirty="0">
                <a:latin typeface="+mj-lt"/>
              </a:rPr>
              <a:t> PK, </a:t>
            </a:r>
            <a:r>
              <a:rPr lang="en-US" sz="1500" dirty="0" err="1">
                <a:latin typeface="+mj-lt"/>
              </a:rPr>
              <a:t>Panitera</a:t>
            </a:r>
            <a:r>
              <a:rPr lang="en-US" sz="1500" dirty="0">
                <a:latin typeface="+mj-lt"/>
              </a:rPr>
              <a:t> </a:t>
            </a:r>
            <a:r>
              <a:rPr lang="en-US" sz="1500" dirty="0" err="1">
                <a:latin typeface="+mj-lt"/>
              </a:rPr>
              <a:t>wajib</a:t>
            </a:r>
            <a:r>
              <a:rPr lang="en-US" sz="1500" dirty="0">
                <a:latin typeface="+mj-lt"/>
              </a:rPr>
              <a:t> </a:t>
            </a:r>
            <a:r>
              <a:rPr lang="en-US" sz="1500" dirty="0" err="1">
                <a:latin typeface="+mj-lt"/>
              </a:rPr>
              <a:t>mengirimkan</a:t>
            </a:r>
            <a:r>
              <a:rPr lang="en-US" sz="1500" dirty="0">
                <a:latin typeface="+mj-lt"/>
              </a:rPr>
              <a:t> </a:t>
            </a:r>
            <a:r>
              <a:rPr lang="en-US" sz="1500" dirty="0" err="1">
                <a:latin typeface="+mj-lt"/>
              </a:rPr>
              <a:t>salinan</a:t>
            </a:r>
            <a:r>
              <a:rPr lang="en-US" sz="1500" dirty="0">
                <a:latin typeface="+mj-lt"/>
              </a:rPr>
              <a:t> </a:t>
            </a:r>
            <a:r>
              <a:rPr lang="en-US" sz="1500" dirty="0" err="1">
                <a:latin typeface="+mj-lt"/>
              </a:rPr>
              <a:t>permohonan</a:t>
            </a:r>
            <a:r>
              <a:rPr lang="en-US" sz="1500" dirty="0">
                <a:latin typeface="+mj-lt"/>
              </a:rPr>
              <a:t> </a:t>
            </a:r>
            <a:r>
              <a:rPr lang="en-US" sz="1500" dirty="0" err="1">
                <a:latin typeface="+mj-lt"/>
              </a:rPr>
              <a:t>kepada</a:t>
            </a:r>
            <a:r>
              <a:rPr lang="en-US" sz="1500" dirty="0">
                <a:latin typeface="+mj-lt"/>
              </a:rPr>
              <a:t> </a:t>
            </a:r>
            <a:r>
              <a:rPr lang="en-US" sz="1500" dirty="0" err="1">
                <a:latin typeface="+mj-lt"/>
              </a:rPr>
              <a:t>pihak</a:t>
            </a:r>
            <a:r>
              <a:rPr lang="en-US" sz="1500" dirty="0">
                <a:latin typeface="+mj-lt"/>
              </a:rPr>
              <a:t> </a:t>
            </a:r>
            <a:r>
              <a:rPr lang="en-US" sz="1500" dirty="0" err="1">
                <a:latin typeface="+mj-lt"/>
              </a:rPr>
              <a:t>lawan</a:t>
            </a:r>
            <a:r>
              <a:rPr lang="en-US" sz="1500" dirty="0">
                <a:latin typeface="+mj-lt"/>
              </a:rPr>
              <a:t>  </a:t>
            </a:r>
            <a:r>
              <a:rPr lang="en-US" sz="1500" dirty="0" err="1">
                <a:latin typeface="+mj-lt"/>
              </a:rPr>
              <a:t>selambat-lambatnya</a:t>
            </a:r>
            <a:r>
              <a:rPr lang="en-US" sz="1500" dirty="0">
                <a:latin typeface="+mj-lt"/>
              </a:rPr>
              <a:t> 14 </a:t>
            </a:r>
            <a:r>
              <a:rPr lang="en-US" sz="1500" dirty="0" err="1">
                <a:latin typeface="+mj-lt"/>
              </a:rPr>
              <a:t>hari</a:t>
            </a:r>
            <a:r>
              <a:rPr lang="en-US" sz="1500" dirty="0">
                <a:latin typeface="+mj-lt"/>
              </a:rPr>
              <a:t> </a:t>
            </a:r>
            <a:r>
              <a:rPr lang="en-US" sz="1500" dirty="0" err="1">
                <a:latin typeface="+mj-lt"/>
              </a:rPr>
              <a:t>sejak</a:t>
            </a:r>
            <a:r>
              <a:rPr lang="en-US" sz="1500" dirty="0">
                <a:latin typeface="+mj-lt"/>
              </a:rPr>
              <a:t> </a:t>
            </a:r>
            <a:r>
              <a:rPr lang="en-US" sz="1500" dirty="0" err="1">
                <a:latin typeface="+mj-lt"/>
              </a:rPr>
              <a:t>permohonan</a:t>
            </a:r>
            <a:r>
              <a:rPr lang="en-US" sz="1500" dirty="0">
                <a:latin typeface="+mj-lt"/>
              </a:rPr>
              <a:t> PK </a:t>
            </a:r>
            <a:r>
              <a:rPr lang="en-US" sz="1500" dirty="0" err="1">
                <a:latin typeface="+mj-lt"/>
              </a:rPr>
              <a:t>didaftarkan</a:t>
            </a:r>
            <a:r>
              <a:rPr lang="en-US" sz="1500" dirty="0">
                <a:latin typeface="+mj-lt"/>
              </a:rPr>
              <a:t>, </a:t>
            </a:r>
            <a:r>
              <a:rPr lang="en-US" sz="1500" dirty="0" err="1">
                <a:latin typeface="+mj-lt"/>
              </a:rPr>
              <a:t>dengan</a:t>
            </a:r>
            <a:r>
              <a:rPr lang="en-US" sz="1500" dirty="0">
                <a:latin typeface="+mj-lt"/>
              </a:rPr>
              <a:t> </a:t>
            </a:r>
            <a:r>
              <a:rPr lang="en-US" sz="1500" dirty="0" err="1">
                <a:latin typeface="+mj-lt"/>
              </a:rPr>
              <a:t>maksud</a:t>
            </a:r>
            <a:r>
              <a:rPr lang="en-US" sz="1500" dirty="0">
                <a:latin typeface="+mj-lt"/>
              </a:rPr>
              <a:t>:</a:t>
            </a:r>
          </a:p>
          <a:p>
            <a:pPr marL="735013" indent="-285750" algn="just">
              <a:buClr>
                <a:schemeClr val="accent5"/>
              </a:buClr>
              <a:buFont typeface="Wingdings" panose="05000000000000000000" pitchFamily="2" charset="2"/>
              <a:buChar char="§"/>
            </a:pPr>
            <a:r>
              <a:rPr lang="en-US" sz="1500" dirty="0" err="1">
                <a:latin typeface="+mj-lt"/>
              </a:rPr>
              <a:t>Dalam</a:t>
            </a:r>
            <a:r>
              <a:rPr lang="en-US" sz="1500" dirty="0">
                <a:latin typeface="+mj-lt"/>
              </a:rPr>
              <a:t> </a:t>
            </a:r>
            <a:r>
              <a:rPr lang="en-US" sz="1500" dirty="0" err="1">
                <a:latin typeface="+mj-lt"/>
              </a:rPr>
              <a:t>hal</a:t>
            </a:r>
            <a:r>
              <a:rPr lang="en-US" sz="1500" dirty="0">
                <a:latin typeface="+mj-lt"/>
              </a:rPr>
              <a:t> </a:t>
            </a:r>
            <a:r>
              <a:rPr lang="en-US" sz="1500" dirty="0" err="1">
                <a:latin typeface="+mj-lt"/>
              </a:rPr>
              <a:t>permohonan</a:t>
            </a:r>
            <a:r>
              <a:rPr lang="en-US" sz="1500" dirty="0">
                <a:latin typeface="+mj-lt"/>
              </a:rPr>
              <a:t> PK </a:t>
            </a:r>
            <a:r>
              <a:rPr lang="en-US" sz="1500" dirty="0" err="1">
                <a:latin typeface="+mj-lt"/>
              </a:rPr>
              <a:t>didasarkan</a:t>
            </a:r>
            <a:r>
              <a:rPr lang="en-US" sz="1500" dirty="0">
                <a:latin typeface="+mj-lt"/>
              </a:rPr>
              <a:t> </a:t>
            </a:r>
            <a:r>
              <a:rPr lang="en-US" sz="1500" dirty="0" err="1">
                <a:latin typeface="+mj-lt"/>
              </a:rPr>
              <a:t>atas</a:t>
            </a:r>
            <a:r>
              <a:rPr lang="en-US" sz="1500" dirty="0">
                <a:latin typeface="+mj-lt"/>
              </a:rPr>
              <a:t> </a:t>
            </a:r>
            <a:r>
              <a:rPr lang="en-US" sz="1500" dirty="0" err="1">
                <a:latin typeface="+mj-lt"/>
              </a:rPr>
              <a:t>alasan</a:t>
            </a:r>
            <a:r>
              <a:rPr lang="en-US" sz="1500" dirty="0">
                <a:latin typeface="+mj-lt"/>
              </a:rPr>
              <a:t> Ps. 67 </a:t>
            </a:r>
            <a:r>
              <a:rPr lang="en-US" sz="1500" dirty="0" err="1">
                <a:latin typeface="+mj-lt"/>
              </a:rPr>
              <a:t>huruf</a:t>
            </a:r>
            <a:r>
              <a:rPr lang="en-US" sz="1500" dirty="0">
                <a:latin typeface="+mj-lt"/>
              </a:rPr>
              <a:t> a </a:t>
            </a:r>
            <a:r>
              <a:rPr lang="en-US" sz="1500" dirty="0" err="1">
                <a:latin typeface="+mj-lt"/>
              </a:rPr>
              <a:t>atau</a:t>
            </a:r>
            <a:r>
              <a:rPr lang="en-US" sz="1500" dirty="0">
                <a:latin typeface="+mj-lt"/>
              </a:rPr>
              <a:t> b, agar </a:t>
            </a:r>
            <a:r>
              <a:rPr lang="en-US" sz="1500" dirty="0" err="1">
                <a:latin typeface="+mj-lt"/>
              </a:rPr>
              <a:t>pihak</a:t>
            </a:r>
            <a:r>
              <a:rPr lang="en-US" sz="1500" dirty="0">
                <a:latin typeface="+mj-lt"/>
              </a:rPr>
              <a:t> </a:t>
            </a:r>
            <a:r>
              <a:rPr lang="en-US" sz="1500" dirty="0" err="1">
                <a:latin typeface="+mj-lt"/>
              </a:rPr>
              <a:t>lawan</a:t>
            </a:r>
            <a:r>
              <a:rPr lang="en-US" sz="1500" dirty="0">
                <a:latin typeface="+mj-lt"/>
              </a:rPr>
              <a:t> </a:t>
            </a:r>
            <a:r>
              <a:rPr lang="en-US" sz="1500" dirty="0" err="1">
                <a:latin typeface="+mj-lt"/>
              </a:rPr>
              <a:t>mempunyai</a:t>
            </a:r>
            <a:r>
              <a:rPr lang="en-US" sz="1500" dirty="0">
                <a:latin typeface="+mj-lt"/>
              </a:rPr>
              <a:t> </a:t>
            </a:r>
            <a:r>
              <a:rPr lang="en-US" sz="1500" dirty="0" err="1">
                <a:latin typeface="+mj-lt"/>
              </a:rPr>
              <a:t>kesempatan</a:t>
            </a:r>
            <a:r>
              <a:rPr lang="en-US" sz="1500" dirty="0">
                <a:latin typeface="+mj-lt"/>
              </a:rPr>
              <a:t> </a:t>
            </a:r>
            <a:r>
              <a:rPr lang="en-US" sz="1500" dirty="0" err="1">
                <a:latin typeface="+mj-lt"/>
              </a:rPr>
              <a:t>untuk</a:t>
            </a:r>
            <a:r>
              <a:rPr lang="en-US" sz="1500" dirty="0">
                <a:latin typeface="+mj-lt"/>
              </a:rPr>
              <a:t> </a:t>
            </a:r>
            <a:r>
              <a:rPr lang="en-US" sz="1500" dirty="0" err="1">
                <a:latin typeface="+mj-lt"/>
              </a:rPr>
              <a:t>mengajukan</a:t>
            </a:r>
            <a:r>
              <a:rPr lang="en-US" sz="1500" dirty="0">
                <a:latin typeface="+mj-lt"/>
              </a:rPr>
              <a:t> </a:t>
            </a:r>
            <a:r>
              <a:rPr lang="en-US" sz="1500" dirty="0" err="1">
                <a:latin typeface="+mj-lt"/>
              </a:rPr>
              <a:t>jawabannya</a:t>
            </a:r>
            <a:r>
              <a:rPr lang="en-US" sz="1500" dirty="0">
                <a:latin typeface="+mj-lt"/>
              </a:rPr>
              <a:t>;</a:t>
            </a:r>
          </a:p>
          <a:p>
            <a:pPr marL="735013" indent="-285750" algn="just">
              <a:buClr>
                <a:schemeClr val="accent5"/>
              </a:buClr>
              <a:buFont typeface="Wingdings" panose="05000000000000000000" pitchFamily="2" charset="2"/>
              <a:buChar char="§"/>
            </a:pPr>
            <a:r>
              <a:rPr lang="en-US" sz="1500" dirty="0" err="1">
                <a:latin typeface="+mj-lt"/>
              </a:rPr>
              <a:t>Dalam</a:t>
            </a:r>
            <a:r>
              <a:rPr lang="en-US" sz="1500" dirty="0">
                <a:latin typeface="+mj-lt"/>
              </a:rPr>
              <a:t> </a:t>
            </a:r>
            <a:r>
              <a:rPr lang="en-US" sz="1500" dirty="0" err="1">
                <a:latin typeface="+mj-lt"/>
              </a:rPr>
              <a:t>hal</a:t>
            </a:r>
            <a:r>
              <a:rPr lang="en-US" sz="1500" dirty="0">
                <a:latin typeface="+mj-lt"/>
              </a:rPr>
              <a:t> </a:t>
            </a:r>
            <a:r>
              <a:rPr lang="en-US" sz="1500" dirty="0" err="1">
                <a:latin typeface="+mj-lt"/>
              </a:rPr>
              <a:t>permohonan</a:t>
            </a:r>
            <a:r>
              <a:rPr lang="en-US" sz="1500" dirty="0">
                <a:latin typeface="+mj-lt"/>
              </a:rPr>
              <a:t> PK </a:t>
            </a:r>
            <a:r>
              <a:rPr lang="en-US" sz="1500" dirty="0" err="1">
                <a:latin typeface="+mj-lt"/>
              </a:rPr>
              <a:t>didasarkan</a:t>
            </a:r>
            <a:r>
              <a:rPr lang="en-US" sz="1500" dirty="0">
                <a:latin typeface="+mj-lt"/>
              </a:rPr>
              <a:t> </a:t>
            </a:r>
            <a:r>
              <a:rPr lang="en-US" sz="1500" dirty="0" err="1">
                <a:latin typeface="+mj-lt"/>
              </a:rPr>
              <a:t>atas</a:t>
            </a:r>
            <a:r>
              <a:rPr lang="en-US" sz="1500" dirty="0">
                <a:latin typeface="+mj-lt"/>
              </a:rPr>
              <a:t> salah </a:t>
            </a:r>
            <a:r>
              <a:rPr lang="en-US" sz="1500" dirty="0" err="1">
                <a:latin typeface="+mj-lt"/>
              </a:rPr>
              <a:t>satu</a:t>
            </a:r>
            <a:r>
              <a:rPr lang="en-US" sz="1500" dirty="0">
                <a:latin typeface="+mj-lt"/>
              </a:rPr>
              <a:t> </a:t>
            </a:r>
            <a:r>
              <a:rPr lang="en-US" sz="1500" dirty="0" err="1">
                <a:latin typeface="+mj-lt"/>
              </a:rPr>
              <a:t>alasan</a:t>
            </a:r>
            <a:r>
              <a:rPr lang="en-US" sz="1500" dirty="0">
                <a:latin typeface="+mj-lt"/>
              </a:rPr>
              <a:t> </a:t>
            </a:r>
            <a:r>
              <a:rPr lang="en-US" sz="1500" dirty="0" err="1">
                <a:latin typeface="+mj-lt"/>
              </a:rPr>
              <a:t>yg</a:t>
            </a:r>
            <a:r>
              <a:rPr lang="en-US" sz="1500" dirty="0">
                <a:latin typeface="+mj-lt"/>
              </a:rPr>
              <a:t> </a:t>
            </a:r>
            <a:r>
              <a:rPr lang="en-US" sz="1500" dirty="0" err="1">
                <a:latin typeface="+mj-lt"/>
              </a:rPr>
              <a:t>tersebut</a:t>
            </a:r>
            <a:r>
              <a:rPr lang="en-US" sz="1500" dirty="0">
                <a:latin typeface="+mj-lt"/>
              </a:rPr>
              <a:t> </a:t>
            </a:r>
            <a:r>
              <a:rPr lang="en-US" sz="1500" dirty="0" err="1">
                <a:latin typeface="+mj-lt"/>
              </a:rPr>
              <a:t>dalam</a:t>
            </a:r>
            <a:r>
              <a:rPr lang="en-US" sz="1500" dirty="0">
                <a:latin typeface="+mj-lt"/>
              </a:rPr>
              <a:t> Ps. 67 </a:t>
            </a:r>
            <a:r>
              <a:rPr lang="en-US" sz="1500" dirty="0" err="1">
                <a:latin typeface="+mj-lt"/>
              </a:rPr>
              <a:t>huruf</a:t>
            </a:r>
            <a:r>
              <a:rPr lang="en-US" sz="1500" dirty="0">
                <a:latin typeface="+mj-lt"/>
              </a:rPr>
              <a:t> c – f, agar </a:t>
            </a:r>
            <a:r>
              <a:rPr lang="en-US" sz="1500" dirty="0" err="1">
                <a:latin typeface="+mj-lt"/>
              </a:rPr>
              <a:t>dapat</a:t>
            </a:r>
            <a:r>
              <a:rPr lang="en-US" sz="1500" dirty="0">
                <a:latin typeface="+mj-lt"/>
              </a:rPr>
              <a:t> </a:t>
            </a:r>
            <a:r>
              <a:rPr lang="en-US" sz="1500" dirty="0" err="1">
                <a:latin typeface="+mj-lt"/>
              </a:rPr>
              <a:t>diketahui</a:t>
            </a:r>
            <a:r>
              <a:rPr lang="en-US" sz="1500" dirty="0">
                <a:latin typeface="+mj-lt"/>
              </a:rPr>
              <a:t>.</a:t>
            </a:r>
            <a:endParaRPr lang="id-ID" sz="1500" dirty="0">
              <a:latin typeface="+mj-lt"/>
            </a:endParaRPr>
          </a:p>
          <a:p>
            <a:pPr marL="446088" indent="-293688" algn="just">
              <a:buClr>
                <a:schemeClr val="accent5"/>
              </a:buClr>
              <a:buFont typeface="Wingdings" panose="05000000000000000000" pitchFamily="2" charset="2"/>
              <a:buChar char="Ø"/>
            </a:pPr>
            <a:r>
              <a:rPr lang="id-ID" sz="1500" dirty="0">
                <a:latin typeface="+mj-lt"/>
              </a:rPr>
              <a:t>Pihak lawan berhak mengajukan jawaban atau Kontra Risalah PK (ps. 72 ayat (1) UU MA) melalui Panitera PTUN tingkat pertama yang memeriksa perkara tersebut (ps. 72 ayat (3) UU MA)</a:t>
            </a:r>
          </a:p>
          <a:p>
            <a:pPr marL="446088" indent="-293688" algn="just">
              <a:buClr>
                <a:schemeClr val="accent5"/>
              </a:buClr>
              <a:buFont typeface="Wingdings" panose="05000000000000000000" pitchFamily="2" charset="2"/>
              <a:buChar char="Ø"/>
            </a:pPr>
            <a:r>
              <a:rPr lang="en-US" sz="1500" b="1" dirty="0" err="1">
                <a:latin typeface="+mj-lt"/>
              </a:rPr>
              <a:t>Jawaban</a:t>
            </a:r>
            <a:r>
              <a:rPr lang="en-US" sz="1500" b="1" dirty="0">
                <a:latin typeface="+mj-lt"/>
              </a:rPr>
              <a:t> yang </a:t>
            </a:r>
            <a:r>
              <a:rPr lang="en-US" sz="1500" b="1" dirty="0" err="1">
                <a:latin typeface="+mj-lt"/>
              </a:rPr>
              <a:t>diajukan</a:t>
            </a:r>
            <a:r>
              <a:rPr lang="en-US" sz="1500" b="1" dirty="0">
                <a:latin typeface="+mj-lt"/>
              </a:rPr>
              <a:t> </a:t>
            </a:r>
            <a:r>
              <a:rPr lang="en-US" sz="1500" b="1" dirty="0" err="1">
                <a:latin typeface="+mj-lt"/>
              </a:rPr>
              <a:t>pihak</a:t>
            </a:r>
            <a:r>
              <a:rPr lang="en-US" sz="1500" b="1" dirty="0">
                <a:latin typeface="+mj-lt"/>
              </a:rPr>
              <a:t> </a:t>
            </a:r>
            <a:r>
              <a:rPr lang="en-US" sz="1500" b="1" dirty="0" err="1">
                <a:latin typeface="+mj-lt"/>
              </a:rPr>
              <a:t>lawan</a:t>
            </a:r>
            <a:r>
              <a:rPr lang="en-US" sz="1500" b="1" dirty="0">
                <a:latin typeface="+mj-lt"/>
              </a:rPr>
              <a:t> </a:t>
            </a:r>
            <a:r>
              <a:rPr lang="en-US" sz="1500" b="1" dirty="0" err="1">
                <a:latin typeface="+mj-lt"/>
              </a:rPr>
              <a:t>terbatas</a:t>
            </a:r>
            <a:r>
              <a:rPr lang="en-US" sz="1500" b="1" dirty="0">
                <a:latin typeface="+mj-lt"/>
              </a:rPr>
              <a:t> pada </a:t>
            </a:r>
            <a:r>
              <a:rPr lang="en-US" sz="1500" b="1" dirty="0" err="1">
                <a:latin typeface="+mj-lt"/>
              </a:rPr>
              <a:t>alasan</a:t>
            </a:r>
            <a:r>
              <a:rPr lang="en-US" sz="1500" b="1" dirty="0">
                <a:latin typeface="+mj-lt"/>
              </a:rPr>
              <a:t> </a:t>
            </a:r>
            <a:r>
              <a:rPr lang="en-US" sz="1500" b="1" dirty="0" err="1">
                <a:latin typeface="+mj-lt"/>
              </a:rPr>
              <a:t>pasal</a:t>
            </a:r>
            <a:r>
              <a:rPr lang="en-US" sz="1500" b="1" dirty="0">
                <a:latin typeface="+mj-lt"/>
              </a:rPr>
              <a:t> 67 </a:t>
            </a:r>
            <a:r>
              <a:rPr lang="en-US" sz="1500" b="1" dirty="0" err="1">
                <a:latin typeface="+mj-lt"/>
              </a:rPr>
              <a:t>huruf</a:t>
            </a:r>
            <a:r>
              <a:rPr lang="en-US" sz="1500" b="1" dirty="0">
                <a:latin typeface="+mj-lt"/>
              </a:rPr>
              <a:t> a </a:t>
            </a:r>
            <a:r>
              <a:rPr lang="en-US" sz="1500" b="1" dirty="0" err="1">
                <a:latin typeface="+mj-lt"/>
              </a:rPr>
              <a:t>atau</a:t>
            </a:r>
            <a:r>
              <a:rPr lang="en-US" sz="1500" b="1" dirty="0">
                <a:latin typeface="+mj-lt"/>
              </a:rPr>
              <a:t> b UU </a:t>
            </a:r>
            <a:r>
              <a:rPr lang="en-US" sz="1500" b="1" dirty="0" err="1">
                <a:latin typeface="+mj-lt"/>
              </a:rPr>
              <a:t>Mahkamah</a:t>
            </a:r>
            <a:r>
              <a:rPr lang="en-US" sz="1500" b="1" dirty="0">
                <a:latin typeface="+mj-lt"/>
              </a:rPr>
              <a:t> Agung.</a:t>
            </a:r>
          </a:p>
          <a:p>
            <a:pPr marL="446088" indent="-293688" algn="just">
              <a:buClr>
                <a:schemeClr val="accent5"/>
              </a:buClr>
              <a:buFont typeface="Wingdings" panose="05000000000000000000" pitchFamily="2" charset="2"/>
              <a:buChar char="Ø"/>
            </a:pPr>
            <a:r>
              <a:rPr lang="id-ID" sz="1500" b="1" dirty="0">
                <a:latin typeface="+mj-lt"/>
              </a:rPr>
              <a:t>Tenggang waktu mengajukan jawaban oleh pihak lawan 30 hari setelah pihak lawan menerima salinan permohonan PK </a:t>
            </a:r>
            <a:r>
              <a:rPr lang="id-ID" sz="1500" dirty="0">
                <a:latin typeface="+mj-lt"/>
              </a:rPr>
              <a:t>(</a:t>
            </a:r>
            <a:r>
              <a:rPr lang="id-ID" sz="1500" dirty="0" err="1">
                <a:latin typeface="+mj-lt"/>
              </a:rPr>
              <a:t>ps</a:t>
            </a:r>
            <a:r>
              <a:rPr lang="id-ID" sz="1500" dirty="0">
                <a:latin typeface="+mj-lt"/>
              </a:rPr>
              <a:t>. 79 ayat (2) UU MA)</a:t>
            </a:r>
          </a:p>
          <a:p>
            <a:pPr marL="446088" indent="-293688" algn="just">
              <a:buClr>
                <a:schemeClr val="accent5"/>
              </a:buClr>
              <a:buFont typeface="Wingdings" panose="05000000000000000000" pitchFamily="2" charset="2"/>
              <a:buChar char="Ø"/>
            </a:pPr>
            <a:r>
              <a:rPr lang="id-ID" sz="1500" dirty="0">
                <a:latin typeface="+mj-lt"/>
              </a:rPr>
              <a:t>Apabila tenggang waktu pengajuan jawaban terlampaui, tidak ada kewajiban hukum bagi Majelis PK untuk memperhatikan dan menilainya</a:t>
            </a:r>
            <a:r>
              <a:rPr lang="en-US" sz="1500" dirty="0">
                <a:latin typeface="+mj-lt"/>
              </a:rPr>
              <a:t>.</a:t>
            </a:r>
            <a:endParaRPr lang="id-ID" sz="1500" dirty="0">
              <a:latin typeface="+mj-lt"/>
            </a:endParaRPr>
          </a:p>
          <a:p>
            <a:pPr marL="446088" indent="-293688" algn="just">
              <a:buClr>
                <a:schemeClr val="accent5"/>
              </a:buClr>
              <a:buFont typeface="Wingdings" panose="05000000000000000000" pitchFamily="2" charset="2"/>
              <a:buChar char="Ø"/>
            </a:pPr>
            <a:r>
              <a:rPr lang="en-US" sz="1500" dirty="0" err="1">
                <a:latin typeface="+mj-lt"/>
              </a:rPr>
              <a:t>Jawaban</a:t>
            </a:r>
            <a:r>
              <a:rPr lang="en-US" sz="1500" dirty="0">
                <a:latin typeface="+mj-lt"/>
              </a:rPr>
              <a:t> </a:t>
            </a:r>
            <a:r>
              <a:rPr lang="en-US" sz="1500" dirty="0" err="1">
                <a:latin typeface="+mj-lt"/>
              </a:rPr>
              <a:t>diserahkan</a:t>
            </a:r>
            <a:r>
              <a:rPr lang="en-US" sz="1500" dirty="0">
                <a:latin typeface="+mj-lt"/>
              </a:rPr>
              <a:t> </a:t>
            </a:r>
            <a:r>
              <a:rPr lang="en-US" sz="1500" dirty="0" err="1">
                <a:latin typeface="+mj-lt"/>
              </a:rPr>
              <a:t>ke</a:t>
            </a:r>
            <a:r>
              <a:rPr lang="en-US" sz="1500" dirty="0">
                <a:latin typeface="+mj-lt"/>
              </a:rPr>
              <a:t> </a:t>
            </a:r>
            <a:r>
              <a:rPr lang="id-ID" sz="1500" dirty="0">
                <a:latin typeface="+mj-lt"/>
              </a:rPr>
              <a:t>Pengadilan Tata Usaha Negara </a:t>
            </a:r>
            <a:r>
              <a:rPr lang="en-US" sz="1500" dirty="0">
                <a:latin typeface="+mj-lt"/>
              </a:rPr>
              <a:t>dan </a:t>
            </a:r>
            <a:r>
              <a:rPr lang="en-US" sz="1500" dirty="0" err="1">
                <a:latin typeface="+mj-lt"/>
              </a:rPr>
              <a:t>didaftarkan</a:t>
            </a:r>
            <a:r>
              <a:rPr lang="en-US" sz="1500" dirty="0">
                <a:latin typeface="+mj-lt"/>
              </a:rPr>
              <a:t> oleh </a:t>
            </a:r>
            <a:r>
              <a:rPr lang="en-US" sz="1500" dirty="0" err="1">
                <a:latin typeface="+mj-lt"/>
              </a:rPr>
              <a:t>Panitera</a:t>
            </a:r>
            <a:r>
              <a:rPr lang="en-US" sz="1500" dirty="0">
                <a:latin typeface="+mj-lt"/>
              </a:rPr>
              <a:t>.</a:t>
            </a:r>
            <a:endParaRPr lang="en-US" dirty="0">
              <a:latin typeface="+mj-lt"/>
            </a:endParaRPr>
          </a:p>
          <a:p>
            <a:endParaRPr lang="id-ID" dirty="0"/>
          </a:p>
          <a:p>
            <a:endParaRPr lang="id-ID" dirty="0"/>
          </a:p>
          <a:p>
            <a:endParaRPr lang="id-ID" dirty="0"/>
          </a:p>
        </p:txBody>
      </p:sp>
    </p:spTree>
    <p:extLst>
      <p:ext uri="{BB962C8B-B14F-4D97-AF65-F5344CB8AC3E}">
        <p14:creationId xmlns:p14="http://schemas.microsoft.com/office/powerpoint/2010/main" val="103176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415" y="273856"/>
            <a:ext cx="5511300" cy="539495"/>
          </a:xfrm>
        </p:spPr>
        <p:txBody>
          <a:bodyPr>
            <a:normAutofit fontScale="90000"/>
          </a:bodyPr>
          <a:lstStyle/>
          <a:p>
            <a:r>
              <a:rPr lang="en-US" sz="2700" b="1" dirty="0" err="1">
                <a:solidFill>
                  <a:srgbClr val="C00000"/>
                </a:solidFill>
              </a:rPr>
              <a:t>Lanjutan</a:t>
            </a:r>
            <a:r>
              <a:rPr lang="en-US" sz="2700" b="1" dirty="0">
                <a:solidFill>
                  <a:srgbClr val="C00000"/>
                </a:solidFill>
              </a:rPr>
              <a:t> … Tata Cara </a:t>
            </a:r>
            <a:r>
              <a:rPr lang="en-US" sz="2700" b="1" dirty="0" err="1">
                <a:solidFill>
                  <a:srgbClr val="C00000"/>
                </a:solidFill>
              </a:rPr>
              <a:t>Pengajuan</a:t>
            </a:r>
            <a:r>
              <a:rPr lang="en-US" sz="2700" b="1" dirty="0">
                <a:solidFill>
                  <a:srgbClr val="C00000"/>
                </a:solidFill>
              </a:rPr>
              <a:t> PK</a:t>
            </a:r>
            <a:endParaRPr lang="id-ID" sz="2700" b="1" dirty="0">
              <a:solidFill>
                <a:srgbClr val="C00000"/>
              </a:solidFill>
            </a:endParaRPr>
          </a:p>
        </p:txBody>
      </p:sp>
      <p:sp>
        <p:nvSpPr>
          <p:cNvPr id="3" name="Content Placeholder 2"/>
          <p:cNvSpPr>
            <a:spLocks noGrp="1"/>
          </p:cNvSpPr>
          <p:nvPr>
            <p:ph type="body" idx="1"/>
          </p:nvPr>
        </p:nvSpPr>
        <p:spPr>
          <a:xfrm>
            <a:off x="86264" y="813351"/>
            <a:ext cx="6019382" cy="3603373"/>
          </a:xfrm>
        </p:spPr>
        <p:txBody>
          <a:bodyPr>
            <a:normAutofit/>
          </a:bodyPr>
          <a:lstStyle/>
          <a:p>
            <a:pPr marL="446088" indent="-293688" algn="just">
              <a:buClr>
                <a:schemeClr val="accent5"/>
              </a:buClr>
              <a:buFont typeface="Wingdings" panose="05000000000000000000" pitchFamily="2" charset="2"/>
              <a:buChar char="Ø"/>
            </a:pPr>
            <a:r>
              <a:rPr lang="en-US" sz="1500" dirty="0" err="1">
                <a:latin typeface="+mj-lt"/>
              </a:rPr>
              <a:t>Panitera</a:t>
            </a:r>
            <a:r>
              <a:rPr lang="en-US" sz="1500" dirty="0">
                <a:latin typeface="+mj-lt"/>
              </a:rPr>
              <a:t> </a:t>
            </a:r>
            <a:r>
              <a:rPr lang="en-US" sz="1500" dirty="0" err="1">
                <a:latin typeface="+mj-lt"/>
              </a:rPr>
              <a:t>mengirimkan</a:t>
            </a:r>
            <a:r>
              <a:rPr lang="en-US" sz="1500" dirty="0">
                <a:latin typeface="+mj-lt"/>
              </a:rPr>
              <a:t> </a:t>
            </a:r>
            <a:r>
              <a:rPr lang="en-US" sz="1500" dirty="0" err="1">
                <a:latin typeface="+mj-lt"/>
              </a:rPr>
              <a:t>berkas</a:t>
            </a:r>
            <a:r>
              <a:rPr lang="en-US" sz="1500" dirty="0">
                <a:latin typeface="+mj-lt"/>
              </a:rPr>
              <a:t> </a:t>
            </a:r>
            <a:r>
              <a:rPr lang="en-US" sz="1500" dirty="0" err="1">
                <a:latin typeface="+mj-lt"/>
              </a:rPr>
              <a:t>perkara</a:t>
            </a:r>
            <a:r>
              <a:rPr lang="en-US" sz="1500" dirty="0">
                <a:latin typeface="+mj-lt"/>
              </a:rPr>
              <a:t> </a:t>
            </a:r>
            <a:r>
              <a:rPr lang="en-US" sz="1500" dirty="0" err="1">
                <a:latin typeface="+mj-lt"/>
              </a:rPr>
              <a:t>ke</a:t>
            </a:r>
            <a:r>
              <a:rPr lang="en-US" sz="1500" dirty="0">
                <a:latin typeface="+mj-lt"/>
              </a:rPr>
              <a:t> </a:t>
            </a:r>
            <a:r>
              <a:rPr lang="en-US" sz="1500" dirty="0" err="1">
                <a:latin typeface="+mj-lt"/>
              </a:rPr>
              <a:t>Mahkamah</a:t>
            </a:r>
            <a:r>
              <a:rPr lang="en-US" sz="1500" dirty="0">
                <a:latin typeface="+mj-lt"/>
              </a:rPr>
              <a:t> Agung </a:t>
            </a:r>
            <a:r>
              <a:rPr lang="en-US" sz="1500" dirty="0" err="1">
                <a:latin typeface="+mj-lt"/>
              </a:rPr>
              <a:t>selambat-lambatnya</a:t>
            </a:r>
            <a:r>
              <a:rPr lang="en-US" sz="1500" dirty="0">
                <a:latin typeface="+mj-lt"/>
              </a:rPr>
              <a:t> </a:t>
            </a:r>
            <a:r>
              <a:rPr lang="en-US" sz="1500" dirty="0" err="1">
                <a:latin typeface="+mj-lt"/>
              </a:rPr>
              <a:t>dalam</a:t>
            </a:r>
            <a:r>
              <a:rPr lang="en-US" sz="1500" dirty="0">
                <a:latin typeface="+mj-lt"/>
              </a:rPr>
              <a:t> </a:t>
            </a:r>
            <a:r>
              <a:rPr lang="en-US" sz="1500" dirty="0" err="1">
                <a:latin typeface="+mj-lt"/>
              </a:rPr>
              <a:t>waktu</a:t>
            </a:r>
            <a:r>
              <a:rPr lang="en-US" sz="1500" dirty="0">
                <a:latin typeface="+mj-lt"/>
              </a:rPr>
              <a:t> 30 </a:t>
            </a:r>
            <a:r>
              <a:rPr lang="en-US" sz="1500" dirty="0" err="1">
                <a:latin typeface="+mj-lt"/>
              </a:rPr>
              <a:t>hari</a:t>
            </a:r>
            <a:r>
              <a:rPr lang="en-US" sz="1500" dirty="0">
                <a:latin typeface="+mj-lt"/>
              </a:rPr>
              <a:t> (Ps. 72 </a:t>
            </a:r>
            <a:r>
              <a:rPr lang="en-US" sz="1500" dirty="0" err="1">
                <a:latin typeface="+mj-lt"/>
              </a:rPr>
              <a:t>ayat</a:t>
            </a:r>
            <a:r>
              <a:rPr lang="en-US" sz="1500" dirty="0">
                <a:latin typeface="+mj-lt"/>
              </a:rPr>
              <a:t> (2) UU MA).</a:t>
            </a:r>
          </a:p>
          <a:p>
            <a:pPr marL="446088" indent="-293688" algn="just">
              <a:buClr>
                <a:schemeClr val="accent5"/>
              </a:buClr>
              <a:buFont typeface="Wingdings" panose="05000000000000000000" pitchFamily="2" charset="2"/>
              <a:buChar char="Ø"/>
            </a:pPr>
            <a:r>
              <a:rPr lang="en-US" sz="1500" dirty="0" err="1">
                <a:latin typeface="+mj-lt"/>
              </a:rPr>
              <a:t>Pemeriksaan</a:t>
            </a:r>
            <a:r>
              <a:rPr lang="en-US" sz="1500" dirty="0">
                <a:latin typeface="+mj-lt"/>
              </a:rPr>
              <a:t> </a:t>
            </a:r>
            <a:r>
              <a:rPr lang="en-US" sz="1500" dirty="0" err="1">
                <a:latin typeface="+mj-lt"/>
              </a:rPr>
              <a:t>perkara</a:t>
            </a:r>
            <a:r>
              <a:rPr lang="en-US" sz="1500" dirty="0">
                <a:latin typeface="+mj-lt"/>
              </a:rPr>
              <a:t> PK </a:t>
            </a:r>
            <a:r>
              <a:rPr lang="en-US" sz="1500" dirty="0" err="1">
                <a:latin typeface="+mj-lt"/>
              </a:rPr>
              <a:t>diatur</a:t>
            </a:r>
            <a:r>
              <a:rPr lang="en-US" sz="1500" dirty="0">
                <a:latin typeface="+mj-lt"/>
              </a:rPr>
              <a:t> </a:t>
            </a:r>
            <a:r>
              <a:rPr lang="en-US" sz="1500" dirty="0" err="1">
                <a:latin typeface="+mj-lt"/>
              </a:rPr>
              <a:t>dalam</a:t>
            </a:r>
            <a:r>
              <a:rPr lang="en-US" sz="1500" dirty="0">
                <a:latin typeface="+mj-lt"/>
              </a:rPr>
              <a:t> Ps. 73 UU MA.</a:t>
            </a:r>
            <a:endParaRPr lang="id-ID" sz="1500" dirty="0">
              <a:latin typeface="+mj-lt"/>
            </a:endParaRPr>
          </a:p>
          <a:p>
            <a:pPr marL="446088" indent="-293688" algn="just">
              <a:buClr>
                <a:schemeClr val="accent5"/>
              </a:buClr>
              <a:buFont typeface="Wingdings" panose="05000000000000000000" pitchFamily="2" charset="2"/>
              <a:buChar char="Ø"/>
            </a:pPr>
            <a:r>
              <a:rPr lang="en-US" sz="1500" dirty="0" err="1">
                <a:latin typeface="+mj-lt"/>
              </a:rPr>
              <a:t>Permohonan</a:t>
            </a:r>
            <a:r>
              <a:rPr lang="en-US" sz="1500" dirty="0">
                <a:latin typeface="+mj-lt"/>
              </a:rPr>
              <a:t> PK yang </a:t>
            </a:r>
            <a:r>
              <a:rPr lang="en-US" sz="1500" dirty="0" err="1">
                <a:latin typeface="+mj-lt"/>
              </a:rPr>
              <a:t>tidak</a:t>
            </a:r>
            <a:r>
              <a:rPr lang="en-US" sz="1500" dirty="0">
                <a:latin typeface="+mj-lt"/>
              </a:rPr>
              <a:t> </a:t>
            </a:r>
            <a:r>
              <a:rPr lang="en-US" sz="1500" dirty="0" err="1">
                <a:latin typeface="+mj-lt"/>
              </a:rPr>
              <a:t>memenuhi</a:t>
            </a:r>
            <a:r>
              <a:rPr lang="en-US" sz="1500" dirty="0">
                <a:latin typeface="+mj-lt"/>
              </a:rPr>
              <a:t> </a:t>
            </a:r>
            <a:r>
              <a:rPr lang="en-US" sz="1500" dirty="0" err="1">
                <a:latin typeface="+mj-lt"/>
              </a:rPr>
              <a:t>syarat</a:t>
            </a:r>
            <a:r>
              <a:rPr lang="en-US" sz="1500" dirty="0">
                <a:latin typeface="+mj-lt"/>
              </a:rPr>
              <a:t> </a:t>
            </a:r>
            <a:r>
              <a:rPr lang="en-US" sz="1500" dirty="0" err="1">
                <a:latin typeface="+mj-lt"/>
              </a:rPr>
              <a:t>formil</a:t>
            </a:r>
            <a:r>
              <a:rPr lang="en-US" sz="1500" dirty="0">
                <a:latin typeface="+mj-lt"/>
              </a:rPr>
              <a:t> </a:t>
            </a:r>
            <a:r>
              <a:rPr lang="en-US" sz="1500" dirty="0" err="1">
                <a:latin typeface="+mj-lt"/>
              </a:rPr>
              <a:t>pengajuan</a:t>
            </a:r>
            <a:r>
              <a:rPr lang="en-US" sz="1500" dirty="0">
                <a:latin typeface="+mj-lt"/>
              </a:rPr>
              <a:t> PK, </a:t>
            </a:r>
            <a:r>
              <a:rPr lang="en-US" sz="1500" b="1" dirty="0" err="1">
                <a:latin typeface="+mj-lt"/>
              </a:rPr>
              <a:t>dinyatakan</a:t>
            </a:r>
            <a:r>
              <a:rPr lang="en-US" sz="1500" b="1" dirty="0">
                <a:latin typeface="+mj-lt"/>
              </a:rPr>
              <a:t> </a:t>
            </a:r>
            <a:r>
              <a:rPr lang="en-US" sz="1500" b="1" dirty="0" err="1">
                <a:latin typeface="+mj-lt"/>
              </a:rPr>
              <a:t>tidak</a:t>
            </a:r>
            <a:r>
              <a:rPr lang="en-US" sz="1500" b="1" dirty="0">
                <a:latin typeface="+mj-lt"/>
              </a:rPr>
              <a:t> </a:t>
            </a:r>
            <a:r>
              <a:rPr lang="en-US" sz="1500" b="1" dirty="0" err="1">
                <a:latin typeface="+mj-lt"/>
              </a:rPr>
              <a:t>dapat</a:t>
            </a:r>
            <a:r>
              <a:rPr lang="en-US" sz="1500" b="1" dirty="0">
                <a:latin typeface="+mj-lt"/>
              </a:rPr>
              <a:t> </a:t>
            </a:r>
            <a:r>
              <a:rPr lang="en-US" sz="1500" b="1" dirty="0" err="1">
                <a:latin typeface="+mj-lt"/>
              </a:rPr>
              <a:t>diterima</a:t>
            </a:r>
            <a:r>
              <a:rPr lang="en-US" sz="1500" b="1" dirty="0">
                <a:latin typeface="+mj-lt"/>
              </a:rPr>
              <a:t> </a:t>
            </a:r>
            <a:r>
              <a:rPr lang="en-US" sz="1500" b="1" dirty="0" err="1">
                <a:latin typeface="+mj-lt"/>
              </a:rPr>
              <a:t>dengan</a:t>
            </a:r>
            <a:r>
              <a:rPr lang="en-US" sz="1500" b="1" dirty="0">
                <a:latin typeface="+mj-lt"/>
              </a:rPr>
              <a:t> </a:t>
            </a:r>
            <a:r>
              <a:rPr lang="en-US" sz="1500" b="1" dirty="0" err="1">
                <a:latin typeface="+mj-lt"/>
              </a:rPr>
              <a:t>Penetapan</a:t>
            </a:r>
            <a:r>
              <a:rPr lang="en-US" sz="1500" b="1" dirty="0">
                <a:latin typeface="+mj-lt"/>
              </a:rPr>
              <a:t> </a:t>
            </a:r>
            <a:r>
              <a:rPr lang="en-US" sz="1500" b="1" dirty="0" err="1">
                <a:latin typeface="+mj-lt"/>
              </a:rPr>
              <a:t>Ketua</a:t>
            </a:r>
            <a:r>
              <a:rPr lang="en-US" sz="1500" b="1" dirty="0">
                <a:latin typeface="+mj-lt"/>
              </a:rPr>
              <a:t> </a:t>
            </a:r>
            <a:r>
              <a:rPr lang="en-US" sz="1500" b="1" dirty="0" err="1">
                <a:latin typeface="+mj-lt"/>
              </a:rPr>
              <a:t>Pengadilan</a:t>
            </a:r>
            <a:r>
              <a:rPr lang="en-US" sz="1500" b="1" dirty="0">
                <a:latin typeface="+mj-lt"/>
              </a:rPr>
              <a:t> dan </a:t>
            </a:r>
            <a:r>
              <a:rPr lang="en-US" sz="1500" b="1" dirty="0" err="1">
                <a:latin typeface="+mj-lt"/>
              </a:rPr>
              <a:t>berkas</a:t>
            </a:r>
            <a:r>
              <a:rPr lang="en-US" sz="1500" b="1" dirty="0">
                <a:latin typeface="+mj-lt"/>
              </a:rPr>
              <a:t> </a:t>
            </a:r>
            <a:r>
              <a:rPr lang="en-US" sz="1500" b="1" dirty="0" err="1">
                <a:latin typeface="+mj-lt"/>
              </a:rPr>
              <a:t>perkaranya</a:t>
            </a:r>
            <a:r>
              <a:rPr lang="en-US" sz="1500" b="1" dirty="0">
                <a:latin typeface="+mj-lt"/>
              </a:rPr>
              <a:t> </a:t>
            </a:r>
            <a:r>
              <a:rPr lang="en-US" sz="1500" b="1" dirty="0" err="1">
                <a:latin typeface="+mj-lt"/>
              </a:rPr>
              <a:t>tidak</a:t>
            </a:r>
            <a:r>
              <a:rPr lang="en-US" sz="1500" b="1" dirty="0">
                <a:latin typeface="+mj-lt"/>
              </a:rPr>
              <a:t> </a:t>
            </a:r>
            <a:r>
              <a:rPr lang="en-US" sz="1500" b="1" dirty="0" err="1">
                <a:latin typeface="+mj-lt"/>
              </a:rPr>
              <a:t>dikirim</a:t>
            </a:r>
            <a:r>
              <a:rPr lang="en-US" sz="1500" b="1" dirty="0">
                <a:latin typeface="+mj-lt"/>
              </a:rPr>
              <a:t> </a:t>
            </a:r>
            <a:r>
              <a:rPr lang="en-US" sz="1500" b="1" dirty="0" err="1">
                <a:latin typeface="+mj-lt"/>
              </a:rPr>
              <a:t>ke</a:t>
            </a:r>
            <a:r>
              <a:rPr lang="en-US" sz="1500" b="1" dirty="0">
                <a:latin typeface="+mj-lt"/>
              </a:rPr>
              <a:t> MA </a:t>
            </a:r>
            <a:r>
              <a:rPr lang="en-US" sz="1500" dirty="0">
                <a:latin typeface="+mj-lt"/>
              </a:rPr>
              <a:t>(SEMA No. 11 </a:t>
            </a:r>
            <a:r>
              <a:rPr lang="en-US" sz="1500" dirty="0" err="1">
                <a:latin typeface="+mj-lt"/>
              </a:rPr>
              <a:t>Tahun</a:t>
            </a:r>
            <a:r>
              <a:rPr lang="en-US" sz="1500" dirty="0">
                <a:latin typeface="+mj-lt"/>
              </a:rPr>
              <a:t> 2010 jo. SEMA No. 8 </a:t>
            </a:r>
            <a:r>
              <a:rPr lang="en-US" sz="1500" dirty="0" err="1">
                <a:latin typeface="+mj-lt"/>
              </a:rPr>
              <a:t>Tahun</a:t>
            </a:r>
            <a:r>
              <a:rPr lang="en-US" sz="1500" dirty="0">
                <a:latin typeface="+mj-lt"/>
              </a:rPr>
              <a:t> 2011).</a:t>
            </a:r>
            <a:endParaRPr lang="id-ID" sz="1500" dirty="0">
              <a:latin typeface="+mj-lt"/>
            </a:endParaRPr>
          </a:p>
          <a:p>
            <a:pPr marL="446088" indent="-293688"/>
            <a:endParaRPr lang="en-US" dirty="0">
              <a:latin typeface="+mj-lt"/>
            </a:endParaRPr>
          </a:p>
          <a:p>
            <a:endParaRPr lang="id-ID" dirty="0"/>
          </a:p>
          <a:p>
            <a:endParaRPr lang="id-ID" dirty="0"/>
          </a:p>
          <a:p>
            <a:endParaRPr lang="id-ID" dirty="0"/>
          </a:p>
        </p:txBody>
      </p:sp>
    </p:spTree>
    <p:extLst>
      <p:ext uri="{BB962C8B-B14F-4D97-AF65-F5344CB8AC3E}">
        <p14:creationId xmlns:p14="http://schemas.microsoft.com/office/powerpoint/2010/main" val="1582307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774" y="365564"/>
            <a:ext cx="5511300" cy="857400"/>
          </a:xfrm>
        </p:spPr>
        <p:txBody>
          <a:bodyPr/>
          <a:lstStyle/>
          <a:p>
            <a:r>
              <a:rPr lang="en-US" b="1" dirty="0" err="1">
                <a:solidFill>
                  <a:srgbClr val="C00000"/>
                </a:solidFill>
                <a:latin typeface="AR BLANCA" panose="02000000000000000000" pitchFamily="2" charset="0"/>
              </a:rPr>
              <a:t>Putusan</a:t>
            </a:r>
            <a:r>
              <a:rPr lang="en-US" b="1" dirty="0">
                <a:solidFill>
                  <a:srgbClr val="C00000"/>
                </a:solidFill>
                <a:latin typeface="AR BLANCA" panose="02000000000000000000" pitchFamily="2" charset="0"/>
              </a:rPr>
              <a:t> PK </a:t>
            </a:r>
          </a:p>
        </p:txBody>
      </p:sp>
      <p:sp>
        <p:nvSpPr>
          <p:cNvPr id="3" name="Content Placeholder 2"/>
          <p:cNvSpPr>
            <a:spLocks noGrp="1"/>
          </p:cNvSpPr>
          <p:nvPr>
            <p:ph type="body" idx="1"/>
          </p:nvPr>
        </p:nvSpPr>
        <p:spPr>
          <a:xfrm>
            <a:off x="489774" y="1265100"/>
            <a:ext cx="5636705" cy="2613300"/>
          </a:xfrm>
        </p:spPr>
        <p:txBody>
          <a:bodyPr>
            <a:normAutofit lnSpcReduction="10000"/>
          </a:bodyPr>
          <a:lstStyle/>
          <a:p>
            <a:pPr algn="just">
              <a:buClr>
                <a:schemeClr val="accent5"/>
              </a:buClr>
              <a:buFont typeface="Wingdings" panose="05000000000000000000" pitchFamily="2" charset="2"/>
              <a:buChar char="q"/>
            </a:pPr>
            <a:r>
              <a:rPr lang="en-US" sz="2000" dirty="0" err="1"/>
              <a:t>Diatur</a:t>
            </a:r>
            <a:r>
              <a:rPr lang="en-US" sz="2000" dirty="0"/>
              <a:t> </a:t>
            </a:r>
            <a:r>
              <a:rPr lang="en-US" sz="2000" dirty="0" err="1"/>
              <a:t>dalam</a:t>
            </a:r>
            <a:r>
              <a:rPr lang="en-US" sz="2000" dirty="0"/>
              <a:t> </a:t>
            </a:r>
            <a:r>
              <a:rPr lang="en-US" sz="2000" dirty="0" err="1"/>
              <a:t>pasal</a:t>
            </a:r>
            <a:r>
              <a:rPr lang="en-US" sz="2000" dirty="0"/>
              <a:t> 74 UU MA.</a:t>
            </a:r>
          </a:p>
          <a:p>
            <a:pPr lvl="1" algn="just">
              <a:buClr>
                <a:schemeClr val="accent5"/>
              </a:buClr>
              <a:buFont typeface="Wingdings" panose="05000000000000000000" pitchFamily="2" charset="2"/>
              <a:buChar char="Ø"/>
            </a:pPr>
            <a:r>
              <a:rPr lang="en-US" sz="2000" dirty="0" err="1"/>
              <a:t>Mengabulkan</a:t>
            </a:r>
            <a:r>
              <a:rPr lang="en-US" sz="2000" dirty="0"/>
              <a:t> </a:t>
            </a:r>
            <a:r>
              <a:rPr lang="en-US" sz="2000" dirty="0" err="1"/>
              <a:t>Permohonan</a:t>
            </a:r>
            <a:r>
              <a:rPr lang="en-US" sz="2000" dirty="0"/>
              <a:t> PK (Sebagian </a:t>
            </a:r>
            <a:r>
              <a:rPr lang="en-US" sz="2000" dirty="0" err="1"/>
              <a:t>atau</a:t>
            </a:r>
            <a:r>
              <a:rPr lang="en-US" sz="2000" dirty="0"/>
              <a:t> </a:t>
            </a:r>
            <a:r>
              <a:rPr lang="en-US" sz="2000" dirty="0" err="1"/>
              <a:t>seluruhnya</a:t>
            </a:r>
            <a:r>
              <a:rPr lang="en-US" sz="2000" dirty="0"/>
              <a:t>).</a:t>
            </a:r>
          </a:p>
          <a:p>
            <a:pPr lvl="1" algn="just">
              <a:buClr>
                <a:schemeClr val="accent5"/>
              </a:buClr>
              <a:buFont typeface="Wingdings" panose="05000000000000000000" pitchFamily="2" charset="2"/>
              <a:buChar char="Ø"/>
            </a:pPr>
            <a:r>
              <a:rPr lang="en-US" sz="2000" dirty="0" err="1"/>
              <a:t>Menolak</a:t>
            </a:r>
            <a:r>
              <a:rPr lang="en-US" sz="2000" dirty="0"/>
              <a:t> </a:t>
            </a:r>
            <a:r>
              <a:rPr lang="en-US" sz="2000" dirty="0" err="1"/>
              <a:t>Permohonan</a:t>
            </a:r>
            <a:r>
              <a:rPr lang="en-US" sz="2000" dirty="0"/>
              <a:t> PK. </a:t>
            </a:r>
          </a:p>
          <a:p>
            <a:pPr algn="just">
              <a:buClr>
                <a:schemeClr val="accent5"/>
              </a:buClr>
              <a:buFont typeface="Wingdings" panose="05000000000000000000" pitchFamily="2" charset="2"/>
              <a:buChar char="q"/>
            </a:pPr>
            <a:r>
              <a:rPr lang="en-US" sz="2000" dirty="0"/>
              <a:t>Salinan </a:t>
            </a:r>
            <a:r>
              <a:rPr lang="en-US" sz="2000" dirty="0" err="1"/>
              <a:t>putusan</a:t>
            </a:r>
            <a:r>
              <a:rPr lang="en-US" sz="2000" dirty="0"/>
              <a:t> PK </a:t>
            </a:r>
            <a:r>
              <a:rPr lang="en-US" sz="2000" dirty="0" err="1"/>
              <a:t>dikirimkan</a:t>
            </a:r>
            <a:r>
              <a:rPr lang="en-US" sz="2000" dirty="0"/>
              <a:t> </a:t>
            </a:r>
            <a:r>
              <a:rPr lang="en-US" sz="2000" dirty="0" err="1"/>
              <a:t>melalui</a:t>
            </a:r>
            <a:r>
              <a:rPr lang="en-US" sz="2000" dirty="0"/>
              <a:t> P</a:t>
            </a:r>
            <a:r>
              <a:rPr lang="id-ID" sz="2000" dirty="0"/>
              <a:t>TUN</a:t>
            </a:r>
            <a:r>
              <a:rPr lang="en-US" sz="2000" dirty="0"/>
              <a:t> </a:t>
            </a:r>
            <a:r>
              <a:rPr lang="en-US" sz="2000" dirty="0" err="1"/>
              <a:t>selambat-lambatnya</a:t>
            </a:r>
            <a:r>
              <a:rPr lang="en-US" sz="2000" dirty="0"/>
              <a:t> 30 </a:t>
            </a:r>
            <a:r>
              <a:rPr lang="en-US" sz="2000" dirty="0" err="1"/>
              <a:t>hari</a:t>
            </a:r>
            <a:r>
              <a:rPr lang="en-US" sz="2000" dirty="0"/>
              <a:t> (ps. 75 UU MA), </a:t>
            </a:r>
            <a:r>
              <a:rPr lang="en-US" sz="2000" dirty="0" err="1"/>
              <a:t>selanjutnya</a:t>
            </a:r>
            <a:r>
              <a:rPr lang="en-US" sz="2000" dirty="0"/>
              <a:t> </a:t>
            </a:r>
            <a:r>
              <a:rPr lang="en-US" sz="2000" dirty="0" err="1"/>
              <a:t>diteruskan</a:t>
            </a:r>
            <a:r>
              <a:rPr lang="en-US" sz="2000" dirty="0"/>
              <a:t> PTUN </a:t>
            </a:r>
            <a:r>
              <a:rPr lang="en-US" sz="2000" dirty="0" err="1"/>
              <a:t>kepada</a:t>
            </a:r>
            <a:r>
              <a:rPr lang="en-US" sz="2000" dirty="0"/>
              <a:t> para </a:t>
            </a:r>
            <a:r>
              <a:rPr lang="en-US" sz="2000" dirty="0" err="1"/>
              <a:t>pihak</a:t>
            </a:r>
            <a:r>
              <a:rPr lang="en-US" sz="2000" dirty="0"/>
              <a:t>.</a:t>
            </a:r>
          </a:p>
        </p:txBody>
      </p:sp>
    </p:spTree>
    <p:extLst>
      <p:ext uri="{BB962C8B-B14F-4D97-AF65-F5344CB8AC3E}">
        <p14:creationId xmlns:p14="http://schemas.microsoft.com/office/powerpoint/2010/main" val="13572758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19" y="150472"/>
            <a:ext cx="6805913" cy="1938758"/>
          </a:xfrm>
        </p:spPr>
        <p:txBody>
          <a:bodyPr/>
          <a:lstStyle/>
          <a:p>
            <a:pPr marL="0" indent="0" algn="ctr">
              <a:lnSpc>
                <a:spcPct val="100000"/>
              </a:lnSpc>
              <a:spcBef>
                <a:spcPts val="0"/>
              </a:spcBef>
              <a:buNone/>
            </a:pPr>
            <a:r>
              <a:rPr lang="id-ID" b="1" dirty="0">
                <a:solidFill>
                  <a:srgbClr val="FF0000"/>
                </a:solidFill>
              </a:rPr>
              <a:t>PK </a:t>
            </a:r>
            <a:r>
              <a:rPr lang="en-US" b="1" dirty="0">
                <a:solidFill>
                  <a:srgbClr val="FF0000"/>
                </a:solidFill>
              </a:rPr>
              <a:t>T</a:t>
            </a:r>
            <a:r>
              <a:rPr lang="id-ID" b="1" dirty="0">
                <a:solidFill>
                  <a:srgbClr val="FF0000"/>
                </a:solidFill>
              </a:rPr>
              <a:t>erhadap PK</a:t>
            </a:r>
            <a:br>
              <a:rPr lang="en-US" b="1" dirty="0">
                <a:solidFill>
                  <a:srgbClr val="FF0000"/>
                </a:solidFill>
              </a:rPr>
            </a:br>
            <a:r>
              <a:rPr lang="id-ID" sz="1600" b="1" dirty="0"/>
              <a:t>SEMA No</a:t>
            </a:r>
            <a:r>
              <a:rPr lang="en-US" sz="1600" b="1" dirty="0"/>
              <a:t>. </a:t>
            </a:r>
            <a:r>
              <a:rPr lang="id-ID" sz="1600" b="1" dirty="0"/>
              <a:t>3 T</a:t>
            </a:r>
            <a:r>
              <a:rPr lang="en-US" sz="1600" b="1" dirty="0"/>
              <a:t>h.</a:t>
            </a:r>
            <a:r>
              <a:rPr lang="id-ID" sz="1600" b="1" dirty="0"/>
              <a:t> 2015</a:t>
            </a:r>
            <a:r>
              <a:rPr lang="en-US" sz="1600" b="1" dirty="0"/>
              <a:t> </a:t>
            </a:r>
            <a:br>
              <a:rPr lang="en-US" sz="1600" b="1" dirty="0"/>
            </a:br>
            <a:r>
              <a:rPr lang="en-US" sz="1600" b="1" dirty="0" err="1"/>
              <a:t>ttg</a:t>
            </a:r>
            <a:r>
              <a:rPr lang="en-US" sz="1600" b="1" dirty="0"/>
              <a:t> </a:t>
            </a:r>
            <a:r>
              <a:rPr lang="en-US" sz="1600" b="1" dirty="0" err="1"/>
              <a:t>Pemberlakuan</a:t>
            </a:r>
            <a:r>
              <a:rPr lang="en-US" sz="1600" b="1" dirty="0"/>
              <a:t> </a:t>
            </a:r>
            <a:r>
              <a:rPr lang="en-US" sz="1600" b="1" dirty="0" err="1"/>
              <a:t>Rumusan</a:t>
            </a:r>
            <a:r>
              <a:rPr lang="en-US" sz="1600" b="1" dirty="0"/>
              <a:t> Hasil </a:t>
            </a:r>
            <a:r>
              <a:rPr lang="en-US" sz="1600" b="1" dirty="0" err="1"/>
              <a:t>Rapat</a:t>
            </a:r>
            <a:r>
              <a:rPr lang="en-US" sz="1600" b="1" dirty="0"/>
              <a:t> Pleno </a:t>
            </a:r>
            <a:br>
              <a:rPr lang="en-US" sz="1600" b="1" dirty="0"/>
            </a:br>
            <a:r>
              <a:rPr lang="en-US" sz="1600" b="1" dirty="0"/>
              <a:t>Kamar </a:t>
            </a:r>
            <a:r>
              <a:rPr lang="en-US" sz="1600" b="1" dirty="0" err="1"/>
              <a:t>Mahkamah</a:t>
            </a:r>
            <a:r>
              <a:rPr lang="en-US" sz="1600" b="1" dirty="0"/>
              <a:t> Agung </a:t>
            </a:r>
            <a:r>
              <a:rPr lang="en-US" sz="1600" b="1" dirty="0" err="1"/>
              <a:t>Tahun</a:t>
            </a:r>
            <a:r>
              <a:rPr lang="en-US" sz="1600" b="1" dirty="0"/>
              <a:t> 2015 </a:t>
            </a:r>
            <a:r>
              <a:rPr lang="en-US" sz="1600" b="1" dirty="0" err="1"/>
              <a:t>sebagai</a:t>
            </a:r>
            <a:r>
              <a:rPr lang="en-US" sz="1600" b="1" dirty="0"/>
              <a:t> </a:t>
            </a:r>
            <a:r>
              <a:rPr lang="en-US" sz="1600" b="1" dirty="0" err="1"/>
              <a:t>Pedoman</a:t>
            </a:r>
            <a:r>
              <a:rPr lang="en-US" sz="1600" b="1" dirty="0"/>
              <a:t> </a:t>
            </a:r>
            <a:br>
              <a:rPr lang="en-US" sz="1600" b="1" dirty="0"/>
            </a:br>
            <a:r>
              <a:rPr lang="en-US" sz="1600" b="1" dirty="0" err="1"/>
              <a:t>Pelaksanaan</a:t>
            </a:r>
            <a:r>
              <a:rPr lang="en-US" sz="1600" b="1" dirty="0"/>
              <a:t> </a:t>
            </a:r>
            <a:r>
              <a:rPr lang="en-US" sz="1600" b="1" dirty="0" err="1"/>
              <a:t>Tugas</a:t>
            </a:r>
            <a:r>
              <a:rPr lang="en-US" sz="1600" b="1" dirty="0"/>
              <a:t> </a:t>
            </a:r>
            <a:r>
              <a:rPr lang="en-US" sz="1600" b="1" dirty="0" err="1"/>
              <a:t>bagi</a:t>
            </a:r>
            <a:r>
              <a:rPr lang="en-US" sz="1600" b="1" dirty="0"/>
              <a:t> </a:t>
            </a:r>
            <a:r>
              <a:rPr lang="en-US" sz="1600" b="1" dirty="0" err="1"/>
              <a:t>Pengadilan</a:t>
            </a:r>
            <a:br>
              <a:rPr lang="en-US" sz="1600" b="1" dirty="0"/>
            </a:br>
            <a:endParaRPr lang="id-ID" sz="1600" b="1" dirty="0">
              <a:solidFill>
                <a:srgbClr val="FF0000"/>
              </a:solidFill>
            </a:endParaRPr>
          </a:p>
        </p:txBody>
      </p:sp>
      <p:sp>
        <p:nvSpPr>
          <p:cNvPr id="3" name="Content Placeholder 2"/>
          <p:cNvSpPr>
            <a:spLocks noGrp="1"/>
          </p:cNvSpPr>
          <p:nvPr>
            <p:ph type="body" idx="1"/>
          </p:nvPr>
        </p:nvSpPr>
        <p:spPr>
          <a:xfrm>
            <a:off x="104172" y="1904035"/>
            <a:ext cx="6157731" cy="3032568"/>
          </a:xfrm>
        </p:spPr>
        <p:txBody>
          <a:bodyPr>
            <a:noAutofit/>
          </a:bodyPr>
          <a:lstStyle/>
          <a:p>
            <a:pPr marL="139304" indent="0" algn="just">
              <a:spcBef>
                <a:spcPts val="0"/>
              </a:spcBef>
              <a:buNone/>
            </a:pPr>
            <a:r>
              <a:rPr lang="id-ID" sz="1600" b="1" dirty="0">
                <a:latin typeface="+mn-lt"/>
              </a:rPr>
              <a:t>P</a:t>
            </a:r>
            <a:r>
              <a:rPr lang="en-US" sz="1600" b="1" dirty="0" err="1">
                <a:latin typeface="+mn-lt"/>
              </a:rPr>
              <a:t>engajuan</a:t>
            </a:r>
            <a:r>
              <a:rPr lang="id-ID" sz="1600" b="1" dirty="0">
                <a:latin typeface="+mn-lt"/>
              </a:rPr>
              <a:t> PK lebih dari 1 </a:t>
            </a:r>
            <a:r>
              <a:rPr lang="en-US" sz="1600" b="1" dirty="0">
                <a:latin typeface="+mn-lt"/>
              </a:rPr>
              <a:t>(</a:t>
            </a:r>
            <a:r>
              <a:rPr lang="en-US" sz="1600" b="1" dirty="0" err="1">
                <a:latin typeface="+mn-lt"/>
              </a:rPr>
              <a:t>satu</a:t>
            </a:r>
            <a:r>
              <a:rPr lang="en-US" sz="1600" b="1" dirty="0">
                <a:latin typeface="+mn-lt"/>
              </a:rPr>
              <a:t>) </a:t>
            </a:r>
            <a:r>
              <a:rPr lang="id-ID" sz="1600" b="1" dirty="0">
                <a:latin typeface="+mn-lt"/>
              </a:rPr>
              <a:t>kali</a:t>
            </a:r>
            <a:r>
              <a:rPr lang="en-US" sz="1600" b="1" dirty="0">
                <a:latin typeface="+mn-lt"/>
              </a:rPr>
              <a:t> </a:t>
            </a:r>
            <a:r>
              <a:rPr lang="en-US" sz="1600" b="1" dirty="0" err="1">
                <a:latin typeface="+mn-lt"/>
              </a:rPr>
              <a:t>dalam</a:t>
            </a:r>
            <a:r>
              <a:rPr lang="en-US" sz="1600" b="1" dirty="0">
                <a:latin typeface="+mn-lt"/>
              </a:rPr>
              <a:t> </a:t>
            </a:r>
            <a:r>
              <a:rPr lang="en-US" sz="1600" b="1" dirty="0" err="1">
                <a:latin typeface="+mn-lt"/>
              </a:rPr>
              <a:t>penanganan</a:t>
            </a:r>
            <a:r>
              <a:rPr lang="en-US" sz="1600" b="1" dirty="0">
                <a:latin typeface="+mn-lt"/>
              </a:rPr>
              <a:t> </a:t>
            </a:r>
            <a:r>
              <a:rPr lang="en-US" sz="1600" b="1" dirty="0" err="1">
                <a:latin typeface="+mn-lt"/>
              </a:rPr>
              <a:t>perkara</a:t>
            </a:r>
            <a:r>
              <a:rPr lang="en-US" sz="1600" b="1" dirty="0">
                <a:latin typeface="+mn-lt"/>
              </a:rPr>
              <a:t> TUN</a:t>
            </a:r>
            <a:r>
              <a:rPr lang="id-ID" sz="1600" b="1" dirty="0">
                <a:latin typeface="+mn-lt"/>
              </a:rPr>
              <a:t> :</a:t>
            </a:r>
          </a:p>
          <a:p>
            <a:pPr marL="139304" indent="0" algn="just">
              <a:buNone/>
            </a:pPr>
            <a:r>
              <a:rPr lang="en-US" sz="1600" i="1" dirty="0">
                <a:latin typeface="+mn-lt"/>
              </a:rPr>
              <a:t>5. </a:t>
            </a:r>
            <a:r>
              <a:rPr lang="en-US" sz="1600" i="1" dirty="0" err="1">
                <a:latin typeface="+mn-lt"/>
              </a:rPr>
              <a:t>Tentang</a:t>
            </a:r>
            <a:r>
              <a:rPr lang="en-US" sz="1600" i="1" dirty="0">
                <a:latin typeface="+mn-lt"/>
              </a:rPr>
              <a:t> </a:t>
            </a:r>
            <a:r>
              <a:rPr lang="en-US" sz="1600" i="1" dirty="0" err="1">
                <a:latin typeface="+mn-lt"/>
              </a:rPr>
              <a:t>Pengajuan</a:t>
            </a:r>
            <a:r>
              <a:rPr lang="en-US" sz="1600" i="1" dirty="0">
                <a:latin typeface="+mn-lt"/>
              </a:rPr>
              <a:t> </a:t>
            </a:r>
            <a:r>
              <a:rPr lang="en-US" sz="1600" i="1" dirty="0" err="1">
                <a:latin typeface="+mn-lt"/>
              </a:rPr>
              <a:t>Peninjauan</a:t>
            </a:r>
            <a:r>
              <a:rPr lang="en-US" sz="1600" i="1" dirty="0">
                <a:latin typeface="+mn-lt"/>
              </a:rPr>
              <a:t> Kembali</a:t>
            </a:r>
          </a:p>
          <a:p>
            <a:pPr marL="358775" indent="0" algn="just">
              <a:buNone/>
            </a:pPr>
            <a:r>
              <a:rPr lang="id-ID" sz="1600" i="1" dirty="0">
                <a:latin typeface="+mn-lt"/>
              </a:rPr>
              <a:t>Lembaga hukum peninjauan kembali merupakan upaya hukum luar biasa yang dapat diajukan hanya satu kali sebagaimana Pasal 66 ayat (1) UU MA, namun </a:t>
            </a:r>
            <a:r>
              <a:rPr lang="id-ID" sz="1600" b="1" i="1" dirty="0">
                <a:solidFill>
                  <a:srgbClr val="C00000"/>
                </a:solidFill>
                <a:highlight>
                  <a:srgbClr val="FFFF00"/>
                </a:highlight>
                <a:latin typeface="+mn-lt"/>
              </a:rPr>
              <a:t>dalam hal terdapat dua putusan PK yang saling bertentangan terhadap satu obyek yang sama </a:t>
            </a:r>
            <a:r>
              <a:rPr lang="id-ID" sz="1600" b="1" i="1" dirty="0">
                <a:highlight>
                  <a:srgbClr val="FFFF00"/>
                </a:highlight>
                <a:latin typeface="+mn-lt"/>
              </a:rPr>
              <a:t>dapat diajukan permohonan PK untuk membatalkan putusan PK yang kedua</a:t>
            </a:r>
            <a:r>
              <a:rPr lang="id-ID" sz="1600" i="1" dirty="0">
                <a:latin typeface="+mn-lt"/>
              </a:rPr>
              <a:t>, </a:t>
            </a:r>
            <a:r>
              <a:rPr lang="id-ID" sz="1600" i="1" dirty="0">
                <a:solidFill>
                  <a:schemeClr val="tx1"/>
                </a:solidFill>
                <a:latin typeface="+mn-lt"/>
              </a:rPr>
              <a:t>karena dalam sengketa TUN menganut asas erga omnes sehingga PK yang kedua itu tidak diperlukan lagi.</a:t>
            </a:r>
          </a:p>
        </p:txBody>
      </p:sp>
    </p:spTree>
    <p:extLst>
      <p:ext uri="{BB962C8B-B14F-4D97-AF65-F5344CB8AC3E}">
        <p14:creationId xmlns:p14="http://schemas.microsoft.com/office/powerpoint/2010/main" val="161149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34" y="730370"/>
            <a:ext cx="6805913" cy="1328468"/>
          </a:xfrm>
        </p:spPr>
        <p:txBody>
          <a:bodyPr/>
          <a:lstStyle/>
          <a:p>
            <a:pPr marL="0" indent="0" algn="ctr">
              <a:lnSpc>
                <a:spcPct val="100000"/>
              </a:lnSpc>
              <a:spcBef>
                <a:spcPts val="0"/>
              </a:spcBef>
              <a:buNone/>
            </a:pPr>
            <a:r>
              <a:rPr lang="id-ID" sz="1600" b="1" dirty="0"/>
              <a:t>SEMA No</a:t>
            </a:r>
            <a:r>
              <a:rPr lang="en-US" sz="1600" b="1" dirty="0"/>
              <a:t>. </a:t>
            </a:r>
            <a:r>
              <a:rPr lang="id-ID" sz="1600" b="1" dirty="0"/>
              <a:t>3 T</a:t>
            </a:r>
            <a:r>
              <a:rPr lang="en-US" sz="1600" b="1" dirty="0"/>
              <a:t>h.</a:t>
            </a:r>
            <a:r>
              <a:rPr lang="id-ID" sz="1600" b="1" dirty="0"/>
              <a:t> 2015</a:t>
            </a:r>
            <a:r>
              <a:rPr lang="en-US" sz="1600" b="1" dirty="0"/>
              <a:t> </a:t>
            </a:r>
            <a:br>
              <a:rPr lang="en-US" sz="1600" b="1" dirty="0"/>
            </a:br>
            <a:r>
              <a:rPr lang="en-US" sz="1600" b="1" dirty="0" err="1"/>
              <a:t>ttg</a:t>
            </a:r>
            <a:r>
              <a:rPr lang="en-US" sz="1600" b="1" dirty="0"/>
              <a:t> </a:t>
            </a:r>
            <a:r>
              <a:rPr lang="en-US" sz="1600" b="1" dirty="0" err="1"/>
              <a:t>Pemberlakuan</a:t>
            </a:r>
            <a:r>
              <a:rPr lang="en-US" sz="1600" b="1" dirty="0"/>
              <a:t> </a:t>
            </a:r>
            <a:r>
              <a:rPr lang="en-US" sz="1600" b="1" dirty="0" err="1"/>
              <a:t>Rumusan</a:t>
            </a:r>
            <a:r>
              <a:rPr lang="en-US" sz="1600" b="1" dirty="0"/>
              <a:t> Hasil </a:t>
            </a:r>
            <a:r>
              <a:rPr lang="en-US" sz="1600" b="1" dirty="0" err="1"/>
              <a:t>Rapat</a:t>
            </a:r>
            <a:r>
              <a:rPr lang="en-US" sz="1600" b="1" dirty="0"/>
              <a:t> Pleno </a:t>
            </a:r>
            <a:br>
              <a:rPr lang="en-US" sz="1600" b="1" dirty="0"/>
            </a:br>
            <a:r>
              <a:rPr lang="en-US" sz="1600" b="1" dirty="0"/>
              <a:t>Kamar </a:t>
            </a:r>
            <a:r>
              <a:rPr lang="en-US" sz="1600" b="1" dirty="0" err="1"/>
              <a:t>Mahkamah</a:t>
            </a:r>
            <a:r>
              <a:rPr lang="en-US" sz="1600" b="1" dirty="0"/>
              <a:t> Agung </a:t>
            </a:r>
            <a:r>
              <a:rPr lang="en-US" sz="1600" b="1" dirty="0" err="1"/>
              <a:t>Tahun</a:t>
            </a:r>
            <a:r>
              <a:rPr lang="en-US" sz="1600" b="1" dirty="0"/>
              <a:t> 2015 </a:t>
            </a:r>
            <a:r>
              <a:rPr lang="en-US" sz="1600" b="1" dirty="0" err="1"/>
              <a:t>sebagai</a:t>
            </a:r>
            <a:r>
              <a:rPr lang="en-US" sz="1600" b="1" dirty="0"/>
              <a:t> </a:t>
            </a:r>
            <a:r>
              <a:rPr lang="en-US" sz="1600" b="1" dirty="0" err="1"/>
              <a:t>Pedoman</a:t>
            </a:r>
            <a:r>
              <a:rPr lang="en-US" sz="1600" b="1" dirty="0"/>
              <a:t> </a:t>
            </a:r>
            <a:br>
              <a:rPr lang="en-US" sz="1600" b="1" dirty="0"/>
            </a:br>
            <a:r>
              <a:rPr lang="en-US" sz="1600" b="1" dirty="0" err="1"/>
              <a:t>Pelaksanaan</a:t>
            </a:r>
            <a:r>
              <a:rPr lang="en-US" sz="1600" b="1" dirty="0"/>
              <a:t> </a:t>
            </a:r>
            <a:r>
              <a:rPr lang="en-US" sz="1600" b="1" dirty="0" err="1"/>
              <a:t>Tugas</a:t>
            </a:r>
            <a:r>
              <a:rPr lang="en-US" sz="1600" b="1" dirty="0"/>
              <a:t> </a:t>
            </a:r>
            <a:r>
              <a:rPr lang="en-US" sz="1600" b="1" dirty="0" err="1"/>
              <a:t>bagi</a:t>
            </a:r>
            <a:r>
              <a:rPr lang="en-US" sz="1600" b="1" dirty="0"/>
              <a:t> </a:t>
            </a:r>
            <a:r>
              <a:rPr lang="en-US" sz="1600" b="1" dirty="0" err="1"/>
              <a:t>Pengadilan</a:t>
            </a:r>
            <a:br>
              <a:rPr lang="en-US" sz="1600" b="1" dirty="0"/>
            </a:br>
            <a:endParaRPr lang="id-ID" sz="1600" b="1" dirty="0">
              <a:solidFill>
                <a:srgbClr val="FF0000"/>
              </a:solidFill>
            </a:endParaRPr>
          </a:p>
        </p:txBody>
      </p:sp>
      <p:sp>
        <p:nvSpPr>
          <p:cNvPr id="3" name="Content Placeholder 2"/>
          <p:cNvSpPr>
            <a:spLocks noGrp="1"/>
          </p:cNvSpPr>
          <p:nvPr>
            <p:ph type="body" idx="1"/>
          </p:nvPr>
        </p:nvSpPr>
        <p:spPr>
          <a:xfrm>
            <a:off x="334209" y="2357888"/>
            <a:ext cx="6157731" cy="1610264"/>
          </a:xfrm>
        </p:spPr>
        <p:txBody>
          <a:bodyPr>
            <a:noAutofit/>
          </a:bodyPr>
          <a:lstStyle/>
          <a:p>
            <a:pPr marL="139304" indent="0" algn="just">
              <a:spcBef>
                <a:spcPts val="0"/>
              </a:spcBef>
              <a:buNone/>
            </a:pPr>
            <a:r>
              <a:rPr lang="en-US" sz="1600" dirty="0" err="1">
                <a:solidFill>
                  <a:schemeClr val="tx1"/>
                </a:solidFill>
                <a:latin typeface="+mn-lt"/>
              </a:rPr>
              <a:t>Dalam</a:t>
            </a:r>
            <a:r>
              <a:rPr lang="en-US" sz="1600" dirty="0">
                <a:solidFill>
                  <a:schemeClr val="tx1"/>
                </a:solidFill>
                <a:latin typeface="+mn-lt"/>
              </a:rPr>
              <a:t> </a:t>
            </a:r>
            <a:r>
              <a:rPr lang="en-US" sz="1600" dirty="0" err="1">
                <a:solidFill>
                  <a:schemeClr val="tx1"/>
                </a:solidFill>
                <a:latin typeface="+mn-lt"/>
              </a:rPr>
              <a:t>hal</a:t>
            </a:r>
            <a:r>
              <a:rPr lang="en-US" sz="1600" dirty="0">
                <a:solidFill>
                  <a:schemeClr val="tx1"/>
                </a:solidFill>
                <a:latin typeface="+mn-lt"/>
              </a:rPr>
              <a:t> </a:t>
            </a:r>
            <a:r>
              <a:rPr lang="en-US" sz="1600" dirty="0" err="1">
                <a:solidFill>
                  <a:schemeClr val="tx1"/>
                </a:solidFill>
                <a:latin typeface="+mn-lt"/>
              </a:rPr>
              <a:t>permohonan</a:t>
            </a:r>
            <a:r>
              <a:rPr lang="en-US" sz="1600" dirty="0">
                <a:solidFill>
                  <a:schemeClr val="tx1"/>
                </a:solidFill>
                <a:latin typeface="+mn-lt"/>
              </a:rPr>
              <a:t> </a:t>
            </a:r>
            <a:r>
              <a:rPr lang="en-US" sz="1600" dirty="0" err="1">
                <a:solidFill>
                  <a:schemeClr val="tx1"/>
                </a:solidFill>
                <a:latin typeface="+mn-lt"/>
              </a:rPr>
              <a:t>Peninjauan</a:t>
            </a:r>
            <a:r>
              <a:rPr lang="en-US" sz="1600" dirty="0">
                <a:solidFill>
                  <a:schemeClr val="tx1"/>
                </a:solidFill>
                <a:latin typeface="+mn-lt"/>
              </a:rPr>
              <a:t> Kembali </a:t>
            </a:r>
            <a:r>
              <a:rPr lang="en-US" sz="1600" dirty="0" err="1">
                <a:solidFill>
                  <a:schemeClr val="tx1"/>
                </a:solidFill>
                <a:latin typeface="+mn-lt"/>
              </a:rPr>
              <a:t>dalam</a:t>
            </a:r>
            <a:r>
              <a:rPr lang="en-US" sz="1600" dirty="0">
                <a:solidFill>
                  <a:schemeClr val="tx1"/>
                </a:solidFill>
                <a:latin typeface="+mn-lt"/>
              </a:rPr>
              <a:t> </a:t>
            </a:r>
            <a:r>
              <a:rPr lang="en-US" sz="1600" dirty="0" err="1">
                <a:solidFill>
                  <a:schemeClr val="tx1"/>
                </a:solidFill>
                <a:latin typeface="+mn-lt"/>
              </a:rPr>
              <a:t>sengketa</a:t>
            </a:r>
            <a:r>
              <a:rPr lang="en-US" sz="1600" dirty="0">
                <a:solidFill>
                  <a:schemeClr val="tx1"/>
                </a:solidFill>
                <a:latin typeface="+mn-lt"/>
              </a:rPr>
              <a:t> Tata Usaha Negara </a:t>
            </a:r>
            <a:r>
              <a:rPr lang="en-US" sz="1600" dirty="0" err="1">
                <a:solidFill>
                  <a:schemeClr val="tx1"/>
                </a:solidFill>
                <a:latin typeface="+mn-lt"/>
              </a:rPr>
              <a:t>didasarkan</a:t>
            </a:r>
            <a:r>
              <a:rPr lang="en-US" sz="1600" dirty="0">
                <a:solidFill>
                  <a:schemeClr val="tx1"/>
                </a:solidFill>
                <a:latin typeface="+mn-lt"/>
              </a:rPr>
              <a:t> </a:t>
            </a:r>
            <a:r>
              <a:rPr lang="en-US" sz="1600" dirty="0" err="1">
                <a:solidFill>
                  <a:schemeClr val="tx1"/>
                </a:solidFill>
                <a:latin typeface="+mn-lt"/>
              </a:rPr>
              <a:t>karena</a:t>
            </a:r>
            <a:r>
              <a:rPr lang="en-US" sz="1600" dirty="0">
                <a:solidFill>
                  <a:schemeClr val="tx1"/>
                </a:solidFill>
                <a:latin typeface="+mn-lt"/>
              </a:rPr>
              <a:t> </a:t>
            </a:r>
            <a:r>
              <a:rPr lang="en-US" sz="1600" dirty="0" err="1">
                <a:solidFill>
                  <a:schemeClr val="tx1"/>
                </a:solidFill>
                <a:latin typeface="+mn-lt"/>
              </a:rPr>
              <a:t>adanya</a:t>
            </a:r>
            <a:r>
              <a:rPr lang="en-US" sz="1600" dirty="0">
                <a:solidFill>
                  <a:schemeClr val="tx1"/>
                </a:solidFill>
                <a:latin typeface="+mn-lt"/>
              </a:rPr>
              <a:t> </a:t>
            </a:r>
            <a:r>
              <a:rPr lang="en-US" sz="1600" i="1" dirty="0">
                <a:solidFill>
                  <a:schemeClr val="tx1"/>
                </a:solidFill>
                <a:latin typeface="+mn-lt"/>
              </a:rPr>
              <a:t>novum, </a:t>
            </a:r>
            <a:r>
              <a:rPr lang="en-US" sz="1600" dirty="0">
                <a:solidFill>
                  <a:schemeClr val="tx1"/>
                </a:solidFill>
                <a:latin typeface="+mn-lt"/>
              </a:rPr>
              <a:t>yang </a:t>
            </a:r>
            <a:r>
              <a:rPr lang="en-US" sz="1600" dirty="0" err="1">
                <a:solidFill>
                  <a:schemeClr val="tx1"/>
                </a:solidFill>
                <a:latin typeface="+mn-lt"/>
              </a:rPr>
              <a:t>disumpah</a:t>
            </a:r>
            <a:r>
              <a:rPr lang="en-US" sz="1600" dirty="0">
                <a:solidFill>
                  <a:schemeClr val="tx1"/>
                </a:solidFill>
                <a:latin typeface="+mn-lt"/>
              </a:rPr>
              <a:t> </a:t>
            </a:r>
            <a:r>
              <a:rPr lang="en-US" sz="1600" dirty="0" err="1">
                <a:solidFill>
                  <a:schemeClr val="tx1"/>
                </a:solidFill>
                <a:latin typeface="+mn-lt"/>
              </a:rPr>
              <a:t>adalah</a:t>
            </a:r>
            <a:r>
              <a:rPr lang="en-US" sz="1600" dirty="0">
                <a:solidFill>
                  <a:schemeClr val="tx1"/>
                </a:solidFill>
                <a:latin typeface="+mn-lt"/>
              </a:rPr>
              <a:t> </a:t>
            </a:r>
            <a:r>
              <a:rPr lang="en-US" sz="1600" dirty="0" err="1">
                <a:solidFill>
                  <a:schemeClr val="tx1"/>
                </a:solidFill>
                <a:latin typeface="+mn-lt"/>
              </a:rPr>
              <a:t>pihak</a:t>
            </a:r>
            <a:r>
              <a:rPr lang="en-US" sz="1600" dirty="0">
                <a:solidFill>
                  <a:schemeClr val="tx1"/>
                </a:solidFill>
                <a:latin typeface="+mn-lt"/>
              </a:rPr>
              <a:t> yang </a:t>
            </a:r>
            <a:r>
              <a:rPr lang="en-US" sz="1600" dirty="0" err="1">
                <a:solidFill>
                  <a:schemeClr val="tx1"/>
                </a:solidFill>
                <a:latin typeface="+mn-lt"/>
              </a:rPr>
              <a:t>menemukan</a:t>
            </a:r>
            <a:r>
              <a:rPr lang="en-US" sz="1600" dirty="0">
                <a:solidFill>
                  <a:schemeClr val="tx1"/>
                </a:solidFill>
                <a:latin typeface="+mn-lt"/>
              </a:rPr>
              <a:t> </a:t>
            </a:r>
            <a:r>
              <a:rPr lang="en-US" sz="1600" i="1" dirty="0">
                <a:solidFill>
                  <a:schemeClr val="tx1"/>
                </a:solidFill>
                <a:latin typeface="+mn-lt"/>
              </a:rPr>
              <a:t>novum </a:t>
            </a:r>
            <a:r>
              <a:rPr lang="en-US" sz="1600" dirty="0" err="1">
                <a:solidFill>
                  <a:schemeClr val="tx1"/>
                </a:solidFill>
                <a:latin typeface="+mn-lt"/>
              </a:rPr>
              <a:t>atau</a:t>
            </a:r>
            <a:r>
              <a:rPr lang="en-US" sz="1600" dirty="0">
                <a:solidFill>
                  <a:schemeClr val="tx1"/>
                </a:solidFill>
                <a:latin typeface="+mn-lt"/>
              </a:rPr>
              <a:t> </a:t>
            </a:r>
            <a:r>
              <a:rPr lang="en-US" sz="1600" dirty="0" err="1">
                <a:solidFill>
                  <a:schemeClr val="tx1"/>
                </a:solidFill>
                <a:latin typeface="+mn-lt"/>
              </a:rPr>
              <a:t>Pemohon</a:t>
            </a:r>
            <a:r>
              <a:rPr lang="en-US" sz="1600" dirty="0">
                <a:solidFill>
                  <a:schemeClr val="tx1"/>
                </a:solidFill>
                <a:latin typeface="+mn-lt"/>
              </a:rPr>
              <a:t> </a:t>
            </a:r>
            <a:r>
              <a:rPr lang="en-US" sz="1600" dirty="0" err="1">
                <a:solidFill>
                  <a:schemeClr val="tx1"/>
                </a:solidFill>
                <a:latin typeface="+mn-lt"/>
              </a:rPr>
              <a:t>Peninjauan</a:t>
            </a:r>
            <a:r>
              <a:rPr lang="en-US" sz="1600" dirty="0">
                <a:solidFill>
                  <a:schemeClr val="tx1"/>
                </a:solidFill>
                <a:latin typeface="+mn-lt"/>
              </a:rPr>
              <a:t> Kembali.</a:t>
            </a:r>
            <a:endParaRPr lang="id-ID" sz="1600" dirty="0">
              <a:solidFill>
                <a:schemeClr val="tx1"/>
              </a:solidFill>
              <a:latin typeface="+mn-lt"/>
            </a:endParaRPr>
          </a:p>
        </p:txBody>
      </p:sp>
    </p:spTree>
    <p:extLst>
      <p:ext uri="{BB962C8B-B14F-4D97-AF65-F5344CB8AC3E}">
        <p14:creationId xmlns:p14="http://schemas.microsoft.com/office/powerpoint/2010/main" val="13666367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302" y="149524"/>
            <a:ext cx="6805913" cy="1328468"/>
          </a:xfrm>
        </p:spPr>
        <p:txBody>
          <a:bodyPr/>
          <a:lstStyle/>
          <a:p>
            <a:pPr marL="0" indent="0" algn="ctr">
              <a:lnSpc>
                <a:spcPct val="100000"/>
              </a:lnSpc>
              <a:spcBef>
                <a:spcPts val="0"/>
              </a:spcBef>
              <a:buNone/>
            </a:pPr>
            <a:r>
              <a:rPr lang="id-ID" sz="1600" b="1" dirty="0"/>
              <a:t>SEMA No</a:t>
            </a:r>
            <a:r>
              <a:rPr lang="en-US" sz="1600" b="1" dirty="0"/>
              <a:t>. 2</a:t>
            </a:r>
            <a:r>
              <a:rPr lang="id-ID" sz="1600" b="1" dirty="0"/>
              <a:t> T</a:t>
            </a:r>
            <a:r>
              <a:rPr lang="en-US" sz="1600" b="1" dirty="0"/>
              <a:t>h.</a:t>
            </a:r>
            <a:r>
              <a:rPr lang="id-ID" sz="1600" b="1" dirty="0"/>
              <a:t> 201</a:t>
            </a:r>
            <a:r>
              <a:rPr lang="en-US" sz="1600" b="1" dirty="0"/>
              <a:t>9 </a:t>
            </a:r>
            <a:br>
              <a:rPr lang="en-US" sz="1600" b="1" dirty="0"/>
            </a:br>
            <a:r>
              <a:rPr lang="en-US" sz="1600" b="1" dirty="0" err="1"/>
              <a:t>ttg</a:t>
            </a:r>
            <a:r>
              <a:rPr lang="en-US" sz="1600" b="1" dirty="0"/>
              <a:t> </a:t>
            </a:r>
            <a:r>
              <a:rPr lang="en-US" sz="1600" b="1" dirty="0" err="1"/>
              <a:t>Pemberlakuan</a:t>
            </a:r>
            <a:r>
              <a:rPr lang="en-US" sz="1600" b="1" dirty="0"/>
              <a:t> </a:t>
            </a:r>
            <a:r>
              <a:rPr lang="en-US" sz="1600" b="1" dirty="0" err="1"/>
              <a:t>Rumusan</a:t>
            </a:r>
            <a:r>
              <a:rPr lang="en-US" sz="1600" b="1" dirty="0"/>
              <a:t> Hasil </a:t>
            </a:r>
            <a:r>
              <a:rPr lang="en-US" sz="1600" b="1" dirty="0" err="1"/>
              <a:t>Rapat</a:t>
            </a:r>
            <a:r>
              <a:rPr lang="en-US" sz="1600" b="1" dirty="0"/>
              <a:t> Pleno </a:t>
            </a:r>
            <a:br>
              <a:rPr lang="en-US" sz="1600" b="1" dirty="0"/>
            </a:br>
            <a:r>
              <a:rPr lang="en-US" sz="1600" b="1" dirty="0"/>
              <a:t>Kamar </a:t>
            </a:r>
            <a:r>
              <a:rPr lang="en-US" sz="1600" b="1" dirty="0" err="1"/>
              <a:t>Mahkamah</a:t>
            </a:r>
            <a:r>
              <a:rPr lang="en-US" sz="1600" b="1" dirty="0"/>
              <a:t> Agung </a:t>
            </a:r>
            <a:r>
              <a:rPr lang="en-US" sz="1600" b="1" dirty="0" err="1"/>
              <a:t>Tahun</a:t>
            </a:r>
            <a:r>
              <a:rPr lang="en-US" sz="1600" b="1" dirty="0"/>
              <a:t> 2019 </a:t>
            </a:r>
            <a:r>
              <a:rPr lang="en-US" sz="1600" b="1" dirty="0" err="1"/>
              <a:t>sebagai</a:t>
            </a:r>
            <a:r>
              <a:rPr lang="en-US" sz="1600" b="1" dirty="0"/>
              <a:t> </a:t>
            </a:r>
            <a:r>
              <a:rPr lang="en-US" sz="1600" b="1" dirty="0" err="1"/>
              <a:t>Pedoman</a:t>
            </a:r>
            <a:r>
              <a:rPr lang="en-US" sz="1600" b="1" dirty="0"/>
              <a:t> </a:t>
            </a:r>
            <a:br>
              <a:rPr lang="en-US" sz="1600" b="1" dirty="0"/>
            </a:br>
            <a:r>
              <a:rPr lang="en-US" sz="1600" b="1" dirty="0" err="1"/>
              <a:t>Pelaksanaan</a:t>
            </a:r>
            <a:r>
              <a:rPr lang="en-US" sz="1600" b="1" dirty="0"/>
              <a:t> </a:t>
            </a:r>
            <a:r>
              <a:rPr lang="en-US" sz="1600" b="1" dirty="0" err="1"/>
              <a:t>Tugas</a:t>
            </a:r>
            <a:r>
              <a:rPr lang="en-US" sz="1600" b="1" dirty="0"/>
              <a:t> </a:t>
            </a:r>
            <a:r>
              <a:rPr lang="en-US" sz="1600" b="1" dirty="0" err="1"/>
              <a:t>bagi</a:t>
            </a:r>
            <a:r>
              <a:rPr lang="en-US" sz="1600" b="1" dirty="0"/>
              <a:t> </a:t>
            </a:r>
            <a:r>
              <a:rPr lang="en-US" sz="1600" b="1" dirty="0" err="1"/>
              <a:t>Pengadilan</a:t>
            </a:r>
            <a:br>
              <a:rPr lang="en-US" sz="1600" b="1" dirty="0"/>
            </a:br>
            <a:endParaRPr lang="id-ID" sz="1600" b="1" dirty="0">
              <a:solidFill>
                <a:srgbClr val="FF0000"/>
              </a:solidFill>
            </a:endParaRPr>
          </a:p>
        </p:txBody>
      </p:sp>
      <p:sp>
        <p:nvSpPr>
          <p:cNvPr id="3" name="Content Placeholder 2"/>
          <p:cNvSpPr>
            <a:spLocks noGrp="1"/>
          </p:cNvSpPr>
          <p:nvPr>
            <p:ph type="body" idx="1"/>
          </p:nvPr>
        </p:nvSpPr>
        <p:spPr>
          <a:xfrm>
            <a:off x="104172" y="1328468"/>
            <a:ext cx="6157731" cy="3608135"/>
          </a:xfrm>
        </p:spPr>
        <p:txBody>
          <a:bodyPr>
            <a:noAutofit/>
          </a:bodyPr>
          <a:lstStyle/>
          <a:p>
            <a:pPr marL="139304" indent="0" algn="just">
              <a:spcBef>
                <a:spcPts val="0"/>
              </a:spcBef>
              <a:buNone/>
            </a:pPr>
            <a:r>
              <a:rPr lang="en-US" sz="1600" dirty="0" err="1">
                <a:solidFill>
                  <a:schemeClr val="tx1"/>
                </a:solidFill>
                <a:latin typeface="+mn-lt"/>
              </a:rPr>
              <a:t>Alasan</a:t>
            </a:r>
            <a:r>
              <a:rPr lang="en-US" sz="1600" dirty="0">
                <a:solidFill>
                  <a:schemeClr val="tx1"/>
                </a:solidFill>
                <a:latin typeface="+mn-lt"/>
              </a:rPr>
              <a:t> </a:t>
            </a:r>
            <a:r>
              <a:rPr lang="en-US" sz="1600" dirty="0" err="1">
                <a:solidFill>
                  <a:schemeClr val="tx1"/>
                </a:solidFill>
                <a:latin typeface="+mn-lt"/>
              </a:rPr>
              <a:t>permohonan</a:t>
            </a:r>
            <a:r>
              <a:rPr lang="en-US" sz="1600" dirty="0">
                <a:solidFill>
                  <a:schemeClr val="tx1"/>
                </a:solidFill>
                <a:latin typeface="+mn-lt"/>
              </a:rPr>
              <a:t> PK </a:t>
            </a:r>
            <a:r>
              <a:rPr lang="en-US" sz="1600" dirty="0" err="1">
                <a:solidFill>
                  <a:schemeClr val="tx1"/>
                </a:solidFill>
                <a:latin typeface="+mn-lt"/>
              </a:rPr>
              <a:t>sebagaimana</a:t>
            </a:r>
            <a:r>
              <a:rPr lang="en-US" sz="1600" dirty="0">
                <a:solidFill>
                  <a:schemeClr val="tx1"/>
                </a:solidFill>
                <a:latin typeface="+mn-lt"/>
              </a:rPr>
              <a:t> </a:t>
            </a:r>
            <a:r>
              <a:rPr lang="en-US" sz="1600" dirty="0" err="1">
                <a:solidFill>
                  <a:schemeClr val="tx1"/>
                </a:solidFill>
                <a:latin typeface="+mn-lt"/>
              </a:rPr>
              <a:t>diatur</a:t>
            </a:r>
            <a:r>
              <a:rPr lang="en-US" sz="1600" dirty="0">
                <a:solidFill>
                  <a:schemeClr val="tx1"/>
                </a:solidFill>
                <a:latin typeface="+mn-lt"/>
              </a:rPr>
              <a:t> </a:t>
            </a:r>
            <a:r>
              <a:rPr lang="en-US" sz="1600" dirty="0" err="1">
                <a:solidFill>
                  <a:schemeClr val="tx1"/>
                </a:solidFill>
                <a:latin typeface="+mn-lt"/>
              </a:rPr>
              <a:t>dalam</a:t>
            </a:r>
            <a:r>
              <a:rPr lang="en-US" sz="1600" dirty="0">
                <a:solidFill>
                  <a:schemeClr val="tx1"/>
                </a:solidFill>
                <a:latin typeface="+mn-lt"/>
              </a:rPr>
              <a:t> Pasal 67 </a:t>
            </a:r>
            <a:r>
              <a:rPr lang="en-US" sz="1600" dirty="0" err="1">
                <a:solidFill>
                  <a:schemeClr val="tx1"/>
                </a:solidFill>
                <a:latin typeface="+mn-lt"/>
              </a:rPr>
              <a:t>huruf</a:t>
            </a:r>
            <a:r>
              <a:rPr lang="en-US" sz="1600" dirty="0">
                <a:solidFill>
                  <a:schemeClr val="tx1"/>
                </a:solidFill>
                <a:latin typeface="+mn-lt"/>
              </a:rPr>
              <a:t> f UU MA </a:t>
            </a:r>
            <a:r>
              <a:rPr lang="en-US" sz="1600" dirty="0" err="1">
                <a:solidFill>
                  <a:schemeClr val="tx1"/>
                </a:solidFill>
                <a:latin typeface="+mn-lt"/>
              </a:rPr>
              <a:t>yaitu</a:t>
            </a:r>
            <a:r>
              <a:rPr lang="en-US" sz="1600" dirty="0">
                <a:solidFill>
                  <a:schemeClr val="tx1"/>
                </a:solidFill>
                <a:latin typeface="+mn-lt"/>
              </a:rPr>
              <a:t> </a:t>
            </a:r>
            <a:r>
              <a:rPr lang="en-US" sz="1600" b="1" dirty="0" err="1">
                <a:solidFill>
                  <a:schemeClr val="tx1"/>
                </a:solidFill>
                <a:latin typeface="+mn-lt"/>
              </a:rPr>
              <a:t>apabila</a:t>
            </a:r>
            <a:r>
              <a:rPr lang="en-US" sz="1600" b="1" dirty="0">
                <a:solidFill>
                  <a:schemeClr val="tx1"/>
                </a:solidFill>
                <a:latin typeface="+mn-lt"/>
              </a:rPr>
              <a:t> </a:t>
            </a:r>
            <a:r>
              <a:rPr lang="en-US" sz="1600" b="1" dirty="0" err="1">
                <a:solidFill>
                  <a:schemeClr val="tx1"/>
                </a:solidFill>
                <a:latin typeface="+mn-lt"/>
              </a:rPr>
              <a:t>dalam</a:t>
            </a:r>
            <a:r>
              <a:rPr lang="en-US" sz="1600" b="1" dirty="0">
                <a:solidFill>
                  <a:schemeClr val="tx1"/>
                </a:solidFill>
                <a:latin typeface="+mn-lt"/>
              </a:rPr>
              <a:t> </a:t>
            </a:r>
            <a:r>
              <a:rPr lang="en-US" sz="1600" b="1" dirty="0" err="1">
                <a:solidFill>
                  <a:schemeClr val="tx1"/>
                </a:solidFill>
                <a:latin typeface="+mn-lt"/>
              </a:rPr>
              <a:t>suatu</a:t>
            </a:r>
            <a:r>
              <a:rPr lang="en-US" sz="1600" b="1" dirty="0">
                <a:solidFill>
                  <a:schemeClr val="tx1"/>
                </a:solidFill>
                <a:latin typeface="+mn-lt"/>
              </a:rPr>
              <a:t> </a:t>
            </a:r>
            <a:r>
              <a:rPr lang="en-US" sz="1600" b="1" dirty="0" err="1">
                <a:solidFill>
                  <a:schemeClr val="tx1"/>
                </a:solidFill>
                <a:latin typeface="+mn-lt"/>
              </a:rPr>
              <a:t>putusan</a:t>
            </a:r>
            <a:r>
              <a:rPr lang="en-US" sz="1600" b="1" dirty="0">
                <a:solidFill>
                  <a:schemeClr val="tx1"/>
                </a:solidFill>
                <a:latin typeface="+mn-lt"/>
              </a:rPr>
              <a:t> </a:t>
            </a:r>
            <a:r>
              <a:rPr lang="en-US" sz="1600" b="1" dirty="0" err="1">
                <a:solidFill>
                  <a:schemeClr val="tx1"/>
                </a:solidFill>
                <a:latin typeface="+mn-lt"/>
              </a:rPr>
              <a:t>terdapat</a:t>
            </a:r>
            <a:r>
              <a:rPr lang="en-US" sz="1600" b="1" dirty="0">
                <a:solidFill>
                  <a:schemeClr val="tx1"/>
                </a:solidFill>
                <a:latin typeface="+mn-lt"/>
              </a:rPr>
              <a:t> </a:t>
            </a:r>
            <a:r>
              <a:rPr lang="en-US" sz="1600" b="1" dirty="0" err="1">
                <a:solidFill>
                  <a:schemeClr val="tx1"/>
                </a:solidFill>
                <a:latin typeface="+mn-lt"/>
              </a:rPr>
              <a:t>suatu</a:t>
            </a:r>
            <a:r>
              <a:rPr lang="en-US" sz="1600" b="1" dirty="0">
                <a:solidFill>
                  <a:schemeClr val="tx1"/>
                </a:solidFill>
                <a:latin typeface="+mn-lt"/>
              </a:rPr>
              <a:t> </a:t>
            </a:r>
            <a:r>
              <a:rPr lang="en-US" sz="1600" b="1" dirty="0" err="1">
                <a:solidFill>
                  <a:schemeClr val="tx1"/>
                </a:solidFill>
                <a:latin typeface="+mn-lt"/>
              </a:rPr>
              <a:t>kekhilafan</a:t>
            </a:r>
            <a:r>
              <a:rPr lang="en-US" sz="1600" b="1" dirty="0">
                <a:solidFill>
                  <a:schemeClr val="tx1"/>
                </a:solidFill>
                <a:latin typeface="+mn-lt"/>
              </a:rPr>
              <a:t> Hakim </a:t>
            </a:r>
            <a:r>
              <a:rPr lang="en-US" sz="1600" b="1" dirty="0" err="1">
                <a:solidFill>
                  <a:schemeClr val="tx1"/>
                </a:solidFill>
                <a:latin typeface="+mn-lt"/>
              </a:rPr>
              <a:t>atau</a:t>
            </a:r>
            <a:r>
              <a:rPr lang="en-US" sz="1600" b="1" dirty="0">
                <a:solidFill>
                  <a:schemeClr val="tx1"/>
                </a:solidFill>
                <a:latin typeface="+mn-lt"/>
              </a:rPr>
              <a:t> </a:t>
            </a:r>
            <a:r>
              <a:rPr lang="en-US" sz="1600" b="1" dirty="0" err="1">
                <a:solidFill>
                  <a:schemeClr val="tx1"/>
                </a:solidFill>
                <a:latin typeface="+mn-lt"/>
              </a:rPr>
              <a:t>suatu</a:t>
            </a:r>
            <a:r>
              <a:rPr lang="en-US" sz="1600" b="1" dirty="0">
                <a:solidFill>
                  <a:schemeClr val="tx1"/>
                </a:solidFill>
                <a:latin typeface="+mn-lt"/>
              </a:rPr>
              <a:t> </a:t>
            </a:r>
            <a:r>
              <a:rPr lang="en-US" sz="1600" b="1" dirty="0" err="1">
                <a:solidFill>
                  <a:schemeClr val="tx1"/>
                </a:solidFill>
                <a:latin typeface="+mn-lt"/>
              </a:rPr>
              <a:t>kekeliruan</a:t>
            </a:r>
            <a:r>
              <a:rPr lang="en-US" sz="1600" b="1" dirty="0">
                <a:solidFill>
                  <a:schemeClr val="tx1"/>
                </a:solidFill>
                <a:latin typeface="+mn-lt"/>
              </a:rPr>
              <a:t> yang </a:t>
            </a:r>
            <a:r>
              <a:rPr lang="en-US" sz="1600" b="1" dirty="0" err="1">
                <a:solidFill>
                  <a:schemeClr val="tx1"/>
                </a:solidFill>
                <a:latin typeface="+mn-lt"/>
              </a:rPr>
              <a:t>nyata</a:t>
            </a:r>
            <a:r>
              <a:rPr lang="en-US" sz="1600" b="1" dirty="0">
                <a:solidFill>
                  <a:schemeClr val="tx1"/>
                </a:solidFill>
                <a:latin typeface="+mn-lt"/>
              </a:rPr>
              <a:t>, </a:t>
            </a:r>
            <a:r>
              <a:rPr lang="en-US" sz="1600" dirty="0" err="1">
                <a:solidFill>
                  <a:schemeClr val="tx1"/>
                </a:solidFill>
                <a:latin typeface="+mn-lt"/>
              </a:rPr>
              <a:t>dapat</a:t>
            </a:r>
            <a:r>
              <a:rPr lang="en-US" sz="1600" dirty="0">
                <a:solidFill>
                  <a:schemeClr val="tx1"/>
                </a:solidFill>
                <a:latin typeface="+mn-lt"/>
              </a:rPr>
              <a:t> </a:t>
            </a:r>
            <a:r>
              <a:rPr lang="en-US" sz="1600" dirty="0" err="1">
                <a:solidFill>
                  <a:schemeClr val="tx1"/>
                </a:solidFill>
                <a:latin typeface="+mn-lt"/>
              </a:rPr>
              <a:t>dijadikan</a:t>
            </a:r>
            <a:r>
              <a:rPr lang="en-US" sz="1600" dirty="0">
                <a:solidFill>
                  <a:schemeClr val="tx1"/>
                </a:solidFill>
                <a:latin typeface="+mn-lt"/>
              </a:rPr>
              <a:t> </a:t>
            </a:r>
            <a:r>
              <a:rPr lang="en-US" sz="1600" dirty="0" err="1">
                <a:solidFill>
                  <a:schemeClr val="tx1"/>
                </a:solidFill>
                <a:latin typeface="+mn-lt"/>
              </a:rPr>
              <a:t>dasar</a:t>
            </a:r>
            <a:r>
              <a:rPr lang="en-US" sz="1600" dirty="0">
                <a:solidFill>
                  <a:schemeClr val="tx1"/>
                </a:solidFill>
                <a:latin typeface="+mn-lt"/>
              </a:rPr>
              <a:t> oleh </a:t>
            </a:r>
            <a:r>
              <a:rPr lang="en-US" sz="1600" dirty="0" err="1">
                <a:solidFill>
                  <a:schemeClr val="tx1"/>
                </a:solidFill>
                <a:latin typeface="+mn-lt"/>
              </a:rPr>
              <a:t>Majelis</a:t>
            </a:r>
            <a:r>
              <a:rPr lang="en-US" sz="1600" dirty="0">
                <a:solidFill>
                  <a:schemeClr val="tx1"/>
                </a:solidFill>
                <a:latin typeface="+mn-lt"/>
              </a:rPr>
              <a:t> PK </a:t>
            </a:r>
            <a:r>
              <a:rPr lang="en-US" sz="1600" dirty="0" err="1">
                <a:solidFill>
                  <a:schemeClr val="tx1"/>
                </a:solidFill>
                <a:latin typeface="+mn-lt"/>
              </a:rPr>
              <a:t>apabila</a:t>
            </a:r>
            <a:r>
              <a:rPr lang="en-US" sz="1600" dirty="0">
                <a:solidFill>
                  <a:schemeClr val="tx1"/>
                </a:solidFill>
                <a:latin typeface="+mn-lt"/>
              </a:rPr>
              <a:t> </a:t>
            </a:r>
            <a:r>
              <a:rPr lang="en-US" sz="1600" dirty="0" err="1">
                <a:solidFill>
                  <a:schemeClr val="tx1"/>
                </a:solidFill>
                <a:latin typeface="+mn-lt"/>
              </a:rPr>
              <a:t>dalam</a:t>
            </a:r>
            <a:r>
              <a:rPr lang="en-US" sz="1600" dirty="0">
                <a:solidFill>
                  <a:schemeClr val="tx1"/>
                </a:solidFill>
                <a:latin typeface="+mn-lt"/>
              </a:rPr>
              <a:t> </a:t>
            </a:r>
            <a:r>
              <a:rPr lang="en-US" sz="1600" dirty="0" err="1">
                <a:solidFill>
                  <a:schemeClr val="tx1"/>
                </a:solidFill>
                <a:latin typeface="+mn-lt"/>
              </a:rPr>
              <a:t>suatu</a:t>
            </a:r>
            <a:r>
              <a:rPr lang="en-US" sz="1600" dirty="0">
                <a:solidFill>
                  <a:schemeClr val="tx1"/>
                </a:solidFill>
                <a:latin typeface="+mn-lt"/>
              </a:rPr>
              <a:t> </a:t>
            </a:r>
            <a:r>
              <a:rPr lang="en-US" sz="1600" dirty="0" err="1">
                <a:solidFill>
                  <a:schemeClr val="tx1"/>
                </a:solidFill>
                <a:latin typeface="+mn-lt"/>
              </a:rPr>
              <a:t>Putusan</a:t>
            </a:r>
            <a:r>
              <a:rPr lang="en-US" sz="1600" dirty="0">
                <a:solidFill>
                  <a:schemeClr val="tx1"/>
                </a:solidFill>
                <a:latin typeface="+mn-lt"/>
              </a:rPr>
              <a:t> </a:t>
            </a:r>
            <a:r>
              <a:rPr lang="en-US" sz="1600" dirty="0" err="1">
                <a:solidFill>
                  <a:schemeClr val="tx1"/>
                </a:solidFill>
                <a:latin typeface="+mn-lt"/>
              </a:rPr>
              <a:t>Kasasi</a:t>
            </a:r>
            <a:r>
              <a:rPr lang="en-US" sz="1600" dirty="0">
                <a:solidFill>
                  <a:schemeClr val="tx1"/>
                </a:solidFill>
                <a:latin typeface="+mn-lt"/>
              </a:rPr>
              <a:t> </a:t>
            </a:r>
            <a:r>
              <a:rPr lang="en-US" sz="1600" dirty="0" err="1">
                <a:solidFill>
                  <a:schemeClr val="tx1"/>
                </a:solidFill>
                <a:latin typeface="+mn-lt"/>
              </a:rPr>
              <a:t>secara</a:t>
            </a:r>
            <a:r>
              <a:rPr lang="en-US" sz="1600" dirty="0">
                <a:solidFill>
                  <a:schemeClr val="tx1"/>
                </a:solidFill>
                <a:latin typeface="+mn-lt"/>
              </a:rPr>
              <a:t> </a:t>
            </a:r>
            <a:r>
              <a:rPr lang="en-US" sz="1600" dirty="0" err="1">
                <a:solidFill>
                  <a:schemeClr val="tx1"/>
                </a:solidFill>
                <a:latin typeface="+mn-lt"/>
              </a:rPr>
              <a:t>inderawi</a:t>
            </a:r>
            <a:r>
              <a:rPr lang="en-US" sz="1600" dirty="0">
                <a:solidFill>
                  <a:schemeClr val="tx1"/>
                </a:solidFill>
                <a:latin typeface="+mn-lt"/>
              </a:rPr>
              <a:t>/</a:t>
            </a:r>
            <a:r>
              <a:rPr lang="en-US" sz="1600" dirty="0" err="1">
                <a:solidFill>
                  <a:schemeClr val="tx1"/>
                </a:solidFill>
                <a:latin typeface="+mn-lt"/>
              </a:rPr>
              <a:t>nyata</a:t>
            </a:r>
            <a:r>
              <a:rPr lang="en-US" sz="1600" dirty="0">
                <a:solidFill>
                  <a:schemeClr val="tx1"/>
                </a:solidFill>
                <a:latin typeface="+mn-lt"/>
              </a:rPr>
              <a:t> </a:t>
            </a:r>
            <a:r>
              <a:rPr lang="en-US" sz="1600" dirty="0" err="1">
                <a:solidFill>
                  <a:schemeClr val="tx1"/>
                </a:solidFill>
                <a:latin typeface="+mn-lt"/>
              </a:rPr>
              <a:t>terdapat</a:t>
            </a:r>
            <a:r>
              <a:rPr lang="en-US" sz="1600" dirty="0">
                <a:solidFill>
                  <a:schemeClr val="tx1"/>
                </a:solidFill>
                <a:latin typeface="+mn-lt"/>
              </a:rPr>
              <a:t> </a:t>
            </a:r>
            <a:r>
              <a:rPr lang="en-US" sz="1600" dirty="0" err="1">
                <a:solidFill>
                  <a:schemeClr val="tx1"/>
                </a:solidFill>
                <a:latin typeface="+mn-lt"/>
              </a:rPr>
              <a:t>kekhilafan</a:t>
            </a:r>
            <a:r>
              <a:rPr lang="en-US" sz="1600" dirty="0">
                <a:solidFill>
                  <a:schemeClr val="tx1"/>
                </a:solidFill>
                <a:latin typeface="+mn-lt"/>
              </a:rPr>
              <a:t> </a:t>
            </a:r>
            <a:r>
              <a:rPr lang="en-US" sz="1600" dirty="0" err="1">
                <a:solidFill>
                  <a:schemeClr val="tx1"/>
                </a:solidFill>
                <a:latin typeface="+mn-lt"/>
              </a:rPr>
              <a:t>atau</a:t>
            </a:r>
            <a:r>
              <a:rPr lang="en-US" sz="1600" dirty="0">
                <a:solidFill>
                  <a:schemeClr val="tx1"/>
                </a:solidFill>
                <a:latin typeface="+mn-lt"/>
              </a:rPr>
              <a:t> </a:t>
            </a:r>
            <a:r>
              <a:rPr lang="en-US" sz="1600" dirty="0" err="1">
                <a:solidFill>
                  <a:schemeClr val="tx1"/>
                </a:solidFill>
                <a:latin typeface="+mn-lt"/>
              </a:rPr>
              <a:t>kekeliruan</a:t>
            </a:r>
            <a:r>
              <a:rPr lang="en-US" sz="1600" dirty="0">
                <a:solidFill>
                  <a:schemeClr val="tx1"/>
                </a:solidFill>
                <a:latin typeface="+mn-lt"/>
              </a:rPr>
              <a:t>.</a:t>
            </a:r>
          </a:p>
          <a:p>
            <a:pPr marL="139304" indent="0" algn="just">
              <a:spcBef>
                <a:spcPts val="0"/>
              </a:spcBef>
              <a:buNone/>
            </a:pPr>
            <a:endParaRPr lang="en-US" sz="1600" dirty="0">
              <a:solidFill>
                <a:schemeClr val="tx1"/>
              </a:solidFill>
              <a:latin typeface="+mn-lt"/>
            </a:endParaRPr>
          </a:p>
          <a:p>
            <a:pPr marL="139304" indent="0" algn="just">
              <a:spcBef>
                <a:spcPts val="0"/>
              </a:spcBef>
              <a:buNone/>
            </a:pPr>
            <a:r>
              <a:rPr lang="en-US" sz="1600" dirty="0" err="1">
                <a:solidFill>
                  <a:schemeClr val="tx1"/>
                </a:solidFill>
                <a:latin typeface="+mn-lt"/>
              </a:rPr>
              <a:t>Alasan</a:t>
            </a:r>
            <a:r>
              <a:rPr lang="en-US" sz="1600" dirty="0">
                <a:solidFill>
                  <a:schemeClr val="tx1"/>
                </a:solidFill>
                <a:latin typeface="+mn-lt"/>
              </a:rPr>
              <a:t> PK </a:t>
            </a:r>
            <a:r>
              <a:rPr lang="en-US" sz="1600" dirty="0" err="1">
                <a:solidFill>
                  <a:schemeClr val="tx1"/>
                </a:solidFill>
                <a:latin typeface="+mn-lt"/>
              </a:rPr>
              <a:t>tsb</a:t>
            </a:r>
            <a:r>
              <a:rPr lang="en-US" sz="1600" dirty="0">
                <a:solidFill>
                  <a:schemeClr val="tx1"/>
                </a:solidFill>
                <a:latin typeface="+mn-lt"/>
              </a:rPr>
              <a:t> </a:t>
            </a:r>
            <a:r>
              <a:rPr lang="en-US" sz="1600" dirty="0" err="1">
                <a:solidFill>
                  <a:schemeClr val="tx1"/>
                </a:solidFill>
                <a:latin typeface="+mn-lt"/>
              </a:rPr>
              <a:t>tidak</a:t>
            </a:r>
            <a:r>
              <a:rPr lang="en-US" sz="1600" dirty="0">
                <a:solidFill>
                  <a:schemeClr val="tx1"/>
                </a:solidFill>
                <a:latin typeface="+mn-lt"/>
              </a:rPr>
              <a:t> </a:t>
            </a:r>
            <a:r>
              <a:rPr lang="en-US" sz="1600" dirty="0" err="1">
                <a:solidFill>
                  <a:schemeClr val="tx1"/>
                </a:solidFill>
                <a:latin typeface="+mn-lt"/>
              </a:rPr>
              <a:t>dapat</a:t>
            </a:r>
            <a:r>
              <a:rPr lang="en-US" sz="1600" dirty="0">
                <a:solidFill>
                  <a:schemeClr val="tx1"/>
                </a:solidFill>
                <a:latin typeface="+mn-lt"/>
              </a:rPr>
              <a:t> </a:t>
            </a:r>
            <a:r>
              <a:rPr lang="en-US" sz="1600" dirty="0" err="1">
                <a:solidFill>
                  <a:schemeClr val="tx1"/>
                </a:solidFill>
                <a:latin typeface="+mn-lt"/>
              </a:rPr>
              <a:t>dijadikan</a:t>
            </a:r>
            <a:r>
              <a:rPr lang="en-US" sz="1600" dirty="0">
                <a:solidFill>
                  <a:schemeClr val="tx1"/>
                </a:solidFill>
                <a:latin typeface="+mn-lt"/>
              </a:rPr>
              <a:t> </a:t>
            </a:r>
            <a:r>
              <a:rPr lang="en-US" sz="1600" dirty="0" err="1">
                <a:solidFill>
                  <a:schemeClr val="tx1"/>
                </a:solidFill>
                <a:latin typeface="+mn-lt"/>
              </a:rPr>
              <a:t>dasar</a:t>
            </a:r>
            <a:r>
              <a:rPr lang="en-US" sz="1600" dirty="0">
                <a:solidFill>
                  <a:schemeClr val="tx1"/>
                </a:solidFill>
                <a:latin typeface="+mn-lt"/>
              </a:rPr>
              <a:t> </a:t>
            </a:r>
            <a:r>
              <a:rPr lang="en-US" sz="1600" dirty="0" err="1">
                <a:solidFill>
                  <a:schemeClr val="tx1"/>
                </a:solidFill>
                <a:latin typeface="+mn-lt"/>
              </a:rPr>
              <a:t>untuk</a:t>
            </a:r>
            <a:r>
              <a:rPr lang="en-US" sz="1600" dirty="0">
                <a:solidFill>
                  <a:schemeClr val="tx1"/>
                </a:solidFill>
                <a:latin typeface="+mn-lt"/>
              </a:rPr>
              <a:t> </a:t>
            </a:r>
            <a:r>
              <a:rPr lang="en-US" sz="1600" dirty="0" err="1">
                <a:solidFill>
                  <a:schemeClr val="tx1"/>
                </a:solidFill>
                <a:latin typeface="+mn-lt"/>
              </a:rPr>
              <a:t>membatalkan</a:t>
            </a:r>
            <a:r>
              <a:rPr lang="en-US" sz="1600" dirty="0">
                <a:solidFill>
                  <a:schemeClr val="tx1"/>
                </a:solidFill>
                <a:latin typeface="+mn-lt"/>
              </a:rPr>
              <a:t> </a:t>
            </a:r>
            <a:r>
              <a:rPr lang="en-US" sz="1600" dirty="0" err="1">
                <a:solidFill>
                  <a:schemeClr val="tx1"/>
                </a:solidFill>
                <a:latin typeface="+mn-lt"/>
              </a:rPr>
              <a:t>Putusan</a:t>
            </a:r>
            <a:r>
              <a:rPr lang="en-US" sz="1600" dirty="0">
                <a:solidFill>
                  <a:schemeClr val="tx1"/>
                </a:solidFill>
                <a:latin typeface="+mn-lt"/>
              </a:rPr>
              <a:t> </a:t>
            </a:r>
            <a:r>
              <a:rPr lang="en-US" sz="1600" dirty="0" err="1">
                <a:solidFill>
                  <a:schemeClr val="tx1"/>
                </a:solidFill>
                <a:latin typeface="+mn-lt"/>
              </a:rPr>
              <a:t>Kasasi</a:t>
            </a:r>
            <a:r>
              <a:rPr lang="en-US" sz="1600" dirty="0">
                <a:solidFill>
                  <a:schemeClr val="tx1"/>
                </a:solidFill>
                <a:latin typeface="+mn-lt"/>
              </a:rPr>
              <a:t>, </a:t>
            </a:r>
            <a:r>
              <a:rPr lang="en-US" sz="1600" dirty="0" err="1">
                <a:solidFill>
                  <a:schemeClr val="tx1"/>
                </a:solidFill>
                <a:latin typeface="+mn-lt"/>
              </a:rPr>
              <a:t>apabila</a:t>
            </a:r>
            <a:r>
              <a:rPr lang="en-US" sz="1600" dirty="0">
                <a:solidFill>
                  <a:schemeClr val="tx1"/>
                </a:solidFill>
                <a:latin typeface="+mn-lt"/>
              </a:rPr>
              <a:t> </a:t>
            </a:r>
            <a:r>
              <a:rPr lang="en-US" sz="1600" dirty="0" err="1">
                <a:solidFill>
                  <a:schemeClr val="tx1"/>
                </a:solidFill>
                <a:latin typeface="+mn-lt"/>
              </a:rPr>
              <a:t>yg</a:t>
            </a:r>
            <a:r>
              <a:rPr lang="en-US" sz="1600" dirty="0">
                <a:solidFill>
                  <a:schemeClr val="tx1"/>
                </a:solidFill>
                <a:latin typeface="+mn-lt"/>
              </a:rPr>
              <a:t> </a:t>
            </a:r>
            <a:r>
              <a:rPr lang="en-US" sz="1600" dirty="0" err="1">
                <a:solidFill>
                  <a:schemeClr val="tx1"/>
                </a:solidFill>
                <a:latin typeface="+mn-lt"/>
              </a:rPr>
              <a:t>terjadi</a:t>
            </a:r>
            <a:r>
              <a:rPr lang="en-US" sz="1600" dirty="0">
                <a:solidFill>
                  <a:schemeClr val="tx1"/>
                </a:solidFill>
                <a:latin typeface="+mn-lt"/>
              </a:rPr>
              <a:t> </a:t>
            </a:r>
            <a:r>
              <a:rPr lang="en-US" sz="1600" dirty="0" err="1">
                <a:solidFill>
                  <a:schemeClr val="tx1"/>
                </a:solidFill>
                <a:latin typeface="+mn-lt"/>
              </a:rPr>
              <a:t>Majelis</a:t>
            </a:r>
            <a:r>
              <a:rPr lang="en-US" sz="1600" dirty="0">
                <a:solidFill>
                  <a:schemeClr val="tx1"/>
                </a:solidFill>
                <a:latin typeface="+mn-lt"/>
              </a:rPr>
              <a:t> PK </a:t>
            </a:r>
            <a:r>
              <a:rPr lang="en-US" sz="1600" dirty="0" err="1">
                <a:solidFill>
                  <a:schemeClr val="tx1"/>
                </a:solidFill>
                <a:latin typeface="+mn-lt"/>
              </a:rPr>
              <a:t>hanya</a:t>
            </a:r>
            <a:r>
              <a:rPr lang="en-US" sz="1600" dirty="0">
                <a:solidFill>
                  <a:schemeClr val="tx1"/>
                </a:solidFill>
                <a:latin typeface="+mn-lt"/>
              </a:rPr>
              <a:t> </a:t>
            </a:r>
            <a:r>
              <a:rPr lang="en-US" sz="1600" dirty="0" err="1">
                <a:solidFill>
                  <a:schemeClr val="tx1"/>
                </a:solidFill>
                <a:latin typeface="+mn-lt"/>
              </a:rPr>
              <a:t>mempunyai</a:t>
            </a:r>
            <a:r>
              <a:rPr lang="en-US" sz="1600" dirty="0">
                <a:solidFill>
                  <a:schemeClr val="tx1"/>
                </a:solidFill>
                <a:latin typeface="+mn-lt"/>
              </a:rPr>
              <a:t> </a:t>
            </a:r>
            <a:r>
              <a:rPr lang="en-US" sz="1600" dirty="0" err="1">
                <a:solidFill>
                  <a:schemeClr val="tx1"/>
                </a:solidFill>
                <a:latin typeface="+mn-lt"/>
              </a:rPr>
              <a:t>pandangan</a:t>
            </a:r>
            <a:r>
              <a:rPr lang="en-US" sz="1600" dirty="0">
                <a:solidFill>
                  <a:schemeClr val="tx1"/>
                </a:solidFill>
                <a:latin typeface="+mn-lt"/>
              </a:rPr>
              <a:t> </a:t>
            </a:r>
            <a:r>
              <a:rPr lang="en-US" sz="1600" dirty="0" err="1">
                <a:solidFill>
                  <a:schemeClr val="tx1"/>
                </a:solidFill>
                <a:latin typeface="+mn-lt"/>
              </a:rPr>
              <a:t>atau</a:t>
            </a:r>
            <a:r>
              <a:rPr lang="en-US" sz="1600" dirty="0">
                <a:solidFill>
                  <a:schemeClr val="tx1"/>
                </a:solidFill>
                <a:latin typeface="+mn-lt"/>
              </a:rPr>
              <a:t> </a:t>
            </a:r>
            <a:r>
              <a:rPr lang="en-US" sz="1600" dirty="0" err="1">
                <a:solidFill>
                  <a:schemeClr val="tx1"/>
                </a:solidFill>
                <a:latin typeface="+mn-lt"/>
              </a:rPr>
              <a:t>pemahaman</a:t>
            </a:r>
            <a:r>
              <a:rPr lang="en-US" sz="1600" dirty="0">
                <a:solidFill>
                  <a:schemeClr val="tx1"/>
                </a:solidFill>
                <a:latin typeface="+mn-lt"/>
              </a:rPr>
              <a:t> </a:t>
            </a:r>
            <a:r>
              <a:rPr lang="en-US" sz="1600" dirty="0" err="1">
                <a:solidFill>
                  <a:schemeClr val="tx1"/>
                </a:solidFill>
                <a:latin typeface="+mn-lt"/>
              </a:rPr>
              <a:t>yg</a:t>
            </a:r>
            <a:r>
              <a:rPr lang="en-US" sz="1600" dirty="0">
                <a:solidFill>
                  <a:schemeClr val="tx1"/>
                </a:solidFill>
                <a:latin typeface="+mn-lt"/>
              </a:rPr>
              <a:t> </a:t>
            </a:r>
            <a:r>
              <a:rPr lang="en-US" sz="1600" dirty="0" err="1">
                <a:solidFill>
                  <a:schemeClr val="tx1"/>
                </a:solidFill>
                <a:latin typeface="+mn-lt"/>
              </a:rPr>
              <a:t>berbeda</a:t>
            </a:r>
            <a:r>
              <a:rPr lang="en-US" sz="1600" dirty="0">
                <a:solidFill>
                  <a:schemeClr val="tx1"/>
                </a:solidFill>
                <a:latin typeface="+mn-lt"/>
              </a:rPr>
              <a:t> </a:t>
            </a:r>
            <a:r>
              <a:rPr lang="en-US" sz="1600" dirty="0" err="1">
                <a:solidFill>
                  <a:schemeClr val="tx1"/>
                </a:solidFill>
                <a:latin typeface="+mn-lt"/>
              </a:rPr>
              <a:t>terhadap</a:t>
            </a:r>
            <a:r>
              <a:rPr lang="en-US" sz="1600" dirty="0">
                <a:solidFill>
                  <a:schemeClr val="tx1"/>
                </a:solidFill>
                <a:latin typeface="+mn-lt"/>
              </a:rPr>
              <a:t> </a:t>
            </a:r>
            <a:r>
              <a:rPr lang="en-US" sz="1600" dirty="0" err="1">
                <a:solidFill>
                  <a:schemeClr val="tx1"/>
                </a:solidFill>
                <a:latin typeface="+mn-lt"/>
              </a:rPr>
              <a:t>suatu</a:t>
            </a:r>
            <a:r>
              <a:rPr lang="en-US" sz="1600" dirty="0">
                <a:solidFill>
                  <a:schemeClr val="tx1"/>
                </a:solidFill>
                <a:latin typeface="+mn-lt"/>
              </a:rPr>
              <a:t> norma </a:t>
            </a:r>
            <a:r>
              <a:rPr lang="en-US" sz="1600" dirty="0" err="1">
                <a:solidFill>
                  <a:schemeClr val="tx1"/>
                </a:solidFill>
                <a:latin typeface="+mn-lt"/>
              </a:rPr>
              <a:t>hukum</a:t>
            </a:r>
            <a:r>
              <a:rPr lang="en-US" sz="1600" dirty="0">
                <a:solidFill>
                  <a:schemeClr val="tx1"/>
                </a:solidFill>
                <a:latin typeface="+mn-lt"/>
              </a:rPr>
              <a:t>/</a:t>
            </a:r>
            <a:r>
              <a:rPr lang="en-US" sz="1600" dirty="0" err="1">
                <a:solidFill>
                  <a:schemeClr val="tx1"/>
                </a:solidFill>
                <a:latin typeface="+mn-lt"/>
              </a:rPr>
              <a:t>perundang-undangan</a:t>
            </a:r>
            <a:r>
              <a:rPr lang="en-US" sz="1600" dirty="0">
                <a:solidFill>
                  <a:schemeClr val="tx1"/>
                </a:solidFill>
                <a:latin typeface="+mn-lt"/>
              </a:rPr>
              <a:t>, </a:t>
            </a:r>
            <a:r>
              <a:rPr lang="en-US" sz="1600" dirty="0" err="1">
                <a:solidFill>
                  <a:schemeClr val="tx1"/>
                </a:solidFill>
                <a:latin typeface="+mn-lt"/>
              </a:rPr>
              <a:t>karena</a:t>
            </a:r>
            <a:r>
              <a:rPr lang="en-US" sz="1600" dirty="0">
                <a:solidFill>
                  <a:schemeClr val="tx1"/>
                </a:solidFill>
                <a:latin typeface="+mn-lt"/>
              </a:rPr>
              <a:t> </a:t>
            </a:r>
            <a:r>
              <a:rPr lang="en-US" sz="1600" dirty="0" err="1">
                <a:solidFill>
                  <a:schemeClr val="tx1"/>
                </a:solidFill>
                <a:latin typeface="+mn-lt"/>
              </a:rPr>
              <a:t>apabila</a:t>
            </a:r>
            <a:r>
              <a:rPr lang="en-US" sz="1600" dirty="0">
                <a:solidFill>
                  <a:schemeClr val="tx1"/>
                </a:solidFill>
                <a:latin typeface="+mn-lt"/>
              </a:rPr>
              <a:t> </a:t>
            </a:r>
            <a:r>
              <a:rPr lang="en-US" sz="1600" dirty="0" err="1">
                <a:solidFill>
                  <a:schemeClr val="tx1"/>
                </a:solidFill>
                <a:latin typeface="+mn-lt"/>
              </a:rPr>
              <a:t>ini</a:t>
            </a:r>
            <a:r>
              <a:rPr lang="en-US" sz="1600" dirty="0">
                <a:solidFill>
                  <a:schemeClr val="tx1"/>
                </a:solidFill>
                <a:latin typeface="+mn-lt"/>
              </a:rPr>
              <a:t> </a:t>
            </a:r>
            <a:r>
              <a:rPr lang="en-US" sz="1600" dirty="0" err="1">
                <a:solidFill>
                  <a:schemeClr val="tx1"/>
                </a:solidFill>
                <a:latin typeface="+mn-lt"/>
              </a:rPr>
              <a:t>dilakukan</a:t>
            </a:r>
            <a:r>
              <a:rPr lang="en-US" sz="1600" dirty="0">
                <a:solidFill>
                  <a:schemeClr val="tx1"/>
                </a:solidFill>
                <a:latin typeface="+mn-lt"/>
              </a:rPr>
              <a:t> </a:t>
            </a:r>
            <a:r>
              <a:rPr lang="en-US" sz="1600" dirty="0" err="1">
                <a:solidFill>
                  <a:schemeClr val="tx1"/>
                </a:solidFill>
                <a:latin typeface="+mn-lt"/>
              </a:rPr>
              <a:t>Majelis</a:t>
            </a:r>
            <a:r>
              <a:rPr lang="en-US" sz="1600" dirty="0">
                <a:solidFill>
                  <a:schemeClr val="tx1"/>
                </a:solidFill>
                <a:latin typeface="+mn-lt"/>
              </a:rPr>
              <a:t> PK </a:t>
            </a:r>
            <a:r>
              <a:rPr lang="en-US" sz="1600" dirty="0" err="1">
                <a:solidFill>
                  <a:schemeClr val="tx1"/>
                </a:solidFill>
                <a:latin typeface="+mn-lt"/>
              </a:rPr>
              <a:t>sudah</a:t>
            </a:r>
            <a:r>
              <a:rPr lang="en-US" sz="1600" dirty="0">
                <a:solidFill>
                  <a:schemeClr val="tx1"/>
                </a:solidFill>
                <a:latin typeface="+mn-lt"/>
              </a:rPr>
              <a:t> </a:t>
            </a:r>
            <a:r>
              <a:rPr lang="en-US" sz="1600" dirty="0" err="1">
                <a:solidFill>
                  <a:schemeClr val="tx1"/>
                </a:solidFill>
                <a:latin typeface="+mn-lt"/>
              </a:rPr>
              <a:t>menilai</a:t>
            </a:r>
            <a:r>
              <a:rPr lang="en-US" sz="1600" dirty="0">
                <a:solidFill>
                  <a:schemeClr val="tx1"/>
                </a:solidFill>
                <a:latin typeface="+mn-lt"/>
              </a:rPr>
              <a:t> </a:t>
            </a:r>
            <a:r>
              <a:rPr lang="en-US" sz="1600" dirty="0" err="1">
                <a:solidFill>
                  <a:schemeClr val="tx1"/>
                </a:solidFill>
                <a:latin typeface="+mn-lt"/>
              </a:rPr>
              <a:t>ataupun</a:t>
            </a:r>
            <a:r>
              <a:rPr lang="en-US" sz="1600" dirty="0">
                <a:solidFill>
                  <a:schemeClr val="tx1"/>
                </a:solidFill>
                <a:latin typeface="+mn-lt"/>
              </a:rPr>
              <a:t> </a:t>
            </a:r>
            <a:r>
              <a:rPr lang="en-US" sz="1600" dirty="0" err="1">
                <a:solidFill>
                  <a:schemeClr val="tx1"/>
                </a:solidFill>
                <a:latin typeface="+mn-lt"/>
              </a:rPr>
              <a:t>mengadili</a:t>
            </a:r>
            <a:r>
              <a:rPr lang="en-US" sz="1600" dirty="0">
                <a:solidFill>
                  <a:schemeClr val="tx1"/>
                </a:solidFill>
                <a:latin typeface="+mn-lt"/>
              </a:rPr>
              <a:t> </a:t>
            </a:r>
            <a:r>
              <a:rPr lang="en-US" sz="1600" dirty="0" err="1">
                <a:solidFill>
                  <a:schemeClr val="tx1"/>
                </a:solidFill>
                <a:latin typeface="+mn-lt"/>
              </a:rPr>
              <a:t>pendapat</a:t>
            </a:r>
            <a:r>
              <a:rPr lang="en-US" sz="1600" dirty="0">
                <a:solidFill>
                  <a:schemeClr val="tx1"/>
                </a:solidFill>
                <a:latin typeface="+mn-lt"/>
              </a:rPr>
              <a:t> </a:t>
            </a:r>
            <a:r>
              <a:rPr lang="en-US" sz="1600" dirty="0" err="1">
                <a:solidFill>
                  <a:schemeClr val="tx1"/>
                </a:solidFill>
                <a:latin typeface="+mn-lt"/>
              </a:rPr>
              <a:t>hukum</a:t>
            </a:r>
            <a:r>
              <a:rPr lang="en-US" sz="1600" dirty="0">
                <a:solidFill>
                  <a:schemeClr val="tx1"/>
                </a:solidFill>
                <a:latin typeface="+mn-lt"/>
              </a:rPr>
              <a:t> </a:t>
            </a:r>
            <a:r>
              <a:rPr lang="en-US" sz="1600" dirty="0" err="1">
                <a:solidFill>
                  <a:schemeClr val="tx1"/>
                </a:solidFill>
                <a:latin typeface="+mn-lt"/>
              </a:rPr>
              <a:t>Majelis</a:t>
            </a:r>
            <a:r>
              <a:rPr lang="en-US" sz="1600" dirty="0">
                <a:solidFill>
                  <a:schemeClr val="tx1"/>
                </a:solidFill>
                <a:latin typeface="+mn-lt"/>
              </a:rPr>
              <a:t> </a:t>
            </a:r>
            <a:r>
              <a:rPr lang="en-US" sz="1600" dirty="0" err="1">
                <a:solidFill>
                  <a:schemeClr val="tx1"/>
                </a:solidFill>
                <a:latin typeface="+mn-lt"/>
              </a:rPr>
              <a:t>Kasasi</a:t>
            </a:r>
            <a:r>
              <a:rPr lang="en-US" sz="1600" dirty="0">
                <a:solidFill>
                  <a:schemeClr val="tx1"/>
                </a:solidFill>
                <a:latin typeface="+mn-lt"/>
              </a:rPr>
              <a:t> </a:t>
            </a:r>
            <a:r>
              <a:rPr lang="en-US" sz="1600" dirty="0" err="1">
                <a:solidFill>
                  <a:schemeClr val="tx1"/>
                </a:solidFill>
                <a:latin typeface="+mn-lt"/>
              </a:rPr>
              <a:t>yg</a:t>
            </a:r>
            <a:r>
              <a:rPr lang="en-US" sz="1600" dirty="0">
                <a:solidFill>
                  <a:schemeClr val="tx1"/>
                </a:solidFill>
                <a:latin typeface="+mn-lt"/>
              </a:rPr>
              <a:t> oleh </a:t>
            </a:r>
            <a:r>
              <a:rPr lang="en-US" sz="1600" dirty="0" err="1">
                <a:solidFill>
                  <a:schemeClr val="tx1"/>
                </a:solidFill>
                <a:latin typeface="+mn-lt"/>
              </a:rPr>
              <a:t>prinsip</a:t>
            </a:r>
            <a:r>
              <a:rPr lang="en-US" sz="1600" dirty="0">
                <a:solidFill>
                  <a:schemeClr val="tx1"/>
                </a:solidFill>
                <a:latin typeface="+mn-lt"/>
              </a:rPr>
              <a:t> universal </a:t>
            </a:r>
            <a:r>
              <a:rPr lang="en-US" sz="1600" dirty="0" err="1">
                <a:solidFill>
                  <a:schemeClr val="tx1"/>
                </a:solidFill>
                <a:latin typeface="+mn-lt"/>
              </a:rPr>
              <a:t>dilindungi</a:t>
            </a:r>
            <a:r>
              <a:rPr lang="en-US" sz="1600" dirty="0">
                <a:solidFill>
                  <a:schemeClr val="tx1"/>
                </a:solidFill>
                <a:latin typeface="+mn-lt"/>
              </a:rPr>
              <a:t> dan </a:t>
            </a:r>
            <a:r>
              <a:rPr lang="en-US" sz="1600" dirty="0" err="1">
                <a:solidFill>
                  <a:schemeClr val="tx1"/>
                </a:solidFill>
                <a:latin typeface="+mn-lt"/>
              </a:rPr>
              <a:t>berada</a:t>
            </a:r>
            <a:r>
              <a:rPr lang="en-US" sz="1600" dirty="0">
                <a:solidFill>
                  <a:schemeClr val="tx1"/>
                </a:solidFill>
                <a:latin typeface="+mn-lt"/>
              </a:rPr>
              <a:t> </a:t>
            </a:r>
            <a:r>
              <a:rPr lang="en-US" sz="1600" dirty="0" err="1">
                <a:solidFill>
                  <a:schemeClr val="tx1"/>
                </a:solidFill>
                <a:latin typeface="+mn-lt"/>
              </a:rPr>
              <a:t>dalam</a:t>
            </a:r>
            <a:r>
              <a:rPr lang="en-US" sz="1600" dirty="0">
                <a:solidFill>
                  <a:schemeClr val="tx1"/>
                </a:solidFill>
                <a:latin typeface="+mn-lt"/>
              </a:rPr>
              <a:t> </a:t>
            </a:r>
            <a:r>
              <a:rPr lang="en-US" sz="1600" dirty="0" err="1">
                <a:solidFill>
                  <a:schemeClr val="tx1"/>
                </a:solidFill>
                <a:latin typeface="+mn-lt"/>
              </a:rPr>
              <a:t>ruang</a:t>
            </a:r>
            <a:r>
              <a:rPr lang="en-US" sz="1600" dirty="0">
                <a:solidFill>
                  <a:schemeClr val="tx1"/>
                </a:solidFill>
                <a:latin typeface="+mn-lt"/>
              </a:rPr>
              <a:t> </a:t>
            </a:r>
            <a:r>
              <a:rPr lang="en-US" sz="1600" dirty="0" err="1">
                <a:solidFill>
                  <a:schemeClr val="tx1"/>
                </a:solidFill>
                <a:latin typeface="+mn-lt"/>
              </a:rPr>
              <a:t>independensi</a:t>
            </a:r>
            <a:r>
              <a:rPr lang="en-US" sz="1600" dirty="0">
                <a:solidFill>
                  <a:schemeClr val="tx1"/>
                </a:solidFill>
                <a:latin typeface="+mn-lt"/>
              </a:rPr>
              <a:t> (</a:t>
            </a:r>
            <a:r>
              <a:rPr lang="en-US" sz="1600" i="1" dirty="0">
                <a:solidFill>
                  <a:schemeClr val="tx1"/>
                </a:solidFill>
                <a:latin typeface="+mn-lt"/>
              </a:rPr>
              <a:t>independence judiciary</a:t>
            </a:r>
            <a:r>
              <a:rPr lang="en-US" sz="1600" dirty="0">
                <a:solidFill>
                  <a:schemeClr val="tx1"/>
                </a:solidFill>
                <a:latin typeface="+mn-lt"/>
              </a:rPr>
              <a:t>). </a:t>
            </a:r>
            <a:endParaRPr lang="id-ID" sz="1600" dirty="0">
              <a:solidFill>
                <a:schemeClr val="tx1"/>
              </a:solidFill>
              <a:latin typeface="+mn-lt"/>
            </a:endParaRPr>
          </a:p>
        </p:txBody>
      </p:sp>
    </p:spTree>
    <p:extLst>
      <p:ext uri="{BB962C8B-B14F-4D97-AF65-F5344CB8AC3E}">
        <p14:creationId xmlns:p14="http://schemas.microsoft.com/office/powerpoint/2010/main" val="12991965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296" y="218535"/>
            <a:ext cx="6642338" cy="833887"/>
          </a:xfrm>
        </p:spPr>
        <p:txBody>
          <a:bodyPr>
            <a:noAutofit/>
          </a:bodyPr>
          <a:lstStyle/>
          <a:p>
            <a:r>
              <a:rPr lang="en-US" sz="2400" b="1" dirty="0" err="1">
                <a:solidFill>
                  <a:srgbClr val="C00000"/>
                </a:solidFill>
              </a:rPr>
              <a:t>Putusan</a:t>
            </a:r>
            <a:r>
              <a:rPr lang="en-US" sz="2400" b="1" dirty="0">
                <a:solidFill>
                  <a:srgbClr val="C00000"/>
                </a:solidFill>
              </a:rPr>
              <a:t> MK No. 24/PUU-XXII/2024 </a:t>
            </a:r>
            <a:br>
              <a:rPr lang="en-US" sz="2400" b="1" dirty="0">
                <a:solidFill>
                  <a:srgbClr val="C00000"/>
                </a:solidFill>
              </a:rPr>
            </a:br>
            <a:r>
              <a:rPr lang="en-US" sz="2400" b="1" dirty="0" err="1">
                <a:solidFill>
                  <a:srgbClr val="C00000"/>
                </a:solidFill>
              </a:rPr>
              <a:t>tanggal</a:t>
            </a:r>
            <a:r>
              <a:rPr lang="en-US" sz="2400" b="1" dirty="0">
                <a:solidFill>
                  <a:srgbClr val="C00000"/>
                </a:solidFill>
              </a:rPr>
              <a:t> 20 </a:t>
            </a:r>
            <a:r>
              <a:rPr lang="en-US" sz="2400" b="1" dirty="0" err="1">
                <a:solidFill>
                  <a:srgbClr val="C00000"/>
                </a:solidFill>
              </a:rPr>
              <a:t>Maret</a:t>
            </a:r>
            <a:r>
              <a:rPr lang="en-US" sz="2400" b="1" dirty="0">
                <a:solidFill>
                  <a:srgbClr val="C00000"/>
                </a:solidFill>
              </a:rPr>
              <a:t> 2024</a:t>
            </a:r>
            <a:endParaRPr lang="id-ID" sz="2400" b="1" dirty="0">
              <a:solidFill>
                <a:srgbClr val="C00000"/>
              </a:solidFill>
            </a:endParaRPr>
          </a:p>
        </p:txBody>
      </p:sp>
      <p:sp>
        <p:nvSpPr>
          <p:cNvPr id="3" name="Content Placeholder 2"/>
          <p:cNvSpPr>
            <a:spLocks noGrp="1"/>
          </p:cNvSpPr>
          <p:nvPr>
            <p:ph type="body" idx="1"/>
          </p:nvPr>
        </p:nvSpPr>
        <p:spPr>
          <a:xfrm>
            <a:off x="138022" y="1230702"/>
            <a:ext cx="5967623" cy="3439064"/>
          </a:xfrm>
        </p:spPr>
        <p:txBody>
          <a:bodyPr>
            <a:normAutofit/>
          </a:bodyPr>
          <a:lstStyle/>
          <a:p>
            <a:pPr marL="446088" indent="-293688" algn="just">
              <a:buClr>
                <a:schemeClr val="accent5"/>
              </a:buClr>
              <a:buFont typeface="Wingdings" panose="05000000000000000000" pitchFamily="2" charset="2"/>
              <a:buChar char="Ø"/>
            </a:pPr>
            <a:r>
              <a:rPr lang="en-US" sz="1500" dirty="0" err="1">
                <a:latin typeface="+mj-lt"/>
              </a:rPr>
              <a:t>Mengabulkan</a:t>
            </a:r>
            <a:r>
              <a:rPr lang="en-US" sz="1500" dirty="0">
                <a:latin typeface="+mj-lt"/>
              </a:rPr>
              <a:t> </a:t>
            </a:r>
            <a:r>
              <a:rPr lang="en-US" sz="1500" dirty="0" err="1">
                <a:latin typeface="+mj-lt"/>
              </a:rPr>
              <a:t>sebagian</a:t>
            </a:r>
            <a:r>
              <a:rPr lang="en-US" sz="1500" dirty="0">
                <a:latin typeface="+mj-lt"/>
              </a:rPr>
              <a:t> </a:t>
            </a:r>
            <a:r>
              <a:rPr lang="en-US" sz="1500" dirty="0" err="1">
                <a:latin typeface="+mj-lt"/>
              </a:rPr>
              <a:t>permohonan</a:t>
            </a:r>
            <a:r>
              <a:rPr lang="en-US" sz="1500" dirty="0">
                <a:latin typeface="+mj-lt"/>
              </a:rPr>
              <a:t> </a:t>
            </a:r>
            <a:r>
              <a:rPr lang="en-US" sz="1500" dirty="0" err="1">
                <a:latin typeface="+mj-lt"/>
              </a:rPr>
              <a:t>pengujian</a:t>
            </a:r>
            <a:r>
              <a:rPr lang="en-US" sz="1500" dirty="0">
                <a:latin typeface="+mj-lt"/>
              </a:rPr>
              <a:t> Pasal 132 (1) UU No. 5/1986 </a:t>
            </a:r>
            <a:r>
              <a:rPr lang="en-US" sz="1500" dirty="0" err="1">
                <a:latin typeface="+mj-lt"/>
              </a:rPr>
              <a:t>sebagaimana</a:t>
            </a:r>
            <a:r>
              <a:rPr lang="en-US" sz="1500" dirty="0">
                <a:latin typeface="+mj-lt"/>
              </a:rPr>
              <a:t> </a:t>
            </a:r>
            <a:r>
              <a:rPr lang="en-US" sz="1500" dirty="0" err="1">
                <a:latin typeface="+mj-lt"/>
              </a:rPr>
              <a:t>telah</a:t>
            </a:r>
            <a:r>
              <a:rPr lang="en-US" sz="1500" dirty="0">
                <a:latin typeface="+mj-lt"/>
              </a:rPr>
              <a:t> </a:t>
            </a:r>
            <a:r>
              <a:rPr lang="en-US" sz="1500" dirty="0" err="1">
                <a:latin typeface="+mj-lt"/>
              </a:rPr>
              <a:t>diubah</a:t>
            </a:r>
            <a:r>
              <a:rPr lang="en-US" sz="1500" dirty="0">
                <a:latin typeface="+mj-lt"/>
              </a:rPr>
              <a:t> </a:t>
            </a:r>
            <a:r>
              <a:rPr lang="en-US" sz="1500" dirty="0" err="1">
                <a:latin typeface="+mj-lt"/>
              </a:rPr>
              <a:t>terakhir</a:t>
            </a:r>
            <a:r>
              <a:rPr lang="en-US" sz="1500" dirty="0">
                <a:latin typeface="+mj-lt"/>
              </a:rPr>
              <a:t> dg UU No. 51/2009</a:t>
            </a:r>
            <a:r>
              <a:rPr lang="id-ID" sz="1500" dirty="0">
                <a:latin typeface="+mj-lt"/>
              </a:rPr>
              <a:t>.</a:t>
            </a:r>
          </a:p>
          <a:p>
            <a:pPr marL="446088" indent="-293688" algn="just">
              <a:buClr>
                <a:schemeClr val="accent5"/>
              </a:buClr>
              <a:buFont typeface="Wingdings" panose="05000000000000000000" pitchFamily="2" charset="2"/>
              <a:buChar char="Ø"/>
            </a:pPr>
            <a:r>
              <a:rPr lang="en-US" sz="1500" dirty="0">
                <a:latin typeface="+mj-lt"/>
              </a:rPr>
              <a:t>MK </a:t>
            </a:r>
            <a:r>
              <a:rPr lang="en-US" sz="1500" dirty="0" err="1">
                <a:latin typeface="+mj-lt"/>
              </a:rPr>
              <a:t>memaknai</a:t>
            </a:r>
            <a:r>
              <a:rPr lang="en-US" sz="1500" dirty="0">
                <a:latin typeface="+mj-lt"/>
              </a:rPr>
              <a:t> norma </a:t>
            </a:r>
            <a:r>
              <a:rPr lang="en-US" sz="1500" i="1" dirty="0">
                <a:latin typeface="+mj-lt"/>
              </a:rPr>
              <a:t>a quo </a:t>
            </a:r>
            <a:r>
              <a:rPr lang="en-US" sz="1500" dirty="0" err="1">
                <a:latin typeface="+mj-lt"/>
              </a:rPr>
              <a:t>dengan</a:t>
            </a:r>
            <a:r>
              <a:rPr lang="en-US" sz="1500" dirty="0">
                <a:latin typeface="+mj-lt"/>
              </a:rPr>
              <a:t> </a:t>
            </a:r>
            <a:r>
              <a:rPr lang="en-US" sz="1500" dirty="0" err="1">
                <a:latin typeface="+mj-lt"/>
              </a:rPr>
              <a:t>mengecualikan</a:t>
            </a:r>
            <a:r>
              <a:rPr lang="en-US" sz="1500" dirty="0">
                <a:latin typeface="+mj-lt"/>
              </a:rPr>
              <a:t> Badan </a:t>
            </a:r>
            <a:r>
              <a:rPr lang="en-US" sz="1500" dirty="0" err="1">
                <a:latin typeface="+mj-lt"/>
              </a:rPr>
              <a:t>atau</a:t>
            </a:r>
            <a:r>
              <a:rPr lang="en-US" sz="1500" dirty="0">
                <a:latin typeface="+mj-lt"/>
              </a:rPr>
              <a:t> </a:t>
            </a:r>
            <a:r>
              <a:rPr lang="en-US" sz="1500" dirty="0" err="1">
                <a:latin typeface="+mj-lt"/>
              </a:rPr>
              <a:t>Pejabat</a:t>
            </a:r>
            <a:r>
              <a:rPr lang="en-US" sz="1500" dirty="0">
                <a:latin typeface="+mj-lt"/>
              </a:rPr>
              <a:t> TUN </a:t>
            </a:r>
            <a:r>
              <a:rPr lang="en-US" sz="1500" dirty="0" err="1">
                <a:latin typeface="+mj-lt"/>
              </a:rPr>
              <a:t>sebagai</a:t>
            </a:r>
            <a:r>
              <a:rPr lang="en-US" sz="1500" dirty="0">
                <a:latin typeface="+mj-lt"/>
              </a:rPr>
              <a:t> </a:t>
            </a:r>
            <a:r>
              <a:rPr lang="en-US" sz="1500" dirty="0" err="1">
                <a:latin typeface="+mj-lt"/>
              </a:rPr>
              <a:t>pihak</a:t>
            </a:r>
            <a:r>
              <a:rPr lang="en-US" sz="1500" dirty="0">
                <a:latin typeface="+mj-lt"/>
              </a:rPr>
              <a:t> </a:t>
            </a:r>
            <a:r>
              <a:rPr lang="en-US" sz="1500" dirty="0" err="1">
                <a:latin typeface="+mj-lt"/>
              </a:rPr>
              <a:t>yg</a:t>
            </a:r>
            <a:r>
              <a:rPr lang="en-US" sz="1500" dirty="0">
                <a:latin typeface="+mj-lt"/>
              </a:rPr>
              <a:t> </a:t>
            </a:r>
            <a:r>
              <a:rPr lang="en-US" sz="1500" dirty="0" err="1">
                <a:latin typeface="+mj-lt"/>
              </a:rPr>
              <a:t>dapat</a:t>
            </a:r>
            <a:r>
              <a:rPr lang="en-US" sz="1500" dirty="0">
                <a:latin typeface="+mj-lt"/>
              </a:rPr>
              <a:t> </a:t>
            </a:r>
            <a:r>
              <a:rPr lang="en-US" sz="1500" dirty="0" err="1">
                <a:latin typeface="+mj-lt"/>
              </a:rPr>
              <a:t>mengajukan</a:t>
            </a:r>
            <a:r>
              <a:rPr lang="en-US" sz="1500" dirty="0">
                <a:latin typeface="+mj-lt"/>
              </a:rPr>
              <a:t> </a:t>
            </a:r>
            <a:r>
              <a:rPr lang="en-US" sz="1500" dirty="0" err="1">
                <a:latin typeface="+mj-lt"/>
              </a:rPr>
              <a:t>permohonan</a:t>
            </a:r>
            <a:r>
              <a:rPr lang="en-US" sz="1500" dirty="0">
                <a:latin typeface="+mj-lt"/>
              </a:rPr>
              <a:t> PK </a:t>
            </a:r>
            <a:r>
              <a:rPr lang="en-US" sz="1500" dirty="0" err="1">
                <a:latin typeface="+mj-lt"/>
              </a:rPr>
              <a:t>kepada</a:t>
            </a:r>
            <a:r>
              <a:rPr lang="en-US" sz="1500" dirty="0">
                <a:latin typeface="+mj-lt"/>
              </a:rPr>
              <a:t> MA </a:t>
            </a:r>
            <a:r>
              <a:rPr lang="en-US" sz="1500" dirty="0" err="1">
                <a:latin typeface="+mj-lt"/>
              </a:rPr>
              <a:t>terhadap</a:t>
            </a:r>
            <a:r>
              <a:rPr lang="en-US" sz="1500" dirty="0">
                <a:latin typeface="+mj-lt"/>
              </a:rPr>
              <a:t> </a:t>
            </a:r>
            <a:r>
              <a:rPr lang="en-US" sz="1500" dirty="0" err="1">
                <a:latin typeface="+mj-lt"/>
              </a:rPr>
              <a:t>putusan</a:t>
            </a:r>
            <a:r>
              <a:rPr lang="en-US" sz="1500" dirty="0">
                <a:latin typeface="+mj-lt"/>
              </a:rPr>
              <a:t> </a:t>
            </a:r>
            <a:r>
              <a:rPr lang="en-US" sz="1500" dirty="0" err="1">
                <a:latin typeface="+mj-lt"/>
              </a:rPr>
              <a:t>pengadilan</a:t>
            </a:r>
            <a:r>
              <a:rPr lang="en-US" sz="1500" dirty="0">
                <a:latin typeface="+mj-lt"/>
              </a:rPr>
              <a:t> </a:t>
            </a:r>
            <a:r>
              <a:rPr lang="en-US" sz="1500" dirty="0" err="1">
                <a:latin typeface="+mj-lt"/>
              </a:rPr>
              <a:t>yg</a:t>
            </a:r>
            <a:r>
              <a:rPr lang="en-US" sz="1500" dirty="0">
                <a:latin typeface="+mj-lt"/>
              </a:rPr>
              <a:t> </a:t>
            </a:r>
            <a:r>
              <a:rPr lang="en-US" sz="1500" dirty="0" err="1">
                <a:latin typeface="+mj-lt"/>
              </a:rPr>
              <a:t>telah</a:t>
            </a:r>
            <a:r>
              <a:rPr lang="en-US" sz="1500" dirty="0">
                <a:latin typeface="+mj-lt"/>
              </a:rPr>
              <a:t> </a:t>
            </a:r>
            <a:r>
              <a:rPr lang="en-US" sz="1500" dirty="0" err="1">
                <a:latin typeface="+mj-lt"/>
              </a:rPr>
              <a:t>memperoleh</a:t>
            </a:r>
            <a:r>
              <a:rPr lang="en-US" sz="1500" dirty="0">
                <a:latin typeface="+mj-lt"/>
              </a:rPr>
              <a:t> </a:t>
            </a:r>
            <a:r>
              <a:rPr lang="en-US" sz="1500" dirty="0" err="1">
                <a:latin typeface="+mj-lt"/>
              </a:rPr>
              <a:t>kekuatan</a:t>
            </a:r>
            <a:r>
              <a:rPr lang="en-US" sz="1500" dirty="0">
                <a:latin typeface="+mj-lt"/>
              </a:rPr>
              <a:t> </a:t>
            </a:r>
            <a:r>
              <a:rPr lang="en-US" sz="1500" dirty="0" err="1">
                <a:latin typeface="+mj-lt"/>
              </a:rPr>
              <a:t>hukum</a:t>
            </a:r>
            <a:r>
              <a:rPr lang="en-US" sz="1500" dirty="0">
                <a:latin typeface="+mj-lt"/>
              </a:rPr>
              <a:t> </a:t>
            </a:r>
            <a:r>
              <a:rPr lang="en-US" sz="1500" dirty="0" err="1">
                <a:latin typeface="+mj-lt"/>
              </a:rPr>
              <a:t>tetap</a:t>
            </a:r>
            <a:r>
              <a:rPr lang="en-US" sz="1500" dirty="0">
                <a:latin typeface="+mj-lt"/>
              </a:rPr>
              <a:t>.</a:t>
            </a:r>
            <a:endParaRPr lang="id-ID" sz="1500" dirty="0">
              <a:latin typeface="+mj-lt"/>
            </a:endParaRPr>
          </a:p>
          <a:p>
            <a:pPr marL="446088" indent="-293688" algn="just">
              <a:buClr>
                <a:schemeClr val="accent5"/>
              </a:buClr>
              <a:buFont typeface="Wingdings" panose="05000000000000000000" pitchFamily="2" charset="2"/>
              <a:buChar char="Ø"/>
            </a:pPr>
            <a:r>
              <a:rPr lang="en-US" sz="1500" dirty="0" err="1">
                <a:latin typeface="+mj-lt"/>
              </a:rPr>
              <a:t>Dengan</a:t>
            </a:r>
            <a:r>
              <a:rPr lang="en-US" sz="1500" dirty="0">
                <a:latin typeface="+mj-lt"/>
              </a:rPr>
              <a:t> </a:t>
            </a:r>
            <a:r>
              <a:rPr lang="en-US" sz="1500" dirty="0" err="1">
                <a:latin typeface="+mj-lt"/>
              </a:rPr>
              <a:t>demikian</a:t>
            </a:r>
            <a:r>
              <a:rPr lang="en-US" sz="1500" dirty="0">
                <a:latin typeface="+mj-lt"/>
              </a:rPr>
              <a:t>, MK </a:t>
            </a:r>
            <a:r>
              <a:rPr lang="en-US" sz="1500" dirty="0" err="1">
                <a:latin typeface="+mj-lt"/>
              </a:rPr>
              <a:t>memaknai</a:t>
            </a:r>
            <a:r>
              <a:rPr lang="en-US" sz="1500" dirty="0">
                <a:latin typeface="+mj-lt"/>
              </a:rPr>
              <a:t> Pasal 132 (1) UU PTUN </a:t>
            </a:r>
            <a:r>
              <a:rPr lang="en-US" sz="1500" dirty="0" err="1">
                <a:latin typeface="+mj-lt"/>
              </a:rPr>
              <a:t>menjadi</a:t>
            </a:r>
            <a:r>
              <a:rPr lang="en-US" sz="1500" dirty="0">
                <a:latin typeface="+mj-lt"/>
              </a:rPr>
              <a:t>:</a:t>
            </a:r>
          </a:p>
          <a:p>
            <a:pPr marL="449263" indent="0" algn="just">
              <a:buClr>
                <a:schemeClr val="accent5"/>
              </a:buClr>
              <a:buNone/>
            </a:pPr>
            <a:r>
              <a:rPr lang="en-US" sz="1500" i="1" dirty="0">
                <a:latin typeface="+mj-lt"/>
              </a:rPr>
              <a:t>“</a:t>
            </a:r>
            <a:r>
              <a:rPr lang="en-US" sz="1500" i="1" dirty="0" err="1">
                <a:latin typeface="+mj-lt"/>
              </a:rPr>
              <a:t>Terhadap</a:t>
            </a:r>
            <a:r>
              <a:rPr lang="en-US" sz="1500" i="1" dirty="0">
                <a:latin typeface="+mj-lt"/>
              </a:rPr>
              <a:t> </a:t>
            </a:r>
            <a:r>
              <a:rPr lang="en-US" sz="1500" i="1" dirty="0" err="1">
                <a:latin typeface="+mj-lt"/>
              </a:rPr>
              <a:t>putusan</a:t>
            </a:r>
            <a:r>
              <a:rPr lang="en-US" sz="1500" i="1" dirty="0">
                <a:latin typeface="+mj-lt"/>
              </a:rPr>
              <a:t> </a:t>
            </a:r>
            <a:r>
              <a:rPr lang="en-US" sz="1500" i="1" dirty="0" err="1">
                <a:latin typeface="+mj-lt"/>
              </a:rPr>
              <a:t>Pengadilan</a:t>
            </a:r>
            <a:r>
              <a:rPr lang="en-US" sz="1500" i="1" dirty="0">
                <a:latin typeface="+mj-lt"/>
              </a:rPr>
              <a:t> </a:t>
            </a:r>
            <a:r>
              <a:rPr lang="en-US" sz="1500" i="1" dirty="0" err="1">
                <a:latin typeface="+mj-lt"/>
              </a:rPr>
              <a:t>yg</a:t>
            </a:r>
            <a:r>
              <a:rPr lang="en-US" sz="1500" i="1" dirty="0">
                <a:latin typeface="+mj-lt"/>
              </a:rPr>
              <a:t> </a:t>
            </a:r>
            <a:r>
              <a:rPr lang="en-US" sz="1500" i="1" dirty="0" err="1">
                <a:latin typeface="+mj-lt"/>
              </a:rPr>
              <a:t>telah</a:t>
            </a:r>
            <a:r>
              <a:rPr lang="en-US" sz="1500" i="1" dirty="0">
                <a:latin typeface="+mj-lt"/>
              </a:rPr>
              <a:t> </a:t>
            </a:r>
            <a:r>
              <a:rPr lang="en-US" sz="1500" i="1" dirty="0" err="1">
                <a:latin typeface="+mj-lt"/>
              </a:rPr>
              <a:t>memperoleh</a:t>
            </a:r>
            <a:r>
              <a:rPr lang="en-US" sz="1500" i="1" dirty="0">
                <a:latin typeface="+mj-lt"/>
              </a:rPr>
              <a:t> </a:t>
            </a:r>
            <a:r>
              <a:rPr lang="en-US" sz="1500" i="1" dirty="0" err="1">
                <a:latin typeface="+mj-lt"/>
              </a:rPr>
              <a:t>kekuatan</a:t>
            </a:r>
            <a:r>
              <a:rPr lang="en-US" sz="1500" i="1" dirty="0">
                <a:latin typeface="+mj-lt"/>
              </a:rPr>
              <a:t> </a:t>
            </a:r>
            <a:r>
              <a:rPr lang="en-US" sz="1500" i="1" dirty="0" err="1">
                <a:latin typeface="+mj-lt"/>
              </a:rPr>
              <a:t>hukum</a:t>
            </a:r>
            <a:r>
              <a:rPr lang="en-US" sz="1500" i="1" dirty="0">
                <a:latin typeface="+mj-lt"/>
              </a:rPr>
              <a:t> </a:t>
            </a:r>
            <a:r>
              <a:rPr lang="en-US" sz="1500" i="1" dirty="0" err="1">
                <a:latin typeface="+mj-lt"/>
              </a:rPr>
              <a:t>tetap</a:t>
            </a:r>
            <a:r>
              <a:rPr lang="en-US" sz="1500" i="1" dirty="0">
                <a:latin typeface="+mj-lt"/>
              </a:rPr>
              <a:t> </a:t>
            </a:r>
            <a:r>
              <a:rPr lang="en-US" sz="1500" i="1" dirty="0" err="1">
                <a:latin typeface="+mj-lt"/>
              </a:rPr>
              <a:t>dapat</a:t>
            </a:r>
            <a:r>
              <a:rPr lang="en-US" sz="1500" i="1" dirty="0">
                <a:latin typeface="+mj-lt"/>
              </a:rPr>
              <a:t> </a:t>
            </a:r>
            <a:r>
              <a:rPr lang="en-US" sz="1500" i="1" dirty="0" err="1">
                <a:latin typeface="+mj-lt"/>
              </a:rPr>
              <a:t>diajukan</a:t>
            </a:r>
            <a:r>
              <a:rPr lang="en-US" sz="1500" i="1" dirty="0">
                <a:latin typeface="+mj-lt"/>
              </a:rPr>
              <a:t> </a:t>
            </a:r>
            <a:r>
              <a:rPr lang="en-US" sz="1500" i="1" dirty="0" err="1">
                <a:latin typeface="+mj-lt"/>
              </a:rPr>
              <a:t>permohonan</a:t>
            </a:r>
            <a:r>
              <a:rPr lang="en-US" sz="1500" i="1" dirty="0">
                <a:latin typeface="+mj-lt"/>
              </a:rPr>
              <a:t> PK </a:t>
            </a:r>
            <a:r>
              <a:rPr lang="en-US" sz="1500" i="1" dirty="0" err="1">
                <a:latin typeface="+mj-lt"/>
              </a:rPr>
              <a:t>kepada</a:t>
            </a:r>
            <a:r>
              <a:rPr lang="en-US" sz="1500" i="1" dirty="0">
                <a:latin typeface="+mj-lt"/>
              </a:rPr>
              <a:t> MA </a:t>
            </a:r>
            <a:r>
              <a:rPr lang="en-US" sz="1500" i="1" dirty="0" err="1">
                <a:latin typeface="+mj-lt"/>
              </a:rPr>
              <a:t>kecuali</a:t>
            </a:r>
            <a:r>
              <a:rPr lang="en-US" sz="1500" i="1" dirty="0">
                <a:latin typeface="+mj-lt"/>
              </a:rPr>
              <a:t> oleh Badan </a:t>
            </a:r>
            <a:r>
              <a:rPr lang="en-US" sz="1500" i="1" dirty="0" err="1">
                <a:latin typeface="+mj-lt"/>
              </a:rPr>
              <a:t>atau</a:t>
            </a:r>
            <a:r>
              <a:rPr lang="en-US" sz="1500" i="1" dirty="0">
                <a:latin typeface="+mj-lt"/>
              </a:rPr>
              <a:t> </a:t>
            </a:r>
            <a:r>
              <a:rPr lang="en-US" sz="1500" i="1" dirty="0" err="1">
                <a:latin typeface="+mj-lt"/>
              </a:rPr>
              <a:t>Pejabat</a:t>
            </a:r>
            <a:r>
              <a:rPr lang="en-US" sz="1500" i="1" dirty="0">
                <a:latin typeface="+mj-lt"/>
              </a:rPr>
              <a:t> TUN”.</a:t>
            </a:r>
            <a:endParaRPr lang="id-ID" sz="1500" dirty="0">
              <a:latin typeface="+mj-lt"/>
            </a:endParaRPr>
          </a:p>
          <a:p>
            <a:pPr marL="446088" indent="-293688"/>
            <a:endParaRPr lang="en-US" dirty="0">
              <a:latin typeface="+mj-lt"/>
            </a:endParaRPr>
          </a:p>
          <a:p>
            <a:endParaRPr lang="id-ID" dirty="0"/>
          </a:p>
          <a:p>
            <a:endParaRPr lang="id-ID" dirty="0"/>
          </a:p>
          <a:p>
            <a:endParaRPr lang="id-ID" dirty="0"/>
          </a:p>
        </p:txBody>
      </p:sp>
    </p:spTree>
    <p:extLst>
      <p:ext uri="{BB962C8B-B14F-4D97-AF65-F5344CB8AC3E}">
        <p14:creationId xmlns:p14="http://schemas.microsoft.com/office/powerpoint/2010/main" val="25829346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782" y="207034"/>
            <a:ext cx="6049991" cy="672860"/>
          </a:xfrm>
        </p:spPr>
        <p:txBody>
          <a:bodyPr>
            <a:noAutofit/>
          </a:bodyPr>
          <a:lstStyle/>
          <a:p>
            <a:r>
              <a:rPr lang="en-US" sz="1800" b="1" dirty="0" err="1">
                <a:solidFill>
                  <a:srgbClr val="C00000"/>
                </a:solidFill>
              </a:rPr>
              <a:t>Lanjutan</a:t>
            </a:r>
            <a:r>
              <a:rPr lang="en-US" sz="1800" b="1" dirty="0">
                <a:solidFill>
                  <a:srgbClr val="C00000"/>
                </a:solidFill>
              </a:rPr>
              <a:t> … </a:t>
            </a:r>
            <a:r>
              <a:rPr lang="en-US" sz="1800" b="1" dirty="0" err="1">
                <a:solidFill>
                  <a:srgbClr val="C00000"/>
                </a:solidFill>
              </a:rPr>
              <a:t>Putusan</a:t>
            </a:r>
            <a:r>
              <a:rPr lang="en-US" sz="1800" b="1" dirty="0">
                <a:solidFill>
                  <a:srgbClr val="C00000"/>
                </a:solidFill>
              </a:rPr>
              <a:t> MK No. 24/PUU-XXII/2024 </a:t>
            </a:r>
            <a:br>
              <a:rPr lang="en-US" sz="1800" b="1" dirty="0">
                <a:solidFill>
                  <a:srgbClr val="C00000"/>
                </a:solidFill>
              </a:rPr>
            </a:br>
            <a:endParaRPr lang="id-ID" sz="1800" b="1" dirty="0">
              <a:solidFill>
                <a:srgbClr val="C00000"/>
              </a:solidFill>
            </a:endParaRPr>
          </a:p>
        </p:txBody>
      </p:sp>
      <p:sp>
        <p:nvSpPr>
          <p:cNvPr id="3" name="Content Placeholder 2"/>
          <p:cNvSpPr>
            <a:spLocks noGrp="1"/>
          </p:cNvSpPr>
          <p:nvPr>
            <p:ph type="body" idx="1"/>
          </p:nvPr>
        </p:nvSpPr>
        <p:spPr>
          <a:xfrm>
            <a:off x="40256" y="684362"/>
            <a:ext cx="6199517" cy="4378625"/>
          </a:xfrm>
        </p:spPr>
        <p:txBody>
          <a:bodyPr>
            <a:normAutofit fontScale="25000" lnSpcReduction="20000"/>
          </a:bodyPr>
          <a:lstStyle/>
          <a:p>
            <a:pPr marL="152400" indent="0" algn="just">
              <a:buClr>
                <a:schemeClr val="accent5"/>
              </a:buClr>
              <a:buNone/>
            </a:pPr>
            <a:r>
              <a:rPr lang="en-US" sz="5600" dirty="0" err="1">
                <a:latin typeface="+mj-lt"/>
              </a:rPr>
              <a:t>Pertimbangan</a:t>
            </a:r>
            <a:r>
              <a:rPr lang="en-US" sz="5600" dirty="0">
                <a:latin typeface="+mj-lt"/>
              </a:rPr>
              <a:t> </a:t>
            </a:r>
            <a:r>
              <a:rPr lang="en-US" sz="5600" dirty="0" err="1">
                <a:latin typeface="+mj-lt"/>
              </a:rPr>
              <a:t>Mahkamah</a:t>
            </a:r>
            <a:r>
              <a:rPr lang="en-US" sz="5600" dirty="0">
                <a:latin typeface="+mj-lt"/>
              </a:rPr>
              <a:t>:</a:t>
            </a:r>
          </a:p>
          <a:p>
            <a:pPr marL="357188" indent="-179388" algn="just">
              <a:buClr>
                <a:schemeClr val="accent5"/>
              </a:buClr>
              <a:buFont typeface="Arial" panose="020B0604020202020204" pitchFamily="34" charset="0"/>
              <a:buChar char="•"/>
            </a:pPr>
            <a:r>
              <a:rPr lang="en-US" sz="5600" dirty="0" err="1">
                <a:latin typeface="+mn-lt"/>
              </a:rPr>
              <a:t>Apabila</a:t>
            </a:r>
            <a:r>
              <a:rPr lang="en-US" sz="5600" dirty="0">
                <a:latin typeface="+mn-lt"/>
              </a:rPr>
              <a:t> </a:t>
            </a:r>
            <a:r>
              <a:rPr lang="en-US" sz="5600" dirty="0" err="1">
                <a:latin typeface="+mn-lt"/>
              </a:rPr>
              <a:t>dibuka</a:t>
            </a:r>
            <a:r>
              <a:rPr lang="en-US" sz="5600" dirty="0">
                <a:latin typeface="+mn-lt"/>
              </a:rPr>
              <a:t> </a:t>
            </a:r>
            <a:r>
              <a:rPr lang="en-US" sz="5600" dirty="0" err="1">
                <a:latin typeface="+mn-lt"/>
              </a:rPr>
              <a:t>kekuasaan</a:t>
            </a:r>
            <a:r>
              <a:rPr lang="en-US" sz="5600" dirty="0">
                <a:latin typeface="+mn-lt"/>
              </a:rPr>
              <a:t> </a:t>
            </a:r>
            <a:r>
              <a:rPr lang="en-US" sz="5600" dirty="0" err="1">
                <a:latin typeface="+mn-lt"/>
              </a:rPr>
              <a:t>untuk</a:t>
            </a:r>
            <a:r>
              <a:rPr lang="en-US" sz="5600" dirty="0">
                <a:latin typeface="+mn-lt"/>
              </a:rPr>
              <a:t> </a:t>
            </a:r>
            <a:r>
              <a:rPr lang="en-US" sz="5600" dirty="0" err="1">
                <a:latin typeface="+mn-lt"/>
              </a:rPr>
              <a:t>mengajukan</a:t>
            </a:r>
            <a:r>
              <a:rPr lang="en-US" sz="5600" dirty="0">
                <a:latin typeface="+mn-lt"/>
              </a:rPr>
              <a:t> PK </a:t>
            </a:r>
            <a:r>
              <a:rPr lang="en-US" sz="5600" dirty="0" err="1">
                <a:latin typeface="+mn-lt"/>
              </a:rPr>
              <a:t>lebih</a:t>
            </a:r>
            <a:r>
              <a:rPr lang="en-US" sz="5600" dirty="0">
                <a:latin typeface="+mn-lt"/>
              </a:rPr>
              <a:t> </a:t>
            </a:r>
            <a:r>
              <a:rPr lang="en-US" sz="5600" dirty="0" err="1">
                <a:latin typeface="+mn-lt"/>
              </a:rPr>
              <a:t>dari</a:t>
            </a:r>
            <a:r>
              <a:rPr lang="en-US" sz="5600" dirty="0">
                <a:latin typeface="+mn-lt"/>
              </a:rPr>
              <a:t> </a:t>
            </a:r>
            <a:r>
              <a:rPr lang="en-US" sz="5600" dirty="0" err="1">
                <a:latin typeface="+mn-lt"/>
              </a:rPr>
              <a:t>satu</a:t>
            </a:r>
            <a:r>
              <a:rPr lang="en-US" sz="5600" dirty="0">
                <a:latin typeface="+mn-lt"/>
              </a:rPr>
              <a:t> kali </a:t>
            </a:r>
            <a:r>
              <a:rPr lang="en-US" sz="5600" dirty="0" err="1">
                <a:latin typeface="+mn-lt"/>
              </a:rPr>
              <a:t>untuk</a:t>
            </a:r>
            <a:r>
              <a:rPr lang="en-US" sz="5600" dirty="0">
                <a:latin typeface="+mn-lt"/>
              </a:rPr>
              <a:t> </a:t>
            </a:r>
            <a:r>
              <a:rPr lang="en-US" sz="5600" dirty="0" err="1">
                <a:latin typeface="+mn-lt"/>
              </a:rPr>
              <a:t>perkara</a:t>
            </a:r>
            <a:r>
              <a:rPr lang="en-US" sz="5600" dirty="0">
                <a:latin typeface="+mn-lt"/>
              </a:rPr>
              <a:t> </a:t>
            </a:r>
            <a:r>
              <a:rPr lang="en-US" sz="5600" dirty="0" err="1">
                <a:latin typeface="+mn-lt"/>
              </a:rPr>
              <a:t>selain</a:t>
            </a:r>
            <a:r>
              <a:rPr lang="en-US" sz="5600" dirty="0">
                <a:latin typeface="+mn-lt"/>
              </a:rPr>
              <a:t> </a:t>
            </a:r>
            <a:r>
              <a:rPr lang="en-US" sz="5600" dirty="0" err="1">
                <a:latin typeface="+mn-lt"/>
              </a:rPr>
              <a:t>pidana</a:t>
            </a:r>
            <a:r>
              <a:rPr lang="en-US" sz="5600" dirty="0">
                <a:latin typeface="+mn-lt"/>
              </a:rPr>
              <a:t>, </a:t>
            </a:r>
            <a:r>
              <a:rPr lang="en-US" sz="5600" dirty="0" err="1">
                <a:latin typeface="+mn-lt"/>
              </a:rPr>
              <a:t>maka</a:t>
            </a:r>
            <a:r>
              <a:rPr lang="en-US" sz="5600" dirty="0">
                <a:latin typeface="+mn-lt"/>
              </a:rPr>
              <a:t> </a:t>
            </a:r>
            <a:r>
              <a:rPr lang="en-US" sz="5600" dirty="0" err="1">
                <a:latin typeface="+mn-lt"/>
              </a:rPr>
              <a:t>akan</a:t>
            </a:r>
            <a:r>
              <a:rPr lang="en-US" sz="5600" dirty="0">
                <a:latin typeface="+mn-lt"/>
              </a:rPr>
              <a:t> </a:t>
            </a:r>
            <a:r>
              <a:rPr lang="en-US" sz="5600" dirty="0" err="1">
                <a:latin typeface="+mn-lt"/>
              </a:rPr>
              <a:t>mengakibatkan</a:t>
            </a:r>
            <a:r>
              <a:rPr lang="en-US" sz="5600" dirty="0">
                <a:latin typeface="+mn-lt"/>
              </a:rPr>
              <a:t> </a:t>
            </a:r>
            <a:r>
              <a:rPr lang="en-US" sz="5600" dirty="0" err="1">
                <a:latin typeface="+mn-lt"/>
              </a:rPr>
              <a:t>penyelesaian</a:t>
            </a:r>
            <a:r>
              <a:rPr lang="en-US" sz="5600" dirty="0">
                <a:latin typeface="+mn-lt"/>
              </a:rPr>
              <a:t> </a:t>
            </a:r>
            <a:r>
              <a:rPr lang="en-US" sz="5600" dirty="0" err="1">
                <a:latin typeface="+mn-lt"/>
              </a:rPr>
              <a:t>perkara</a:t>
            </a:r>
            <a:r>
              <a:rPr lang="en-US" sz="5600" dirty="0">
                <a:latin typeface="+mn-lt"/>
              </a:rPr>
              <a:t> </a:t>
            </a:r>
            <a:r>
              <a:rPr lang="en-US" sz="5600" dirty="0" err="1">
                <a:latin typeface="+mn-lt"/>
              </a:rPr>
              <a:t>menjadi</a:t>
            </a:r>
            <a:r>
              <a:rPr lang="en-US" sz="5600" dirty="0">
                <a:latin typeface="+mn-lt"/>
              </a:rPr>
              <a:t> lama dan </a:t>
            </a:r>
            <a:r>
              <a:rPr lang="en-US" sz="5600" dirty="0" err="1">
                <a:latin typeface="+mn-lt"/>
              </a:rPr>
              <a:t>tidak</a:t>
            </a:r>
            <a:r>
              <a:rPr lang="en-US" sz="5600" dirty="0">
                <a:latin typeface="+mn-lt"/>
              </a:rPr>
              <a:t> </a:t>
            </a:r>
            <a:r>
              <a:rPr lang="en-US" sz="5600" dirty="0" err="1">
                <a:latin typeface="+mn-lt"/>
              </a:rPr>
              <a:t>akan</a:t>
            </a:r>
            <a:r>
              <a:rPr lang="en-US" sz="5600" dirty="0">
                <a:latin typeface="+mn-lt"/>
              </a:rPr>
              <a:t> </a:t>
            </a:r>
            <a:r>
              <a:rPr lang="en-US" sz="5600" dirty="0" err="1">
                <a:latin typeface="+mn-lt"/>
              </a:rPr>
              <a:t>pernah</a:t>
            </a:r>
            <a:r>
              <a:rPr lang="en-US" sz="5600" dirty="0">
                <a:latin typeface="+mn-lt"/>
              </a:rPr>
              <a:t> </a:t>
            </a:r>
            <a:r>
              <a:rPr lang="en-US" sz="5600" dirty="0" err="1">
                <a:latin typeface="+mn-lt"/>
              </a:rPr>
              <a:t>selesai</a:t>
            </a:r>
            <a:r>
              <a:rPr lang="en-US" sz="5600" dirty="0">
                <a:latin typeface="+mn-lt"/>
              </a:rPr>
              <a:t> </a:t>
            </a:r>
            <a:r>
              <a:rPr lang="en-US" sz="5600" dirty="0" err="1">
                <a:latin typeface="+mn-lt"/>
              </a:rPr>
              <a:t>yg</a:t>
            </a:r>
            <a:r>
              <a:rPr lang="en-US" sz="5600" dirty="0">
                <a:latin typeface="+mn-lt"/>
              </a:rPr>
              <a:t> pd </a:t>
            </a:r>
            <a:r>
              <a:rPr lang="en-US" sz="5600" dirty="0" err="1">
                <a:latin typeface="+mn-lt"/>
              </a:rPr>
              <a:t>akhirnya</a:t>
            </a:r>
            <a:r>
              <a:rPr lang="en-US" sz="5600" dirty="0">
                <a:latin typeface="+mn-lt"/>
              </a:rPr>
              <a:t> </a:t>
            </a:r>
            <a:r>
              <a:rPr lang="en-US" sz="5600" dirty="0" err="1">
                <a:latin typeface="+mn-lt"/>
              </a:rPr>
              <a:t>menimbulkan</a:t>
            </a:r>
            <a:r>
              <a:rPr lang="en-US" sz="5600" dirty="0">
                <a:latin typeface="+mn-lt"/>
              </a:rPr>
              <a:t> </a:t>
            </a:r>
            <a:r>
              <a:rPr lang="en-US" sz="5600" dirty="0" err="1">
                <a:latin typeface="+mn-lt"/>
              </a:rPr>
              <a:t>ketidakpastian</a:t>
            </a:r>
            <a:r>
              <a:rPr lang="en-US" sz="5600" dirty="0">
                <a:latin typeface="+mn-lt"/>
              </a:rPr>
              <a:t> </a:t>
            </a:r>
            <a:r>
              <a:rPr lang="en-US" sz="5600" dirty="0" err="1">
                <a:latin typeface="+mn-lt"/>
              </a:rPr>
              <a:t>hukum</a:t>
            </a:r>
            <a:r>
              <a:rPr lang="en-US" sz="5600" dirty="0">
                <a:latin typeface="+mn-lt"/>
              </a:rPr>
              <a:t>;</a:t>
            </a:r>
          </a:p>
          <a:p>
            <a:pPr marL="357188" indent="-179388" algn="just">
              <a:buClr>
                <a:schemeClr val="accent5"/>
              </a:buClr>
              <a:buFont typeface="Arial" panose="020B0604020202020204" pitchFamily="34" charset="0"/>
              <a:buChar char="•"/>
            </a:pPr>
            <a:r>
              <a:rPr lang="en-US" sz="5600" dirty="0" err="1">
                <a:latin typeface="+mn-lt"/>
              </a:rPr>
              <a:t>Sebagai</a:t>
            </a:r>
            <a:r>
              <a:rPr lang="en-US" sz="5600" dirty="0">
                <a:latin typeface="+mn-lt"/>
              </a:rPr>
              <a:t> </a:t>
            </a:r>
            <a:r>
              <a:rPr lang="en-US" sz="5600" dirty="0" err="1">
                <a:latin typeface="+mn-lt"/>
              </a:rPr>
              <a:t>antisipasi</a:t>
            </a:r>
            <a:r>
              <a:rPr lang="en-US" sz="5600" dirty="0">
                <a:latin typeface="+mn-lt"/>
              </a:rPr>
              <a:t> agar Badan/</a:t>
            </a:r>
            <a:r>
              <a:rPr lang="en-US" sz="5600" dirty="0" err="1">
                <a:latin typeface="+mn-lt"/>
              </a:rPr>
              <a:t>Pejabat</a:t>
            </a:r>
            <a:r>
              <a:rPr lang="en-US" sz="5600" dirty="0">
                <a:latin typeface="+mn-lt"/>
              </a:rPr>
              <a:t> TUN </a:t>
            </a:r>
            <a:r>
              <a:rPr lang="en-US" sz="5600" dirty="0" err="1">
                <a:latin typeface="+mn-lt"/>
              </a:rPr>
              <a:t>tidak</a:t>
            </a:r>
            <a:r>
              <a:rPr lang="en-US" sz="5600" dirty="0">
                <a:latin typeface="+mn-lt"/>
              </a:rPr>
              <a:t> </a:t>
            </a:r>
            <a:r>
              <a:rPr lang="en-US" sz="5600" dirty="0" err="1">
                <a:latin typeface="+mn-lt"/>
              </a:rPr>
              <a:t>melakukan</a:t>
            </a:r>
            <a:r>
              <a:rPr lang="en-US" sz="5600" dirty="0">
                <a:latin typeface="+mn-lt"/>
              </a:rPr>
              <a:t> </a:t>
            </a:r>
            <a:r>
              <a:rPr lang="en-US" sz="5600" dirty="0" err="1">
                <a:latin typeface="+mn-lt"/>
              </a:rPr>
              <a:t>perbuatan</a:t>
            </a:r>
            <a:r>
              <a:rPr lang="en-US" sz="5600" dirty="0">
                <a:latin typeface="+mn-lt"/>
              </a:rPr>
              <a:t> </a:t>
            </a:r>
            <a:r>
              <a:rPr lang="en-US" sz="5600" dirty="0" err="1">
                <a:latin typeface="+mn-lt"/>
              </a:rPr>
              <a:t>yg</a:t>
            </a:r>
            <a:r>
              <a:rPr lang="en-US" sz="5600" dirty="0">
                <a:latin typeface="+mn-lt"/>
              </a:rPr>
              <a:t> </a:t>
            </a:r>
            <a:r>
              <a:rPr lang="en-US" sz="5600" dirty="0" err="1">
                <a:latin typeface="+mn-lt"/>
              </a:rPr>
              <a:t>terlarang</a:t>
            </a:r>
            <a:r>
              <a:rPr lang="en-US" sz="5600" dirty="0">
                <a:latin typeface="+mn-lt"/>
              </a:rPr>
              <a:t>/</a:t>
            </a:r>
            <a:r>
              <a:rPr lang="en-US" sz="5600" dirty="0" err="1">
                <a:latin typeface="+mn-lt"/>
              </a:rPr>
              <a:t>penyimpangan</a:t>
            </a:r>
            <a:r>
              <a:rPr lang="en-US" sz="5600" dirty="0">
                <a:latin typeface="+mn-lt"/>
              </a:rPr>
              <a:t> </a:t>
            </a:r>
            <a:r>
              <a:rPr lang="en-US" sz="5600" dirty="0" err="1">
                <a:latin typeface="+mn-lt"/>
              </a:rPr>
              <a:t>seperti</a:t>
            </a:r>
            <a:r>
              <a:rPr lang="en-US" sz="5600" dirty="0">
                <a:latin typeface="+mn-lt"/>
              </a:rPr>
              <a:t> </a:t>
            </a:r>
            <a:r>
              <a:rPr lang="en-US" sz="5600" dirty="0" err="1">
                <a:latin typeface="+mn-lt"/>
              </a:rPr>
              <a:t>perbuatan</a:t>
            </a:r>
            <a:r>
              <a:rPr lang="en-US" sz="5600" dirty="0">
                <a:latin typeface="+mn-lt"/>
              </a:rPr>
              <a:t> </a:t>
            </a:r>
            <a:r>
              <a:rPr lang="en-US" sz="5600" dirty="0" err="1">
                <a:latin typeface="+mn-lt"/>
              </a:rPr>
              <a:t>melanggar</a:t>
            </a:r>
            <a:r>
              <a:rPr lang="en-US" sz="5600" dirty="0">
                <a:latin typeface="+mn-lt"/>
              </a:rPr>
              <a:t> </a:t>
            </a:r>
            <a:r>
              <a:rPr lang="en-US" sz="5600" dirty="0" err="1">
                <a:latin typeface="+mn-lt"/>
              </a:rPr>
              <a:t>hukum</a:t>
            </a:r>
            <a:r>
              <a:rPr lang="en-US" sz="5600" dirty="0">
                <a:latin typeface="+mn-lt"/>
              </a:rPr>
              <a:t>, </a:t>
            </a:r>
            <a:r>
              <a:rPr lang="en-US" sz="5600" dirty="0" err="1">
                <a:latin typeface="+mn-lt"/>
              </a:rPr>
              <a:t>penyalahgunaan</a:t>
            </a:r>
            <a:r>
              <a:rPr lang="en-US" sz="5600" dirty="0">
                <a:latin typeface="+mn-lt"/>
              </a:rPr>
              <a:t> </a:t>
            </a:r>
            <a:r>
              <a:rPr lang="en-US" sz="5600" dirty="0" err="1">
                <a:latin typeface="+mn-lt"/>
              </a:rPr>
              <a:t>kekuasaan</a:t>
            </a:r>
            <a:r>
              <a:rPr lang="en-US" sz="5600" dirty="0">
                <a:latin typeface="+mn-lt"/>
              </a:rPr>
              <a:t>, dan </a:t>
            </a:r>
            <a:r>
              <a:rPr lang="en-US" sz="5600" dirty="0" err="1">
                <a:latin typeface="+mn-lt"/>
              </a:rPr>
              <a:t>kesewenang-wenangan</a:t>
            </a:r>
            <a:r>
              <a:rPr lang="en-US" sz="5600" dirty="0">
                <a:latin typeface="+mn-lt"/>
              </a:rPr>
              <a:t>.</a:t>
            </a:r>
          </a:p>
          <a:p>
            <a:pPr marL="357188" indent="-179388" algn="just">
              <a:buClr>
                <a:schemeClr val="accent5"/>
              </a:buClr>
              <a:buFont typeface="Arial" panose="020B0604020202020204" pitchFamily="34" charset="0"/>
              <a:buChar char="•"/>
            </a:pPr>
            <a:r>
              <a:rPr lang="en-US" sz="5600" dirty="0">
                <a:latin typeface="+mn-lt"/>
              </a:rPr>
              <a:t>Badan/</a:t>
            </a:r>
            <a:r>
              <a:rPr lang="en-US" sz="5600" dirty="0" err="1">
                <a:latin typeface="+mn-lt"/>
              </a:rPr>
              <a:t>Pejabat</a:t>
            </a:r>
            <a:r>
              <a:rPr lang="en-US" sz="5600" dirty="0">
                <a:latin typeface="+mn-lt"/>
              </a:rPr>
              <a:t> TUN </a:t>
            </a:r>
            <a:r>
              <a:rPr lang="en-US" sz="5600" dirty="0" err="1">
                <a:latin typeface="+mn-lt"/>
              </a:rPr>
              <a:t>memiliki</a:t>
            </a:r>
            <a:r>
              <a:rPr lang="en-US" sz="5600" dirty="0">
                <a:latin typeface="+mn-lt"/>
              </a:rPr>
              <a:t> </a:t>
            </a:r>
            <a:r>
              <a:rPr lang="en-US" sz="5600" dirty="0" err="1">
                <a:latin typeface="+mn-lt"/>
              </a:rPr>
              <a:t>kewajiban</a:t>
            </a:r>
            <a:r>
              <a:rPr lang="en-US" sz="5600" dirty="0">
                <a:latin typeface="+mn-lt"/>
              </a:rPr>
              <a:t> </a:t>
            </a:r>
            <a:r>
              <a:rPr lang="en-US" sz="5600" dirty="0" err="1">
                <a:latin typeface="+mn-lt"/>
              </a:rPr>
              <a:t>hukum</a:t>
            </a:r>
            <a:r>
              <a:rPr lang="en-US" sz="5600" dirty="0">
                <a:latin typeface="+mn-lt"/>
              </a:rPr>
              <a:t> </a:t>
            </a:r>
            <a:r>
              <a:rPr lang="en-US" sz="5600" dirty="0" err="1">
                <a:latin typeface="+mn-lt"/>
              </a:rPr>
              <a:t>untuk</a:t>
            </a:r>
            <a:r>
              <a:rPr lang="en-US" sz="5600" dirty="0">
                <a:latin typeface="+mn-lt"/>
              </a:rPr>
              <a:t> </a:t>
            </a:r>
            <a:r>
              <a:rPr lang="en-US" sz="5600" dirty="0" err="1">
                <a:latin typeface="+mn-lt"/>
              </a:rPr>
              <a:t>segera</a:t>
            </a:r>
            <a:r>
              <a:rPr lang="en-US" sz="5600" dirty="0">
                <a:latin typeface="+mn-lt"/>
              </a:rPr>
              <a:t> </a:t>
            </a:r>
            <a:r>
              <a:rPr lang="en-US" sz="5600" dirty="0" err="1">
                <a:latin typeface="+mn-lt"/>
              </a:rPr>
              <a:t>menindaklanjuti</a:t>
            </a:r>
            <a:r>
              <a:rPr lang="en-US" sz="5600" dirty="0">
                <a:latin typeface="+mn-lt"/>
              </a:rPr>
              <a:t> </a:t>
            </a:r>
            <a:r>
              <a:rPr lang="en-US" sz="5600" dirty="0" err="1">
                <a:latin typeface="+mn-lt"/>
              </a:rPr>
              <a:t>atau</a:t>
            </a:r>
            <a:r>
              <a:rPr lang="en-US" sz="5600" dirty="0">
                <a:latin typeface="+mn-lt"/>
              </a:rPr>
              <a:t> </a:t>
            </a:r>
            <a:r>
              <a:rPr lang="en-US" sz="5600" dirty="0" err="1">
                <a:latin typeface="+mn-lt"/>
              </a:rPr>
              <a:t>mengeksekusi</a:t>
            </a:r>
            <a:r>
              <a:rPr lang="en-US" sz="5600" dirty="0">
                <a:latin typeface="+mn-lt"/>
              </a:rPr>
              <a:t> </a:t>
            </a:r>
            <a:r>
              <a:rPr lang="en-US" sz="5600" dirty="0" err="1">
                <a:latin typeface="+mn-lt"/>
              </a:rPr>
              <a:t>langsung</a:t>
            </a:r>
            <a:r>
              <a:rPr lang="en-US" sz="5600" dirty="0">
                <a:latin typeface="+mn-lt"/>
              </a:rPr>
              <a:t> </a:t>
            </a:r>
            <a:r>
              <a:rPr lang="en-US" sz="5600" dirty="0" err="1">
                <a:latin typeface="+mn-lt"/>
              </a:rPr>
              <a:t>putusan</a:t>
            </a:r>
            <a:r>
              <a:rPr lang="en-US" sz="5600" dirty="0">
                <a:latin typeface="+mn-lt"/>
              </a:rPr>
              <a:t> PTUN </a:t>
            </a:r>
            <a:r>
              <a:rPr lang="en-US" sz="5600" dirty="0" err="1">
                <a:latin typeface="+mn-lt"/>
              </a:rPr>
              <a:t>yg</a:t>
            </a:r>
            <a:r>
              <a:rPr lang="en-US" sz="5600" dirty="0">
                <a:latin typeface="+mn-lt"/>
              </a:rPr>
              <a:t> </a:t>
            </a:r>
            <a:r>
              <a:rPr lang="en-US" sz="5600" dirty="0" err="1">
                <a:latin typeface="+mn-lt"/>
              </a:rPr>
              <a:t>telah</a:t>
            </a:r>
            <a:r>
              <a:rPr lang="en-US" sz="5600" dirty="0">
                <a:latin typeface="+mn-lt"/>
              </a:rPr>
              <a:t> </a:t>
            </a:r>
            <a:r>
              <a:rPr lang="en-US" sz="5600" i="1" dirty="0" err="1">
                <a:latin typeface="+mn-lt"/>
              </a:rPr>
              <a:t>inkracht</a:t>
            </a:r>
            <a:r>
              <a:rPr lang="en-US" sz="5600" i="1" dirty="0">
                <a:latin typeface="+mn-lt"/>
              </a:rPr>
              <a:t>.</a:t>
            </a:r>
          </a:p>
          <a:p>
            <a:pPr marL="357188" indent="-179388" algn="just">
              <a:buClr>
                <a:schemeClr val="accent5"/>
              </a:buClr>
              <a:buFont typeface="Arial" panose="020B0604020202020204" pitchFamily="34" charset="0"/>
              <a:buChar char="•"/>
            </a:pPr>
            <a:r>
              <a:rPr lang="en-US" sz="5600" dirty="0" err="1">
                <a:latin typeface="+mn-lt"/>
              </a:rPr>
              <a:t>Apabila</a:t>
            </a:r>
            <a:r>
              <a:rPr lang="en-US" sz="5600" dirty="0">
                <a:latin typeface="+mn-lt"/>
              </a:rPr>
              <a:t> Badan/</a:t>
            </a:r>
            <a:r>
              <a:rPr lang="en-US" sz="5600" dirty="0" err="1">
                <a:latin typeface="+mn-lt"/>
              </a:rPr>
              <a:t>Pejabat</a:t>
            </a:r>
            <a:r>
              <a:rPr lang="en-US" sz="5600" dirty="0">
                <a:latin typeface="+mn-lt"/>
              </a:rPr>
              <a:t> TUN </a:t>
            </a:r>
            <a:r>
              <a:rPr lang="en-US" sz="5600" dirty="0" err="1">
                <a:latin typeface="+mn-lt"/>
              </a:rPr>
              <a:t>yg</a:t>
            </a:r>
            <a:r>
              <a:rPr lang="en-US" sz="5600" dirty="0">
                <a:latin typeface="+mn-lt"/>
              </a:rPr>
              <a:t> </a:t>
            </a:r>
            <a:r>
              <a:rPr lang="en-US" sz="5600" dirty="0" err="1">
                <a:latin typeface="+mn-lt"/>
              </a:rPr>
              <a:t>kalah</a:t>
            </a:r>
            <a:r>
              <a:rPr lang="en-US" sz="5600" dirty="0">
                <a:latin typeface="+mn-lt"/>
              </a:rPr>
              <a:t> </a:t>
            </a:r>
            <a:r>
              <a:rPr lang="en-US" sz="5600" dirty="0" err="1">
                <a:latin typeface="+mn-lt"/>
              </a:rPr>
              <a:t>masih</a:t>
            </a:r>
            <a:r>
              <a:rPr lang="en-US" sz="5600" dirty="0">
                <a:latin typeface="+mn-lt"/>
              </a:rPr>
              <a:t> </a:t>
            </a:r>
            <a:r>
              <a:rPr lang="en-US" sz="5600" dirty="0" err="1">
                <a:latin typeface="+mn-lt"/>
              </a:rPr>
              <a:t>diberikan</a:t>
            </a:r>
            <a:r>
              <a:rPr lang="en-US" sz="5600" dirty="0">
                <a:latin typeface="+mn-lt"/>
              </a:rPr>
              <a:t> </a:t>
            </a:r>
            <a:r>
              <a:rPr lang="en-US" sz="5600" dirty="0" err="1">
                <a:latin typeface="+mn-lt"/>
              </a:rPr>
              <a:t>kesempatan</a:t>
            </a:r>
            <a:r>
              <a:rPr lang="en-US" sz="5600" dirty="0">
                <a:latin typeface="+mn-lt"/>
              </a:rPr>
              <a:t> </a:t>
            </a:r>
            <a:r>
              <a:rPr lang="en-US" sz="5600" dirty="0" err="1">
                <a:latin typeface="+mn-lt"/>
              </a:rPr>
              <a:t>untuk</a:t>
            </a:r>
            <a:r>
              <a:rPr lang="en-US" sz="5600" dirty="0">
                <a:latin typeface="+mn-lt"/>
              </a:rPr>
              <a:t> </a:t>
            </a:r>
            <a:r>
              <a:rPr lang="en-US" sz="5600" dirty="0" err="1">
                <a:latin typeface="+mn-lt"/>
              </a:rPr>
              <a:t>mengajukan</a:t>
            </a:r>
            <a:r>
              <a:rPr lang="en-US" sz="5600" dirty="0">
                <a:latin typeface="+mn-lt"/>
              </a:rPr>
              <a:t> PK </a:t>
            </a:r>
            <a:r>
              <a:rPr lang="en-US" sz="5600" dirty="0" err="1">
                <a:latin typeface="+mn-lt"/>
              </a:rPr>
              <a:t>sebagaimana</a:t>
            </a:r>
            <a:r>
              <a:rPr lang="en-US" sz="5600" dirty="0">
                <a:latin typeface="+mn-lt"/>
              </a:rPr>
              <a:t> </a:t>
            </a:r>
            <a:r>
              <a:rPr lang="en-US" sz="5600" dirty="0" err="1">
                <a:latin typeface="+mn-lt"/>
              </a:rPr>
              <a:t>diatur</a:t>
            </a:r>
            <a:r>
              <a:rPr lang="en-US" sz="5600" dirty="0">
                <a:latin typeface="+mn-lt"/>
              </a:rPr>
              <a:t> Pasal 132 (1) UU </a:t>
            </a:r>
            <a:r>
              <a:rPr lang="en-US" sz="5600" dirty="0" err="1">
                <a:latin typeface="+mn-lt"/>
              </a:rPr>
              <a:t>Peratun</a:t>
            </a:r>
            <a:r>
              <a:rPr lang="en-US" sz="5600" dirty="0">
                <a:latin typeface="+mn-lt"/>
              </a:rPr>
              <a:t>, </a:t>
            </a:r>
            <a:r>
              <a:rPr lang="en-US" sz="5600" dirty="0" err="1">
                <a:latin typeface="+mn-lt"/>
              </a:rPr>
              <a:t>maka</a:t>
            </a:r>
            <a:r>
              <a:rPr lang="en-US" sz="5600" dirty="0">
                <a:latin typeface="+mn-lt"/>
              </a:rPr>
              <a:t> </a:t>
            </a:r>
            <a:r>
              <a:rPr lang="en-US" sz="5600" dirty="0" err="1">
                <a:latin typeface="+mn-lt"/>
              </a:rPr>
              <a:t>hal</a:t>
            </a:r>
            <a:r>
              <a:rPr lang="en-US" sz="5600" dirty="0">
                <a:latin typeface="+mn-lt"/>
              </a:rPr>
              <a:t> </a:t>
            </a:r>
            <a:r>
              <a:rPr lang="en-US" sz="5600" dirty="0" err="1">
                <a:latin typeface="+mn-lt"/>
              </a:rPr>
              <a:t>itu</a:t>
            </a:r>
            <a:r>
              <a:rPr lang="en-US" sz="5600" dirty="0">
                <a:latin typeface="+mn-lt"/>
              </a:rPr>
              <a:t> </a:t>
            </a:r>
            <a:r>
              <a:rPr lang="en-US" sz="5600" dirty="0" err="1">
                <a:latin typeface="+mn-lt"/>
              </a:rPr>
              <a:t>menunjukkan</a:t>
            </a:r>
            <a:r>
              <a:rPr lang="en-US" sz="5600" dirty="0">
                <a:latin typeface="+mn-lt"/>
              </a:rPr>
              <a:t> Badan/</a:t>
            </a:r>
            <a:r>
              <a:rPr lang="en-US" sz="5600" dirty="0" err="1">
                <a:latin typeface="+mn-lt"/>
              </a:rPr>
              <a:t>Pejabat</a:t>
            </a:r>
            <a:r>
              <a:rPr lang="en-US" sz="5600" dirty="0">
                <a:latin typeface="+mn-lt"/>
              </a:rPr>
              <a:t> TUN </a:t>
            </a:r>
            <a:r>
              <a:rPr lang="en-US" sz="5600" dirty="0" err="1">
                <a:latin typeface="+mn-lt"/>
              </a:rPr>
              <a:t>yg</a:t>
            </a:r>
            <a:r>
              <a:rPr lang="en-US" sz="5600" dirty="0">
                <a:latin typeface="+mn-lt"/>
              </a:rPr>
              <a:t> </a:t>
            </a:r>
            <a:r>
              <a:rPr lang="en-US" sz="5600" dirty="0" err="1">
                <a:latin typeface="+mn-lt"/>
              </a:rPr>
              <a:t>kalah</a:t>
            </a:r>
            <a:r>
              <a:rPr lang="en-US" sz="5600" dirty="0">
                <a:latin typeface="+mn-lt"/>
              </a:rPr>
              <a:t> </a:t>
            </a:r>
            <a:r>
              <a:rPr lang="en-US" sz="5600" dirty="0" err="1">
                <a:latin typeface="+mn-lt"/>
              </a:rPr>
              <a:t>tsb</a:t>
            </a:r>
            <a:r>
              <a:rPr lang="en-US" sz="5600" dirty="0">
                <a:latin typeface="+mn-lt"/>
              </a:rPr>
              <a:t> </a:t>
            </a:r>
            <a:r>
              <a:rPr lang="en-US" sz="5600" dirty="0" err="1">
                <a:latin typeface="+mn-lt"/>
              </a:rPr>
              <a:t>telah</a:t>
            </a:r>
            <a:r>
              <a:rPr lang="en-US" sz="5600" dirty="0">
                <a:latin typeface="+mn-lt"/>
              </a:rPr>
              <a:t> </a:t>
            </a:r>
            <a:r>
              <a:rPr lang="en-US" sz="5600" dirty="0" err="1">
                <a:latin typeface="+mn-lt"/>
              </a:rPr>
              <a:t>keluar</a:t>
            </a:r>
            <a:r>
              <a:rPr lang="en-US" sz="5600" dirty="0">
                <a:latin typeface="+mn-lt"/>
              </a:rPr>
              <a:t> </a:t>
            </a:r>
            <a:r>
              <a:rPr lang="en-US" sz="5600" dirty="0" err="1">
                <a:latin typeface="+mn-lt"/>
              </a:rPr>
              <a:t>dari</a:t>
            </a:r>
            <a:r>
              <a:rPr lang="en-US" sz="5600" dirty="0">
                <a:latin typeface="+mn-lt"/>
              </a:rPr>
              <a:t> </a:t>
            </a:r>
            <a:r>
              <a:rPr lang="en-US" sz="5600" dirty="0" err="1">
                <a:latin typeface="+mn-lt"/>
              </a:rPr>
              <a:t>khittah</a:t>
            </a:r>
            <a:r>
              <a:rPr lang="en-US" sz="5600" dirty="0">
                <a:latin typeface="+mn-lt"/>
              </a:rPr>
              <a:t> </a:t>
            </a:r>
            <a:r>
              <a:rPr lang="en-US" sz="5600" dirty="0" err="1">
                <a:latin typeface="+mn-lt"/>
              </a:rPr>
              <a:t>eksistensi</a:t>
            </a:r>
            <a:r>
              <a:rPr lang="en-US" sz="5600" dirty="0">
                <a:latin typeface="+mn-lt"/>
              </a:rPr>
              <a:t> PTUN </a:t>
            </a:r>
            <a:r>
              <a:rPr lang="en-US" sz="5600" dirty="0" err="1">
                <a:latin typeface="+mn-lt"/>
              </a:rPr>
              <a:t>sbg</a:t>
            </a:r>
            <a:r>
              <a:rPr lang="en-US" sz="5600" dirty="0">
                <a:latin typeface="+mn-lt"/>
              </a:rPr>
              <a:t> </a:t>
            </a:r>
            <a:r>
              <a:rPr lang="en-US" sz="5600" dirty="0" err="1">
                <a:latin typeface="+mn-lt"/>
              </a:rPr>
              <a:t>instrumen</a:t>
            </a:r>
            <a:r>
              <a:rPr lang="en-US" sz="5600" dirty="0">
                <a:latin typeface="+mn-lt"/>
              </a:rPr>
              <a:t> </a:t>
            </a:r>
            <a:r>
              <a:rPr lang="en-US" sz="5600" dirty="0" err="1">
                <a:latin typeface="+mn-lt"/>
              </a:rPr>
              <a:t>perlindungan</a:t>
            </a:r>
            <a:r>
              <a:rPr lang="en-US" sz="5600" dirty="0">
                <a:latin typeface="+mn-lt"/>
              </a:rPr>
              <a:t> </a:t>
            </a:r>
            <a:r>
              <a:rPr lang="en-US" sz="5600" dirty="0" err="1">
                <a:latin typeface="+mn-lt"/>
              </a:rPr>
              <a:t>hukum</a:t>
            </a:r>
            <a:r>
              <a:rPr lang="en-US" sz="5600" dirty="0">
                <a:latin typeface="+mn-lt"/>
              </a:rPr>
              <a:t> </a:t>
            </a:r>
            <a:r>
              <a:rPr lang="en-US" sz="5600" dirty="0" err="1">
                <a:latin typeface="+mn-lt"/>
              </a:rPr>
              <a:t>bagi</a:t>
            </a:r>
            <a:r>
              <a:rPr lang="en-US" sz="5600" dirty="0">
                <a:latin typeface="+mn-lt"/>
              </a:rPr>
              <a:t> </a:t>
            </a:r>
            <a:r>
              <a:rPr lang="en-US" sz="5600" dirty="0" err="1">
                <a:latin typeface="+mn-lt"/>
              </a:rPr>
              <a:t>warga</a:t>
            </a:r>
            <a:r>
              <a:rPr lang="en-US" sz="5600" dirty="0">
                <a:latin typeface="+mn-lt"/>
              </a:rPr>
              <a:t>. </a:t>
            </a:r>
            <a:r>
              <a:rPr lang="en-US" sz="5600" dirty="0" err="1">
                <a:latin typeface="+mn-lt"/>
              </a:rPr>
              <a:t>Kondisi</a:t>
            </a:r>
            <a:r>
              <a:rPr lang="en-US" sz="5600" dirty="0">
                <a:latin typeface="+mn-lt"/>
              </a:rPr>
              <a:t> </a:t>
            </a:r>
            <a:r>
              <a:rPr lang="en-US" sz="5600" dirty="0" err="1">
                <a:latin typeface="+mn-lt"/>
              </a:rPr>
              <a:t>demikian</a:t>
            </a:r>
            <a:r>
              <a:rPr lang="en-US" sz="5600" dirty="0">
                <a:latin typeface="+mn-lt"/>
              </a:rPr>
              <a:t> </a:t>
            </a:r>
            <a:r>
              <a:rPr lang="en-US" sz="5600" dirty="0" err="1">
                <a:latin typeface="+mn-lt"/>
              </a:rPr>
              <a:t>bersifat</a:t>
            </a:r>
            <a:r>
              <a:rPr lang="en-US" sz="5600" dirty="0">
                <a:latin typeface="+mn-lt"/>
              </a:rPr>
              <a:t> </a:t>
            </a:r>
            <a:r>
              <a:rPr lang="en-US" sz="5600" dirty="0" err="1">
                <a:latin typeface="+mn-lt"/>
              </a:rPr>
              <a:t>kontraproduktif</a:t>
            </a:r>
            <a:r>
              <a:rPr lang="en-US" sz="5600" dirty="0">
                <a:latin typeface="+mn-lt"/>
              </a:rPr>
              <a:t> dan </a:t>
            </a:r>
            <a:r>
              <a:rPr lang="en-US" sz="5600" dirty="0" err="1">
                <a:latin typeface="+mn-lt"/>
              </a:rPr>
              <a:t>tidak</a:t>
            </a:r>
            <a:r>
              <a:rPr lang="en-US" sz="5600" dirty="0">
                <a:latin typeface="+mn-lt"/>
              </a:rPr>
              <a:t> </a:t>
            </a:r>
            <a:r>
              <a:rPr lang="en-US" sz="5600" dirty="0" err="1">
                <a:latin typeface="+mn-lt"/>
              </a:rPr>
              <a:t>lagi</a:t>
            </a:r>
            <a:r>
              <a:rPr lang="en-US" sz="5600" dirty="0">
                <a:latin typeface="+mn-lt"/>
              </a:rPr>
              <a:t> </a:t>
            </a:r>
            <a:r>
              <a:rPr lang="en-US" sz="5600" dirty="0" err="1">
                <a:latin typeface="+mn-lt"/>
              </a:rPr>
              <a:t>sejalan</a:t>
            </a:r>
            <a:r>
              <a:rPr lang="en-US" sz="5600" dirty="0">
                <a:latin typeface="+mn-lt"/>
              </a:rPr>
              <a:t> dg </a:t>
            </a:r>
            <a:r>
              <a:rPr lang="en-US" sz="5600" dirty="0" err="1">
                <a:latin typeface="+mn-lt"/>
              </a:rPr>
              <a:t>tujuan</a:t>
            </a:r>
            <a:r>
              <a:rPr lang="en-US" sz="5600" dirty="0">
                <a:latin typeface="+mn-lt"/>
              </a:rPr>
              <a:t> </a:t>
            </a:r>
            <a:r>
              <a:rPr lang="en-US" sz="5600" dirty="0" err="1">
                <a:latin typeface="+mn-lt"/>
              </a:rPr>
              <a:t>awal</a:t>
            </a:r>
            <a:r>
              <a:rPr lang="en-US" sz="5600" dirty="0">
                <a:latin typeface="+mn-lt"/>
              </a:rPr>
              <a:t> </a:t>
            </a:r>
            <a:r>
              <a:rPr lang="en-US" sz="5600" dirty="0" err="1">
                <a:latin typeface="+mn-lt"/>
              </a:rPr>
              <a:t>pembentukan</a:t>
            </a:r>
            <a:r>
              <a:rPr lang="en-US" sz="5600" dirty="0">
                <a:latin typeface="+mn-lt"/>
              </a:rPr>
              <a:t> PTUN </a:t>
            </a:r>
            <a:r>
              <a:rPr lang="en-US" sz="5600" dirty="0" err="1">
                <a:latin typeface="+mn-lt"/>
              </a:rPr>
              <a:t>yakni</a:t>
            </a:r>
            <a:r>
              <a:rPr lang="en-US" sz="5600" dirty="0">
                <a:latin typeface="+mn-lt"/>
              </a:rPr>
              <a:t> </a:t>
            </a:r>
            <a:r>
              <a:rPr lang="en-US" sz="5600" dirty="0" err="1">
                <a:latin typeface="+mn-lt"/>
              </a:rPr>
              <a:t>memberikan</a:t>
            </a:r>
            <a:r>
              <a:rPr lang="en-US" sz="5600" dirty="0">
                <a:latin typeface="+mn-lt"/>
              </a:rPr>
              <a:t> </a:t>
            </a:r>
            <a:r>
              <a:rPr lang="en-US" sz="5600" dirty="0" err="1">
                <a:latin typeface="+mn-lt"/>
              </a:rPr>
              <a:t>perlindungan</a:t>
            </a:r>
            <a:r>
              <a:rPr lang="en-US" sz="5600" dirty="0">
                <a:latin typeface="+mn-lt"/>
              </a:rPr>
              <a:t> </a:t>
            </a:r>
            <a:r>
              <a:rPr lang="en-US" sz="5600" dirty="0" err="1">
                <a:latin typeface="+mn-lt"/>
              </a:rPr>
              <a:t>kpd</a:t>
            </a:r>
            <a:r>
              <a:rPr lang="en-US" sz="5600" dirty="0">
                <a:latin typeface="+mn-lt"/>
              </a:rPr>
              <a:t> Masyarakat </a:t>
            </a:r>
            <a:r>
              <a:rPr lang="en-US" sz="5600" dirty="0" err="1">
                <a:latin typeface="+mn-lt"/>
              </a:rPr>
              <a:t>terhadap</a:t>
            </a:r>
            <a:r>
              <a:rPr lang="en-US" sz="5600" dirty="0">
                <a:latin typeface="+mn-lt"/>
              </a:rPr>
              <a:t> </a:t>
            </a:r>
            <a:r>
              <a:rPr lang="en-US" sz="5600" dirty="0" err="1">
                <a:latin typeface="+mn-lt"/>
              </a:rPr>
              <a:t>perbuatan</a:t>
            </a:r>
            <a:r>
              <a:rPr lang="en-US" sz="5600" dirty="0">
                <a:latin typeface="+mn-lt"/>
              </a:rPr>
              <a:t> </a:t>
            </a:r>
            <a:r>
              <a:rPr lang="en-US" sz="5600" dirty="0" err="1">
                <a:latin typeface="+mn-lt"/>
              </a:rPr>
              <a:t>pejabat</a:t>
            </a:r>
            <a:r>
              <a:rPr lang="en-US" sz="5600" dirty="0">
                <a:latin typeface="+mn-lt"/>
              </a:rPr>
              <a:t> </a:t>
            </a:r>
            <a:r>
              <a:rPr lang="en-US" sz="5600" dirty="0" err="1">
                <a:latin typeface="+mn-lt"/>
              </a:rPr>
              <a:t>pemerintah</a:t>
            </a:r>
            <a:r>
              <a:rPr lang="en-US" sz="5600" dirty="0">
                <a:latin typeface="+mn-lt"/>
              </a:rPr>
              <a:t> </a:t>
            </a:r>
            <a:r>
              <a:rPr lang="en-US" sz="5600" dirty="0" err="1">
                <a:latin typeface="+mn-lt"/>
              </a:rPr>
              <a:t>yg</a:t>
            </a:r>
            <a:r>
              <a:rPr lang="en-US" sz="5600" dirty="0">
                <a:latin typeface="+mn-lt"/>
              </a:rPr>
              <a:t> </a:t>
            </a:r>
            <a:r>
              <a:rPr lang="en-US" sz="5600" dirty="0" err="1">
                <a:latin typeface="+mn-lt"/>
              </a:rPr>
              <a:t>merugikan</a:t>
            </a:r>
            <a:r>
              <a:rPr lang="en-US" sz="5600" dirty="0">
                <a:latin typeface="+mn-lt"/>
              </a:rPr>
              <a:t> </a:t>
            </a:r>
            <a:r>
              <a:rPr lang="en-US" sz="5600" dirty="0" err="1">
                <a:latin typeface="+mn-lt"/>
              </a:rPr>
              <a:t>warga</a:t>
            </a:r>
            <a:r>
              <a:rPr lang="en-US" sz="5600" dirty="0">
                <a:latin typeface="+mn-lt"/>
              </a:rPr>
              <a:t>, </a:t>
            </a:r>
            <a:r>
              <a:rPr lang="en-US" sz="5600" dirty="0" err="1">
                <a:latin typeface="+mn-lt"/>
              </a:rPr>
              <a:t>baik</a:t>
            </a:r>
            <a:r>
              <a:rPr lang="en-US" sz="5600" dirty="0">
                <a:latin typeface="+mn-lt"/>
              </a:rPr>
              <a:t> </a:t>
            </a:r>
            <a:r>
              <a:rPr lang="en-US" sz="5600" dirty="0" err="1">
                <a:latin typeface="+mn-lt"/>
              </a:rPr>
              <a:t>karena</a:t>
            </a:r>
            <a:r>
              <a:rPr lang="en-US" sz="5600" dirty="0">
                <a:latin typeface="+mn-lt"/>
              </a:rPr>
              <a:t> </a:t>
            </a:r>
            <a:r>
              <a:rPr lang="en-US" sz="5600" dirty="0" err="1">
                <a:latin typeface="+mn-lt"/>
              </a:rPr>
              <a:t>pejabat</a:t>
            </a:r>
            <a:r>
              <a:rPr lang="en-US" sz="5600" dirty="0">
                <a:latin typeface="+mn-lt"/>
              </a:rPr>
              <a:t> </a:t>
            </a:r>
            <a:r>
              <a:rPr lang="en-US" sz="5600" dirty="0" err="1">
                <a:latin typeface="+mn-lt"/>
              </a:rPr>
              <a:t>tsb</a:t>
            </a:r>
            <a:r>
              <a:rPr lang="en-US" sz="5600" dirty="0">
                <a:latin typeface="+mn-lt"/>
              </a:rPr>
              <a:t> </a:t>
            </a:r>
            <a:r>
              <a:rPr lang="en-US" sz="5600" dirty="0" err="1">
                <a:latin typeface="+mn-lt"/>
              </a:rPr>
              <a:t>melanggar</a:t>
            </a:r>
            <a:r>
              <a:rPr lang="en-US" sz="5600" dirty="0">
                <a:latin typeface="+mn-lt"/>
              </a:rPr>
              <a:t> </a:t>
            </a:r>
            <a:r>
              <a:rPr lang="en-US" sz="5600" dirty="0" err="1">
                <a:latin typeface="+mn-lt"/>
              </a:rPr>
              <a:t>hukum</a:t>
            </a:r>
            <a:r>
              <a:rPr lang="en-US" sz="5600" dirty="0">
                <a:latin typeface="+mn-lt"/>
              </a:rPr>
              <a:t>, </a:t>
            </a:r>
            <a:r>
              <a:rPr lang="en-US" sz="5600" dirty="0" err="1">
                <a:latin typeface="+mn-lt"/>
              </a:rPr>
              <a:t>menyalahgunakan</a:t>
            </a:r>
            <a:r>
              <a:rPr lang="en-US" sz="5600" dirty="0">
                <a:latin typeface="+mn-lt"/>
              </a:rPr>
              <a:t> </a:t>
            </a:r>
            <a:r>
              <a:rPr lang="en-US" sz="5600" dirty="0" err="1">
                <a:latin typeface="+mn-lt"/>
              </a:rPr>
              <a:t>kewenangan</a:t>
            </a:r>
            <a:r>
              <a:rPr lang="en-US" sz="5600" dirty="0">
                <a:latin typeface="+mn-lt"/>
              </a:rPr>
              <a:t>, </a:t>
            </a:r>
            <a:r>
              <a:rPr lang="en-US" sz="5600" dirty="0" err="1">
                <a:latin typeface="+mn-lt"/>
              </a:rPr>
              <a:t>meupun</a:t>
            </a:r>
            <a:r>
              <a:rPr lang="en-US" sz="5600" dirty="0">
                <a:latin typeface="+mn-lt"/>
              </a:rPr>
              <a:t> </a:t>
            </a:r>
            <a:r>
              <a:rPr lang="en-US" sz="5600" dirty="0" err="1">
                <a:latin typeface="+mn-lt"/>
              </a:rPr>
              <a:t>bertindak</a:t>
            </a:r>
            <a:r>
              <a:rPr lang="en-US" sz="5600" dirty="0">
                <a:latin typeface="+mn-lt"/>
              </a:rPr>
              <a:t> </a:t>
            </a:r>
            <a:r>
              <a:rPr lang="en-US" sz="5600" dirty="0" err="1">
                <a:latin typeface="+mn-lt"/>
              </a:rPr>
              <a:t>sewenang-wenang</a:t>
            </a:r>
            <a:r>
              <a:rPr lang="en-US" sz="5600" dirty="0">
                <a:latin typeface="+mn-lt"/>
              </a:rPr>
              <a:t> </a:t>
            </a:r>
            <a:r>
              <a:rPr lang="en-US" sz="5600" dirty="0" err="1">
                <a:latin typeface="+mn-lt"/>
              </a:rPr>
              <a:t>dalam</a:t>
            </a:r>
            <a:r>
              <a:rPr lang="en-US" sz="5600" dirty="0">
                <a:latin typeface="+mn-lt"/>
              </a:rPr>
              <a:t> </a:t>
            </a:r>
            <a:r>
              <a:rPr lang="en-US" sz="5600" dirty="0" err="1">
                <a:latin typeface="+mn-lt"/>
              </a:rPr>
              <a:t>menjalankan</a:t>
            </a:r>
            <a:r>
              <a:rPr lang="en-US" sz="5600" dirty="0">
                <a:latin typeface="+mn-lt"/>
              </a:rPr>
              <a:t> </a:t>
            </a:r>
            <a:r>
              <a:rPr lang="en-US" sz="5600" dirty="0" err="1">
                <a:latin typeface="+mn-lt"/>
              </a:rPr>
              <a:t>tugas</a:t>
            </a:r>
            <a:r>
              <a:rPr lang="en-US" sz="5600" dirty="0">
                <a:latin typeface="+mn-lt"/>
              </a:rPr>
              <a:t> dan </a:t>
            </a:r>
            <a:r>
              <a:rPr lang="en-US" sz="5600" dirty="0" err="1">
                <a:latin typeface="+mn-lt"/>
              </a:rPr>
              <a:t>fungsinya</a:t>
            </a:r>
            <a:r>
              <a:rPr lang="en-US" sz="5600" dirty="0">
                <a:latin typeface="+mn-lt"/>
              </a:rPr>
              <a:t> </a:t>
            </a:r>
            <a:r>
              <a:rPr lang="en-US" sz="5600" dirty="0" err="1">
                <a:latin typeface="+mn-lt"/>
              </a:rPr>
              <a:t>sebagai</a:t>
            </a:r>
            <a:r>
              <a:rPr lang="en-US" sz="5600" dirty="0">
                <a:latin typeface="+mn-lt"/>
              </a:rPr>
              <a:t> Badan/</a:t>
            </a:r>
            <a:r>
              <a:rPr lang="en-US" sz="5600" dirty="0" err="1">
                <a:latin typeface="+mn-lt"/>
              </a:rPr>
              <a:t>Pejabat</a:t>
            </a:r>
            <a:r>
              <a:rPr lang="en-US" sz="5600" dirty="0">
                <a:latin typeface="+mn-lt"/>
              </a:rPr>
              <a:t> TUN.</a:t>
            </a:r>
          </a:p>
          <a:p>
            <a:endParaRPr lang="id-ID" sz="6400" dirty="0">
              <a:latin typeface="+mn-lt"/>
            </a:endParaRPr>
          </a:p>
          <a:p>
            <a:endParaRPr lang="id-ID" dirty="0"/>
          </a:p>
          <a:p>
            <a:endParaRPr lang="id-ID" dirty="0"/>
          </a:p>
        </p:txBody>
      </p:sp>
    </p:spTree>
    <p:extLst>
      <p:ext uri="{BB962C8B-B14F-4D97-AF65-F5344CB8AC3E}">
        <p14:creationId xmlns:p14="http://schemas.microsoft.com/office/powerpoint/2010/main" val="39468346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7572CF-C9E1-AE4A-9309-B5B7BC227183}"/>
              </a:ext>
            </a:extLst>
          </p:cNvPr>
          <p:cNvSpPr>
            <a:spLocks noGrp="1"/>
          </p:cNvSpPr>
          <p:nvPr>
            <p:ph type="title"/>
          </p:nvPr>
        </p:nvSpPr>
        <p:spPr>
          <a:xfrm>
            <a:off x="356616" y="603504"/>
            <a:ext cx="5511300" cy="871351"/>
          </a:xfrm>
        </p:spPr>
        <p:txBody>
          <a:bodyPr/>
          <a:lstStyle/>
          <a:p>
            <a:r>
              <a:rPr lang="en-US" sz="3200" dirty="0" err="1"/>
              <a:t>Rezim</a:t>
            </a:r>
            <a:r>
              <a:rPr lang="en-US" sz="3200" dirty="0"/>
              <a:t> </a:t>
            </a:r>
            <a:r>
              <a:rPr lang="en-US" sz="3200" dirty="0" err="1"/>
              <a:t>Pemeriksaan</a:t>
            </a:r>
            <a:r>
              <a:rPr lang="en-US" sz="3200" dirty="0"/>
              <a:t> </a:t>
            </a:r>
            <a:r>
              <a:rPr lang="en-US" sz="3200" dirty="0" err="1"/>
              <a:t>Sengketa</a:t>
            </a:r>
            <a:endParaRPr lang="en-US" sz="3200" dirty="0"/>
          </a:p>
        </p:txBody>
      </p:sp>
      <p:sp>
        <p:nvSpPr>
          <p:cNvPr id="5" name="Text Placeholder 4">
            <a:extLst>
              <a:ext uri="{FF2B5EF4-FFF2-40B4-BE49-F238E27FC236}">
                <a16:creationId xmlns:a16="http://schemas.microsoft.com/office/drawing/2014/main" id="{41C09008-2D92-4041-B3C6-625E7A221E7B}"/>
              </a:ext>
            </a:extLst>
          </p:cNvPr>
          <p:cNvSpPr>
            <a:spLocks noGrp="1"/>
          </p:cNvSpPr>
          <p:nvPr>
            <p:ph type="body" idx="1"/>
          </p:nvPr>
        </p:nvSpPr>
        <p:spPr>
          <a:xfrm>
            <a:off x="489775" y="1581912"/>
            <a:ext cx="1831500" cy="3343863"/>
          </a:xfrm>
          <a:ln w="38100">
            <a:solidFill>
              <a:srgbClr val="00B050"/>
            </a:solidFill>
          </a:ln>
        </p:spPr>
        <p:txBody>
          <a:bodyPr/>
          <a:lstStyle/>
          <a:p>
            <a:pPr marL="7938" indent="0" algn="ctr"/>
            <a:r>
              <a:rPr lang="en-US" b="1" dirty="0"/>
              <a:t>REZIM PEMERIKSAAN SATU TINGKAT</a:t>
            </a:r>
          </a:p>
          <a:p>
            <a:pPr marL="7938" indent="0"/>
            <a:endParaRPr lang="en-US" dirty="0"/>
          </a:p>
          <a:p>
            <a:pPr marL="179388" indent="-171450">
              <a:buClr>
                <a:schemeClr val="accent5"/>
              </a:buClr>
            </a:pPr>
            <a:r>
              <a:rPr lang="en-US" dirty="0"/>
              <a:t>PKR ACR SINGKAT </a:t>
            </a:r>
          </a:p>
          <a:p>
            <a:pPr marL="179388" indent="-171450">
              <a:buClr>
                <a:schemeClr val="accent5"/>
              </a:buClr>
            </a:pPr>
            <a:r>
              <a:rPr lang="en-US" dirty="0"/>
              <a:t>PUTS ACR FIKTIF POSITIF</a:t>
            </a:r>
          </a:p>
        </p:txBody>
      </p:sp>
      <p:sp>
        <p:nvSpPr>
          <p:cNvPr id="6" name="Text Placeholder 5">
            <a:extLst>
              <a:ext uri="{FF2B5EF4-FFF2-40B4-BE49-F238E27FC236}">
                <a16:creationId xmlns:a16="http://schemas.microsoft.com/office/drawing/2014/main" id="{6A505209-C0FB-C14B-B32F-D1B05ECE5857}"/>
              </a:ext>
            </a:extLst>
          </p:cNvPr>
          <p:cNvSpPr>
            <a:spLocks noGrp="1"/>
          </p:cNvSpPr>
          <p:nvPr>
            <p:ph type="body" idx="2"/>
          </p:nvPr>
        </p:nvSpPr>
        <p:spPr>
          <a:xfrm>
            <a:off x="2415136" y="1581912"/>
            <a:ext cx="1831500" cy="3343863"/>
          </a:xfrm>
          <a:ln w="38100">
            <a:solidFill>
              <a:schemeClr val="accent4">
                <a:lumMod val="50000"/>
              </a:schemeClr>
            </a:solidFill>
          </a:ln>
        </p:spPr>
        <p:txBody>
          <a:bodyPr/>
          <a:lstStyle/>
          <a:p>
            <a:pPr marL="117475" indent="34925" algn="ctr"/>
            <a:r>
              <a:rPr lang="en-US" b="1" dirty="0"/>
              <a:t>REZIM PEMERIKSAAN DUA TINGKAT</a:t>
            </a:r>
          </a:p>
          <a:p>
            <a:endParaRPr lang="en-US" dirty="0"/>
          </a:p>
          <a:p>
            <a:pPr marL="179388" indent="-179388">
              <a:buClr>
                <a:schemeClr val="accent5"/>
              </a:buClr>
            </a:pPr>
            <a:r>
              <a:rPr lang="en-US" dirty="0"/>
              <a:t>PT TUN SBG PGDL TK I </a:t>
            </a:r>
            <a:r>
              <a:rPr lang="en-US" dirty="0" err="1"/>
              <a:t>dalam</a:t>
            </a:r>
            <a:r>
              <a:rPr lang="en-US" dirty="0"/>
              <a:t> </a:t>
            </a:r>
            <a:r>
              <a:rPr lang="en-US" dirty="0" err="1"/>
              <a:t>perkara</a:t>
            </a:r>
            <a:r>
              <a:rPr lang="en-US" dirty="0"/>
              <a:t> puts banding </a:t>
            </a:r>
            <a:r>
              <a:rPr lang="en-US" dirty="0" err="1"/>
              <a:t>administratif</a:t>
            </a:r>
            <a:endParaRPr lang="en-US" dirty="0"/>
          </a:p>
          <a:p>
            <a:pPr marL="179388" indent="-179388">
              <a:buClr>
                <a:schemeClr val="accent5"/>
              </a:buClr>
            </a:pPr>
            <a:r>
              <a:rPr lang="en-US" dirty="0"/>
              <a:t>PKR SENGETA PEMILU</a:t>
            </a:r>
          </a:p>
          <a:p>
            <a:pPr marL="179388" indent="-179388">
              <a:buClr>
                <a:schemeClr val="accent5"/>
              </a:buClr>
            </a:pPr>
            <a:r>
              <a:rPr lang="en-US" dirty="0"/>
              <a:t>PKR SNGKTA TUN PEMILIHAN </a:t>
            </a:r>
          </a:p>
          <a:p>
            <a:pPr marL="117475" indent="0"/>
            <a:endParaRPr lang="en-US" dirty="0"/>
          </a:p>
        </p:txBody>
      </p:sp>
      <p:sp>
        <p:nvSpPr>
          <p:cNvPr id="7" name="Text Placeholder 6">
            <a:extLst>
              <a:ext uri="{FF2B5EF4-FFF2-40B4-BE49-F238E27FC236}">
                <a16:creationId xmlns:a16="http://schemas.microsoft.com/office/drawing/2014/main" id="{9A1CDE68-FAA6-5D4A-A199-6B2429FBA9FE}"/>
              </a:ext>
            </a:extLst>
          </p:cNvPr>
          <p:cNvSpPr>
            <a:spLocks noGrp="1"/>
          </p:cNvSpPr>
          <p:nvPr>
            <p:ph type="body" idx="3"/>
          </p:nvPr>
        </p:nvSpPr>
        <p:spPr>
          <a:xfrm>
            <a:off x="4340497" y="1581912"/>
            <a:ext cx="1831500" cy="3343863"/>
          </a:xfrm>
          <a:ln w="38100">
            <a:solidFill>
              <a:srgbClr val="FFC000"/>
            </a:solidFill>
          </a:ln>
        </p:spPr>
        <p:txBody>
          <a:bodyPr/>
          <a:lstStyle/>
          <a:p>
            <a:pPr marL="117475" indent="34925" algn="ctr"/>
            <a:r>
              <a:rPr lang="en-US" b="1" dirty="0"/>
              <a:t>REZIM PEMERIKSAAN TIGA TINGKAT</a:t>
            </a:r>
          </a:p>
          <a:p>
            <a:pPr marL="117475" indent="34925" algn="ctr"/>
            <a:endParaRPr lang="en-US" dirty="0"/>
          </a:p>
          <a:p>
            <a:pPr marL="7938" indent="0" algn="just">
              <a:buNone/>
            </a:pPr>
            <a:r>
              <a:rPr lang="en-US" dirty="0"/>
              <a:t>PKR2 yang </a:t>
            </a:r>
            <a:r>
              <a:rPr lang="en-US" dirty="0" err="1"/>
              <a:t>sepenuhnya</a:t>
            </a:r>
            <a:r>
              <a:rPr lang="en-US" dirty="0"/>
              <a:t> </a:t>
            </a:r>
            <a:r>
              <a:rPr lang="en-US" dirty="0" err="1"/>
              <a:t>tunduk</a:t>
            </a:r>
            <a:r>
              <a:rPr lang="en-US" dirty="0"/>
              <a:t> pada UU </a:t>
            </a:r>
            <a:r>
              <a:rPr lang="en-US" dirty="0" err="1"/>
              <a:t>Peratun</a:t>
            </a:r>
            <a:r>
              <a:rPr lang="en-US" dirty="0"/>
              <a:t>, UU PLH, UU </a:t>
            </a:r>
            <a:r>
              <a:rPr lang="en-US" dirty="0" err="1"/>
              <a:t>Konservasi</a:t>
            </a:r>
            <a:r>
              <a:rPr lang="en-US" dirty="0"/>
              <a:t> SD Air, UU </a:t>
            </a:r>
            <a:r>
              <a:rPr lang="en-US" dirty="0" err="1"/>
              <a:t>pelayanan</a:t>
            </a:r>
            <a:r>
              <a:rPr lang="en-US" dirty="0"/>
              <a:t> </a:t>
            </a:r>
            <a:r>
              <a:rPr lang="en-US" dirty="0" err="1"/>
              <a:t>Publik</a:t>
            </a:r>
            <a:r>
              <a:rPr lang="en-US" dirty="0"/>
              <a:t> </a:t>
            </a:r>
          </a:p>
        </p:txBody>
      </p:sp>
    </p:spTree>
    <p:extLst>
      <p:ext uri="{BB962C8B-B14F-4D97-AF65-F5344CB8AC3E}">
        <p14:creationId xmlns:p14="http://schemas.microsoft.com/office/powerpoint/2010/main" val="681839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1494" y="320675"/>
            <a:ext cx="6464460" cy="911225"/>
          </a:xfrm>
          <a:solidFill>
            <a:srgbClr val="00B050"/>
          </a:solidFill>
          <a:effectLst>
            <a:glow rad="228600">
              <a:schemeClr val="accent6">
                <a:satMod val="175000"/>
                <a:alpha val="40000"/>
              </a:schemeClr>
            </a:glow>
            <a:outerShdw blurRad="76200" dist="50800" dir="5400000" rotWithShape="0">
              <a:srgbClr val="4E3B30">
                <a:alpha val="60000"/>
              </a:srgbClr>
            </a:outerShdw>
          </a:effectLst>
        </p:spPr>
        <p:style>
          <a:lnRef idx="1">
            <a:schemeClr val="accent3"/>
          </a:lnRef>
          <a:fillRef idx="2">
            <a:schemeClr val="accent3"/>
          </a:fillRef>
          <a:effectRef idx="1">
            <a:schemeClr val="accent3"/>
          </a:effectRef>
          <a:fontRef idx="minor">
            <a:schemeClr val="dk1"/>
          </a:fontRef>
        </p:style>
        <p:txBody>
          <a:bodyPr>
            <a:noAutofit/>
          </a:bodyPr>
          <a:lstStyle/>
          <a:p>
            <a:br>
              <a:rPr lang="en-AU" sz="1800" b="1" dirty="0">
                <a:ln w="1905"/>
                <a:solidFill>
                  <a:schemeClr val="bg1"/>
                </a:solidFill>
                <a:effectLst>
                  <a:innerShdw blurRad="69850" dist="43180" dir="5400000">
                    <a:srgbClr val="000000">
                      <a:alpha val="65000"/>
                    </a:srgbClr>
                  </a:innerShdw>
                </a:effectLst>
                <a:latin typeface="Century Gothic" pitchFamily="34" charset="0"/>
              </a:rPr>
            </a:br>
            <a:r>
              <a:rPr lang="en-AU" sz="1800" b="1" dirty="0">
                <a:ln w="1905"/>
                <a:solidFill>
                  <a:schemeClr val="bg1"/>
                </a:solidFill>
                <a:effectLst>
                  <a:innerShdw blurRad="69850" dist="43180" dir="5400000">
                    <a:srgbClr val="000000">
                      <a:alpha val="65000"/>
                    </a:srgbClr>
                  </a:innerShdw>
                </a:effectLst>
                <a:latin typeface="Century Gothic" pitchFamily="34" charset="0"/>
              </a:rPr>
              <a:t>SENGKETA PENETAPAN LOKASI PEMBANGUNAN </a:t>
            </a:r>
            <a:br>
              <a:rPr lang="en-AU" sz="1800" b="1" dirty="0">
                <a:ln w="1905"/>
                <a:solidFill>
                  <a:schemeClr val="bg1"/>
                </a:solidFill>
                <a:effectLst>
                  <a:innerShdw blurRad="69850" dist="43180" dir="5400000">
                    <a:srgbClr val="000000">
                      <a:alpha val="65000"/>
                    </a:srgbClr>
                  </a:innerShdw>
                </a:effectLst>
                <a:latin typeface="Century Gothic" pitchFamily="34" charset="0"/>
              </a:rPr>
            </a:br>
            <a:r>
              <a:rPr lang="en-AU" sz="1800" b="1" dirty="0">
                <a:ln w="1905"/>
                <a:solidFill>
                  <a:schemeClr val="bg1"/>
                </a:solidFill>
                <a:effectLst>
                  <a:innerShdw blurRad="69850" dist="43180" dir="5400000">
                    <a:srgbClr val="000000">
                      <a:alpha val="65000"/>
                    </a:srgbClr>
                  </a:innerShdw>
                </a:effectLst>
                <a:latin typeface="Century Gothic" pitchFamily="34" charset="0"/>
              </a:rPr>
              <a:t>UNTUK KEPENTINGAN UMUM</a:t>
            </a:r>
            <a:br>
              <a:rPr lang="en-AU" sz="18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rPr>
            </a:br>
            <a:endParaRPr lang="en-AU" sz="1800" dirty="0">
              <a:latin typeface="Century Gothic" pitchFamily="34" charset="0"/>
            </a:endParaRPr>
          </a:p>
        </p:txBody>
      </p:sp>
      <p:sp>
        <p:nvSpPr>
          <p:cNvPr id="4" name="Content Placeholder 4"/>
          <p:cNvSpPr txBox="1">
            <a:spLocks/>
          </p:cNvSpPr>
          <p:nvPr/>
        </p:nvSpPr>
        <p:spPr>
          <a:xfrm>
            <a:off x="1518026" y="1607337"/>
            <a:ext cx="6107949" cy="2732504"/>
          </a:xfrm>
          <a:prstGeom prst="rect">
            <a:avLst/>
          </a:prstGeom>
          <a:solidFill>
            <a:schemeClr val="bg1">
              <a:lumMod val="85000"/>
            </a:schemeClr>
          </a:solidFill>
          <a:effectLst>
            <a:glow rad="101600">
              <a:schemeClr val="accent2">
                <a:satMod val="175000"/>
                <a:alpha val="40000"/>
              </a:schemeClr>
            </a:glow>
            <a:outerShdw blurRad="76200" dist="50800" dir="5400000" rotWithShape="0">
              <a:srgbClr val="4E3B30">
                <a:alpha val="60000"/>
              </a:srgbClr>
            </a:outerShdw>
          </a:effectLst>
        </p:spPr>
        <p:style>
          <a:lnRef idx="1">
            <a:schemeClr val="accent2"/>
          </a:lnRef>
          <a:fillRef idx="2">
            <a:schemeClr val="accent2"/>
          </a:fillRef>
          <a:effectRef idx="1">
            <a:schemeClr val="accent2"/>
          </a:effectRef>
          <a:fontRef idx="minor">
            <a:schemeClr val="dk1"/>
          </a:fontRef>
        </p:style>
        <p:txBody>
          <a:bodyPr>
            <a:normAutofit/>
          </a:bodyPr>
          <a:lstStyle/>
          <a:p>
            <a:pPr marL="270272" indent="-270272" algn="just">
              <a:spcBef>
                <a:spcPct val="20000"/>
              </a:spcBef>
              <a:buSzPct val="70000"/>
              <a:buFont typeface="Wingdings" pitchFamily="2" charset="2"/>
              <a:buChar char="q"/>
              <a:defRPr/>
            </a:pPr>
            <a:r>
              <a:rPr lang="en-AU" sz="1800" b="1" dirty="0">
                <a:solidFill>
                  <a:schemeClr val="tx1"/>
                </a:solidFill>
                <a:latin typeface="Century Gothic" pitchFamily="34" charset="0"/>
              </a:rPr>
              <a:t>UU NOMOR 2 TAHUN 2012 </a:t>
            </a:r>
            <a:r>
              <a:rPr lang="id-ID" sz="1800" b="1" dirty="0">
                <a:solidFill>
                  <a:schemeClr val="tx1"/>
                </a:solidFill>
                <a:latin typeface="Century Gothic" pitchFamily="34" charset="0"/>
              </a:rPr>
              <a:t>TENTANG</a:t>
            </a:r>
            <a:r>
              <a:rPr lang="en-AU" sz="1800" b="1" dirty="0">
                <a:solidFill>
                  <a:schemeClr val="tx1"/>
                </a:solidFill>
                <a:latin typeface="Century Gothic" pitchFamily="34" charset="0"/>
              </a:rPr>
              <a:t> PENGADAAN TANAH BAGI PEMBANGUNAN UNTUK KEPENTINGAN UMUM</a:t>
            </a:r>
            <a:endParaRPr lang="id-ID" sz="1800" b="1" dirty="0">
              <a:solidFill>
                <a:schemeClr val="tx1"/>
              </a:solidFill>
              <a:latin typeface="Century Gothic" pitchFamily="34" charset="0"/>
            </a:endParaRPr>
          </a:p>
          <a:p>
            <a:pPr marL="270272" indent="-270272" algn="just">
              <a:spcBef>
                <a:spcPct val="20000"/>
              </a:spcBef>
              <a:buSzPct val="70000"/>
              <a:buFont typeface="Wingdings" pitchFamily="2" charset="2"/>
              <a:buChar char="q"/>
              <a:defRPr/>
            </a:pPr>
            <a:r>
              <a:rPr lang="en-AU" sz="1800" b="1" dirty="0">
                <a:solidFill>
                  <a:schemeClr val="tx1"/>
                </a:solidFill>
                <a:latin typeface="Century Gothic" pitchFamily="34" charset="0"/>
              </a:rPr>
              <a:t>PERMA NOMOR 2 TAHUN 2016 </a:t>
            </a:r>
            <a:r>
              <a:rPr lang="id-ID" sz="1800" b="1" dirty="0">
                <a:solidFill>
                  <a:schemeClr val="tx1"/>
                </a:solidFill>
                <a:latin typeface="Century Gothic" pitchFamily="34" charset="0"/>
              </a:rPr>
              <a:t>TENTANG</a:t>
            </a:r>
            <a:r>
              <a:rPr lang="en-AU" sz="1800" b="1" dirty="0">
                <a:solidFill>
                  <a:schemeClr val="tx1"/>
                </a:solidFill>
                <a:latin typeface="Century Gothic" pitchFamily="34" charset="0"/>
              </a:rPr>
              <a:t> TATA CARA</a:t>
            </a:r>
            <a:r>
              <a:rPr lang="id-ID" sz="1800" b="1" dirty="0">
                <a:solidFill>
                  <a:schemeClr val="tx1"/>
                </a:solidFill>
                <a:latin typeface="Century Gothic" pitchFamily="34" charset="0"/>
              </a:rPr>
              <a:t> </a:t>
            </a:r>
            <a:r>
              <a:rPr lang="en-AU" sz="1800" b="1" dirty="0">
                <a:solidFill>
                  <a:schemeClr val="tx1"/>
                </a:solidFill>
                <a:latin typeface="Century Gothic" pitchFamily="34" charset="0"/>
              </a:rPr>
              <a:t>PENYELESAIAN SENGKETA PENETAPAN LOKASI PEMBANGUNAN UNTUK KEPENTINGAN UMUM</a:t>
            </a:r>
          </a:p>
        </p:txBody>
      </p:sp>
    </p:spTree>
    <p:extLst>
      <p:ext uri="{BB962C8B-B14F-4D97-AF65-F5344CB8AC3E}">
        <p14:creationId xmlns:p14="http://schemas.microsoft.com/office/powerpoint/2010/main" val="328721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24" y="375032"/>
            <a:ext cx="4151377" cy="375050"/>
          </a:xfrm>
          <a:solidFill>
            <a:schemeClr val="bg1">
              <a:lumMod val="85000"/>
            </a:schemeClr>
          </a:solidFill>
          <a:ln>
            <a:miter lim="800000"/>
            <a:headEnd/>
            <a:tailEnd/>
          </a:ln>
        </p:spPr>
        <p:txBody>
          <a:bodyPr rtlCol="0">
            <a:noAutofit/>
          </a:bodyPr>
          <a:lstStyle/>
          <a:p>
            <a:pPr algn="just">
              <a:defRPr/>
            </a:pPr>
            <a:r>
              <a:rPr lang="en-US" sz="2400" b="1" spc="38" dirty="0">
                <a:ln w="11430"/>
                <a:solidFill>
                  <a:schemeClr val="tx1"/>
                </a:solidFill>
                <a:latin typeface="Century Gothic" pitchFamily="34" charset="0"/>
                <a:ea typeface="Bangla MN" charset="0"/>
                <a:cs typeface="Bangla MN" charset="0"/>
              </a:rPr>
              <a:t>OBJEK SENGKETA</a:t>
            </a:r>
          </a:p>
        </p:txBody>
      </p:sp>
      <p:sp>
        <p:nvSpPr>
          <p:cNvPr id="3" name="Content Placeholder 2"/>
          <p:cNvSpPr>
            <a:spLocks noGrp="1"/>
          </p:cNvSpPr>
          <p:nvPr>
            <p:ph idx="1"/>
          </p:nvPr>
        </p:nvSpPr>
        <p:spPr>
          <a:xfrm>
            <a:off x="1571604" y="750082"/>
            <a:ext cx="7045748" cy="910834"/>
          </a:xfrm>
        </p:spPr>
        <p:txBody>
          <a:bodyPr>
            <a:normAutofit/>
          </a:bodyPr>
          <a:lstStyle/>
          <a:p>
            <a:pPr marL="0" indent="0" algn="just">
              <a:buNone/>
            </a:pPr>
            <a:r>
              <a:rPr lang="id-ID" sz="1500" b="1" dirty="0">
                <a:latin typeface="Century Gothic" pitchFamily="34" charset="0"/>
              </a:rPr>
              <a:t>Objek </a:t>
            </a:r>
            <a:r>
              <a:rPr lang="en-US" sz="1500" b="1" dirty="0" err="1">
                <a:latin typeface="Century Gothic" pitchFamily="34" charset="0"/>
              </a:rPr>
              <a:t>sengketa</a:t>
            </a:r>
            <a:r>
              <a:rPr lang="en-US" sz="1500" b="1" dirty="0">
                <a:latin typeface="Century Gothic" pitchFamily="34" charset="0"/>
              </a:rPr>
              <a:t> </a:t>
            </a:r>
            <a:r>
              <a:rPr lang="en-US" sz="1500" b="1" dirty="0" err="1">
                <a:latin typeface="Century Gothic" pitchFamily="34" charset="0"/>
              </a:rPr>
              <a:t>tata</a:t>
            </a:r>
            <a:r>
              <a:rPr lang="en-US" sz="1500" b="1" dirty="0">
                <a:latin typeface="Century Gothic" pitchFamily="34" charset="0"/>
              </a:rPr>
              <a:t> </a:t>
            </a:r>
            <a:r>
              <a:rPr lang="en-US" sz="1500" b="1" dirty="0" err="1">
                <a:latin typeface="Century Gothic" pitchFamily="34" charset="0"/>
              </a:rPr>
              <a:t>usaha</a:t>
            </a:r>
            <a:r>
              <a:rPr lang="en-US" sz="1500" b="1" dirty="0">
                <a:latin typeface="Century Gothic" pitchFamily="34" charset="0"/>
              </a:rPr>
              <a:t> </a:t>
            </a:r>
            <a:r>
              <a:rPr lang="en-US" sz="1500" b="1" dirty="0" err="1">
                <a:latin typeface="Century Gothic" pitchFamily="34" charset="0"/>
              </a:rPr>
              <a:t>negara</a:t>
            </a:r>
            <a:r>
              <a:rPr lang="en-US" sz="1500" b="1" dirty="0">
                <a:latin typeface="Century Gothic" pitchFamily="34" charset="0"/>
              </a:rPr>
              <a:t> </a:t>
            </a:r>
            <a:r>
              <a:rPr lang="en-US" sz="1500" b="1" dirty="0" err="1">
                <a:latin typeface="Century Gothic" pitchFamily="34" charset="0"/>
              </a:rPr>
              <a:t>dalam</a:t>
            </a:r>
            <a:r>
              <a:rPr lang="en-US" sz="1500" b="1" dirty="0">
                <a:latin typeface="Century Gothic" pitchFamily="34" charset="0"/>
              </a:rPr>
              <a:t> </a:t>
            </a:r>
            <a:r>
              <a:rPr lang="en-US" sz="1500" b="1" dirty="0" err="1">
                <a:latin typeface="Century Gothic" pitchFamily="34" charset="0"/>
              </a:rPr>
              <a:t>pengadaan</a:t>
            </a:r>
            <a:r>
              <a:rPr lang="en-US" sz="1500" b="1" dirty="0">
                <a:latin typeface="Century Gothic" pitchFamily="34" charset="0"/>
              </a:rPr>
              <a:t> </a:t>
            </a:r>
            <a:r>
              <a:rPr lang="en-US" sz="1500" b="1" dirty="0" err="1">
                <a:latin typeface="Century Gothic" pitchFamily="34" charset="0"/>
              </a:rPr>
              <a:t>tanah</a:t>
            </a:r>
            <a:r>
              <a:rPr lang="en-US" sz="1500" b="1" dirty="0">
                <a:latin typeface="Century Gothic" pitchFamily="34" charset="0"/>
              </a:rPr>
              <a:t> </a:t>
            </a:r>
            <a:r>
              <a:rPr lang="en-US" sz="1500" b="1" dirty="0" err="1">
                <a:latin typeface="Century Gothic" pitchFamily="34" charset="0"/>
              </a:rPr>
              <a:t>bagi</a:t>
            </a:r>
            <a:r>
              <a:rPr lang="en-US" sz="1500" b="1" dirty="0">
                <a:latin typeface="Century Gothic" pitchFamily="34" charset="0"/>
              </a:rPr>
              <a:t> </a:t>
            </a:r>
            <a:r>
              <a:rPr lang="en-US" sz="1500" b="1" dirty="0" err="1">
                <a:latin typeface="Century Gothic" pitchFamily="34" charset="0"/>
              </a:rPr>
              <a:t>pembangunan</a:t>
            </a:r>
            <a:r>
              <a:rPr lang="en-US" sz="1500" b="1" dirty="0">
                <a:latin typeface="Century Gothic" pitchFamily="34" charset="0"/>
              </a:rPr>
              <a:t> </a:t>
            </a:r>
            <a:r>
              <a:rPr lang="en-US" sz="1500" b="1" dirty="0" err="1">
                <a:latin typeface="Century Gothic" pitchFamily="34" charset="0"/>
              </a:rPr>
              <a:t>untuk</a:t>
            </a:r>
            <a:r>
              <a:rPr lang="en-US" sz="1500" b="1" dirty="0">
                <a:latin typeface="Century Gothic" pitchFamily="34" charset="0"/>
              </a:rPr>
              <a:t> </a:t>
            </a:r>
            <a:r>
              <a:rPr lang="en-US" sz="1500" b="1" dirty="0" err="1">
                <a:latin typeface="Century Gothic" pitchFamily="34" charset="0"/>
              </a:rPr>
              <a:t>kepentingan</a:t>
            </a:r>
            <a:r>
              <a:rPr lang="en-US" sz="1500" b="1" dirty="0">
                <a:latin typeface="Century Gothic" pitchFamily="34" charset="0"/>
              </a:rPr>
              <a:t> </a:t>
            </a:r>
            <a:r>
              <a:rPr lang="en-US" sz="1500" b="1" dirty="0" err="1">
                <a:latin typeface="Century Gothic" pitchFamily="34" charset="0"/>
              </a:rPr>
              <a:t>umum</a:t>
            </a:r>
            <a:r>
              <a:rPr lang="id-ID" sz="1500" b="1" dirty="0">
                <a:latin typeface="Century Gothic" pitchFamily="34" charset="0"/>
              </a:rPr>
              <a:t> :</a:t>
            </a:r>
          </a:p>
          <a:p>
            <a:pPr marL="0" indent="0" algn="just">
              <a:buNone/>
            </a:pPr>
            <a:endParaRPr lang="id-ID" sz="1500" dirty="0">
              <a:solidFill>
                <a:schemeClr val="accent5">
                  <a:lumMod val="75000"/>
                </a:schemeClr>
              </a:solidFill>
              <a:latin typeface="Century Gothic" pitchFamily="34" charset="0"/>
            </a:endParaRPr>
          </a:p>
        </p:txBody>
      </p:sp>
      <p:sp>
        <p:nvSpPr>
          <p:cNvPr id="7" name="Content Placeholder 2"/>
          <p:cNvSpPr txBox="1">
            <a:spLocks/>
          </p:cNvSpPr>
          <p:nvPr/>
        </p:nvSpPr>
        <p:spPr>
          <a:xfrm>
            <a:off x="4893471" y="2303857"/>
            <a:ext cx="2518190" cy="1875248"/>
          </a:xfrm>
          <a:prstGeom prst="rect">
            <a:avLst/>
          </a:prstGeom>
          <a:solidFill>
            <a:schemeClr val="bg1">
              <a:lumMod val="85000"/>
            </a:schemeClr>
          </a:solidFill>
          <a:ln>
            <a:headEnd/>
            <a:tailEnd/>
          </a:ln>
        </p:spPr>
        <p:style>
          <a:lnRef idx="0">
            <a:schemeClr val="accent1"/>
          </a:lnRef>
          <a:fillRef idx="3">
            <a:schemeClr val="accent1"/>
          </a:fillRef>
          <a:effectRef idx="3">
            <a:schemeClr val="accent1"/>
          </a:effectRef>
          <a:fontRef idx="minor">
            <a:schemeClr val="lt1"/>
          </a:fontRef>
        </p:style>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1500" b="1" dirty="0" err="1">
                <a:latin typeface="Century Gothic" pitchFamily="34" charset="0"/>
              </a:rPr>
              <a:t>Penetapan</a:t>
            </a:r>
            <a:r>
              <a:rPr lang="en-US" sz="1500" b="1" dirty="0">
                <a:latin typeface="Century Gothic" pitchFamily="34" charset="0"/>
              </a:rPr>
              <a:t> </a:t>
            </a:r>
            <a:r>
              <a:rPr lang="en-US" sz="1500" b="1" dirty="0" err="1">
                <a:latin typeface="Century Gothic" pitchFamily="34" charset="0"/>
              </a:rPr>
              <a:t>lokasi</a:t>
            </a:r>
            <a:r>
              <a:rPr lang="en-US" sz="1500" b="1" dirty="0">
                <a:latin typeface="Century Gothic" pitchFamily="34" charset="0"/>
              </a:rPr>
              <a:t> </a:t>
            </a:r>
            <a:r>
              <a:rPr lang="en-US" sz="1500" b="1" dirty="0" err="1">
                <a:latin typeface="Century Gothic" pitchFamily="34" charset="0"/>
              </a:rPr>
              <a:t>berdasarkan</a:t>
            </a:r>
            <a:r>
              <a:rPr lang="en-US" sz="1500" b="1" dirty="0">
                <a:latin typeface="Century Gothic" pitchFamily="34" charset="0"/>
              </a:rPr>
              <a:t> </a:t>
            </a:r>
            <a:r>
              <a:rPr lang="en-US" sz="1500" b="1" dirty="0" err="1">
                <a:latin typeface="Century Gothic" pitchFamily="34" charset="0"/>
              </a:rPr>
              <a:t>rekomendasi</a:t>
            </a:r>
            <a:r>
              <a:rPr lang="en-US" sz="1500" b="1" dirty="0">
                <a:latin typeface="Century Gothic" pitchFamily="34" charset="0"/>
              </a:rPr>
              <a:t> Tim </a:t>
            </a:r>
            <a:r>
              <a:rPr lang="en-US" sz="1500" b="1" dirty="0" err="1">
                <a:latin typeface="Century Gothic" pitchFamily="34" charset="0"/>
              </a:rPr>
              <a:t>Kajian</a:t>
            </a:r>
            <a:r>
              <a:rPr lang="en-US" sz="1500" b="1" dirty="0">
                <a:latin typeface="Century Gothic" pitchFamily="34" charset="0"/>
              </a:rPr>
              <a:t> </a:t>
            </a:r>
            <a:r>
              <a:rPr lang="en-US" sz="1500" b="1" dirty="0" err="1">
                <a:latin typeface="Century Gothic" pitchFamily="34" charset="0"/>
              </a:rPr>
              <a:t>Keberatan</a:t>
            </a:r>
            <a:r>
              <a:rPr lang="en-US" sz="1500" b="1" dirty="0">
                <a:latin typeface="Century Gothic" pitchFamily="34" charset="0"/>
              </a:rPr>
              <a:t> </a:t>
            </a:r>
            <a:r>
              <a:rPr lang="en-US" sz="1500" b="1" dirty="0" err="1">
                <a:latin typeface="Century Gothic" pitchFamily="34" charset="0"/>
              </a:rPr>
              <a:t>atas</a:t>
            </a:r>
            <a:r>
              <a:rPr lang="en-US" sz="1500" b="1" dirty="0">
                <a:latin typeface="Century Gothic" pitchFamily="34" charset="0"/>
              </a:rPr>
              <a:t> </a:t>
            </a:r>
            <a:r>
              <a:rPr lang="en-US" sz="1500" b="1" dirty="0" err="1">
                <a:latin typeface="Century Gothic" pitchFamily="34" charset="0"/>
              </a:rPr>
              <a:t>keberatan</a:t>
            </a:r>
            <a:r>
              <a:rPr lang="en-US" sz="1500" b="1" dirty="0">
                <a:latin typeface="Century Gothic" pitchFamily="34" charset="0"/>
              </a:rPr>
              <a:t> </a:t>
            </a:r>
            <a:r>
              <a:rPr lang="en-US" sz="1500" b="1" dirty="0" err="1">
                <a:latin typeface="Century Gothic" pitchFamily="34" charset="0"/>
              </a:rPr>
              <a:t>terhadap</a:t>
            </a:r>
            <a:r>
              <a:rPr lang="en-US" sz="1500" b="1" dirty="0">
                <a:latin typeface="Century Gothic" pitchFamily="34" charset="0"/>
              </a:rPr>
              <a:t> </a:t>
            </a:r>
            <a:r>
              <a:rPr lang="en-US" sz="1500" b="1" dirty="0" err="1">
                <a:latin typeface="Century Gothic" pitchFamily="34" charset="0"/>
              </a:rPr>
              <a:t>hasil</a:t>
            </a:r>
            <a:r>
              <a:rPr lang="en-US" sz="1500" b="1" dirty="0">
                <a:latin typeface="Century Gothic" pitchFamily="34" charset="0"/>
              </a:rPr>
              <a:t> </a:t>
            </a:r>
            <a:r>
              <a:rPr lang="en-US" sz="1500" b="1" dirty="0" err="1">
                <a:latin typeface="Century Gothic" pitchFamily="34" charset="0"/>
              </a:rPr>
              <a:t>konsultasi</a:t>
            </a:r>
            <a:r>
              <a:rPr lang="en-US" sz="1500" b="1" dirty="0">
                <a:latin typeface="Century Gothic" pitchFamily="34" charset="0"/>
              </a:rPr>
              <a:t> </a:t>
            </a:r>
            <a:r>
              <a:rPr lang="en-US" sz="1500" b="1" dirty="0" err="1">
                <a:latin typeface="Century Gothic" pitchFamily="34" charset="0"/>
              </a:rPr>
              <a:t>publik</a:t>
            </a:r>
            <a:r>
              <a:rPr lang="en-US" sz="1500" b="1" dirty="0">
                <a:latin typeface="Century Gothic" pitchFamily="34" charset="0"/>
              </a:rPr>
              <a:t> </a:t>
            </a:r>
            <a:r>
              <a:rPr lang="en-US" sz="1500" b="1" dirty="0" err="1">
                <a:latin typeface="Century Gothic" pitchFamily="34" charset="0"/>
              </a:rPr>
              <a:t>ulang</a:t>
            </a:r>
            <a:r>
              <a:rPr lang="id-ID" sz="1500" b="1" dirty="0">
                <a:latin typeface="Century Gothic" pitchFamily="34" charset="0"/>
              </a:rPr>
              <a:t>.</a:t>
            </a:r>
            <a:r>
              <a:rPr lang="en-US" sz="1500" b="1" dirty="0">
                <a:latin typeface="Century Gothic" pitchFamily="34" charset="0"/>
              </a:rPr>
              <a:t> </a:t>
            </a:r>
            <a:r>
              <a:rPr lang="en-US" sz="1500" b="1" dirty="0" err="1">
                <a:latin typeface="Century Gothic" pitchFamily="34" charset="0"/>
              </a:rPr>
              <a:t>Pasal</a:t>
            </a:r>
            <a:r>
              <a:rPr lang="en-US" sz="1500" b="1" dirty="0">
                <a:latin typeface="Century Gothic" pitchFamily="34" charset="0"/>
              </a:rPr>
              <a:t> 22 </a:t>
            </a:r>
            <a:r>
              <a:rPr lang="en-US" sz="1500" b="1" dirty="0" err="1">
                <a:latin typeface="Century Gothic" pitchFamily="34" charset="0"/>
              </a:rPr>
              <a:t>ayat</a:t>
            </a:r>
            <a:r>
              <a:rPr lang="en-US" sz="1500" b="1" dirty="0">
                <a:latin typeface="Century Gothic" pitchFamily="34" charset="0"/>
              </a:rPr>
              <a:t> (1)</a:t>
            </a:r>
            <a:endParaRPr lang="id-ID" sz="1500" b="1" dirty="0">
              <a:latin typeface="Century Gothic" pitchFamily="34" charset="0"/>
            </a:endParaRPr>
          </a:p>
        </p:txBody>
      </p:sp>
      <p:sp>
        <p:nvSpPr>
          <p:cNvPr id="8" name="Content Placeholder 2"/>
          <p:cNvSpPr txBox="1">
            <a:spLocks/>
          </p:cNvSpPr>
          <p:nvPr/>
        </p:nvSpPr>
        <p:spPr>
          <a:xfrm>
            <a:off x="2696752" y="1660916"/>
            <a:ext cx="3247112" cy="497681"/>
          </a:xfrm>
          <a:prstGeom prst="rect">
            <a:avLst/>
          </a:prstGeom>
          <a:solidFill>
            <a:schemeClr val="bg1">
              <a:lumMod val="85000"/>
            </a:schemeClr>
          </a:solidFill>
          <a:ln>
            <a:headEnd/>
            <a:tailEnd/>
          </a:ln>
        </p:spPr>
        <p:style>
          <a:lnRef idx="0">
            <a:schemeClr val="accent1"/>
          </a:lnRef>
          <a:fillRef idx="3">
            <a:schemeClr val="accent1"/>
          </a:fillRef>
          <a:effectRef idx="3">
            <a:schemeClr val="accent1"/>
          </a:effectRef>
          <a:fontRef idx="minor">
            <a:schemeClr val="lt1"/>
          </a:fontRef>
        </p:style>
        <p:txBody>
          <a:bodyPr lIns="0" tIns="54000" rIns="0" bIns="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2100" b="1" dirty="0">
                <a:latin typeface="Century Gothic" pitchFamily="34" charset="0"/>
                <a:ea typeface="Bangla MN" charset="0"/>
                <a:cs typeface="Bangla MN" charset="0"/>
              </a:rPr>
              <a:t>PENETAPAN </a:t>
            </a:r>
            <a:r>
              <a:rPr lang="id-ID" sz="2100" b="1" dirty="0">
                <a:latin typeface="Century Gothic" pitchFamily="34" charset="0"/>
                <a:ea typeface="Bangla MN" charset="0"/>
                <a:cs typeface="Bangla MN" charset="0"/>
              </a:rPr>
              <a:t>L</a:t>
            </a:r>
            <a:r>
              <a:rPr lang="en-US" sz="2100" b="1" dirty="0">
                <a:latin typeface="Century Gothic" pitchFamily="34" charset="0"/>
                <a:ea typeface="Bangla MN" charset="0"/>
                <a:cs typeface="Bangla MN" charset="0"/>
              </a:rPr>
              <a:t>OKASI</a:t>
            </a:r>
            <a:endParaRPr lang="id-ID" sz="2100" b="1" dirty="0">
              <a:latin typeface="Century Gothic" pitchFamily="34" charset="0"/>
              <a:ea typeface="Bangla MN" charset="0"/>
              <a:cs typeface="Bangla MN" charset="0"/>
            </a:endParaRPr>
          </a:p>
        </p:txBody>
      </p:sp>
      <p:sp>
        <p:nvSpPr>
          <p:cNvPr id="9" name="Content Placeholder 2"/>
          <p:cNvSpPr txBox="1">
            <a:spLocks/>
          </p:cNvSpPr>
          <p:nvPr/>
        </p:nvSpPr>
        <p:spPr>
          <a:xfrm>
            <a:off x="2000232" y="2303858"/>
            <a:ext cx="2250297" cy="1285884"/>
          </a:xfrm>
          <a:prstGeom prst="rect">
            <a:avLst/>
          </a:prstGeom>
          <a:solidFill>
            <a:schemeClr val="bg1">
              <a:lumMod val="85000"/>
            </a:schemeClr>
          </a:solidFill>
          <a:ln>
            <a:headEnd/>
            <a:tailEnd/>
          </a:ln>
        </p:spPr>
        <p:style>
          <a:lnRef idx="0">
            <a:schemeClr val="accent1"/>
          </a:lnRef>
          <a:fillRef idx="3">
            <a:schemeClr val="accent1"/>
          </a:fillRef>
          <a:effectRef idx="3">
            <a:schemeClr val="accent1"/>
          </a:effectRef>
          <a:fontRef idx="minor">
            <a:schemeClr val="lt1"/>
          </a:fontRef>
        </p:style>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1500" b="1" dirty="0" err="1">
                <a:latin typeface="Century Gothic" pitchFamily="34" charset="0"/>
              </a:rPr>
              <a:t>Penetapan</a:t>
            </a:r>
            <a:r>
              <a:rPr lang="en-US" sz="1500" b="1" dirty="0">
                <a:latin typeface="Century Gothic" pitchFamily="34" charset="0"/>
              </a:rPr>
              <a:t> </a:t>
            </a:r>
            <a:r>
              <a:rPr lang="en-US" sz="1500" b="1" dirty="0" err="1">
                <a:latin typeface="Century Gothic" pitchFamily="34" charset="0"/>
              </a:rPr>
              <a:t>lokasi</a:t>
            </a:r>
            <a:r>
              <a:rPr lang="id-ID" sz="1500" b="1" dirty="0">
                <a:latin typeface="Century Gothic" pitchFamily="34" charset="0"/>
              </a:rPr>
              <a:t> berdasarkan hasil </a:t>
            </a:r>
            <a:r>
              <a:rPr lang="en-US" sz="1500" b="1" dirty="0" err="1">
                <a:latin typeface="Century Gothic" pitchFamily="34" charset="0"/>
              </a:rPr>
              <a:t>kesepakatan</a:t>
            </a:r>
            <a:r>
              <a:rPr lang="en-US" sz="1500" b="1" dirty="0">
                <a:latin typeface="Century Gothic" pitchFamily="34" charset="0"/>
              </a:rPr>
              <a:t> </a:t>
            </a:r>
            <a:r>
              <a:rPr lang="en-US" sz="1500" b="1" dirty="0" err="1">
                <a:latin typeface="Century Gothic" pitchFamily="34" charset="0"/>
              </a:rPr>
              <a:t>dalam</a:t>
            </a:r>
            <a:r>
              <a:rPr lang="en-US" sz="1500" b="1" dirty="0">
                <a:latin typeface="Century Gothic" pitchFamily="34" charset="0"/>
              </a:rPr>
              <a:t> </a:t>
            </a:r>
            <a:r>
              <a:rPr lang="en-US" sz="1500" b="1" dirty="0" err="1">
                <a:latin typeface="Century Gothic" pitchFamily="34" charset="0"/>
              </a:rPr>
              <a:t>konsultasi</a:t>
            </a:r>
            <a:r>
              <a:rPr lang="en-US" sz="1500" b="1" dirty="0">
                <a:latin typeface="Century Gothic" pitchFamily="34" charset="0"/>
              </a:rPr>
              <a:t> </a:t>
            </a:r>
            <a:r>
              <a:rPr lang="en-US" sz="1500" b="1" dirty="0" err="1">
                <a:latin typeface="Century Gothic" pitchFamily="34" charset="0"/>
              </a:rPr>
              <a:t>publik</a:t>
            </a:r>
            <a:r>
              <a:rPr lang="en-US" sz="1500" b="1" dirty="0">
                <a:latin typeface="Century Gothic" pitchFamily="34" charset="0"/>
              </a:rPr>
              <a:t>.</a:t>
            </a:r>
            <a:r>
              <a:rPr lang="id-ID" sz="1500" b="1" dirty="0">
                <a:latin typeface="Century Gothic" pitchFamily="34" charset="0"/>
              </a:rPr>
              <a:t> (</a:t>
            </a:r>
            <a:r>
              <a:rPr lang="en-US" sz="1500" b="1" dirty="0">
                <a:latin typeface="Century Gothic" pitchFamily="34" charset="0"/>
              </a:rPr>
              <a:t>Pasal 19 </a:t>
            </a:r>
            <a:r>
              <a:rPr lang="en-US" sz="1500" b="1" dirty="0" err="1">
                <a:latin typeface="Century Gothic" pitchFamily="34" charset="0"/>
              </a:rPr>
              <a:t>ayat</a:t>
            </a:r>
            <a:r>
              <a:rPr lang="en-US" sz="1500" b="1" dirty="0">
                <a:latin typeface="Century Gothic" pitchFamily="34" charset="0"/>
              </a:rPr>
              <a:t> (6)</a:t>
            </a:r>
            <a:r>
              <a:rPr lang="id-ID" sz="1500" b="1" dirty="0">
                <a:latin typeface="Century Gothic" pitchFamily="34" charset="0"/>
              </a:rPr>
              <a:t>)</a:t>
            </a:r>
          </a:p>
        </p:txBody>
      </p:sp>
    </p:spTree>
    <p:extLst>
      <p:ext uri="{BB962C8B-B14F-4D97-AF65-F5344CB8AC3E}">
        <p14:creationId xmlns:p14="http://schemas.microsoft.com/office/powerpoint/2010/main" val="33530493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nodeType="afterGroup">
                            <p:stCondLst>
                              <p:cond delay="5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74650"/>
            <a:ext cx="6108700" cy="642938"/>
          </a:xfrm>
          <a:solidFill>
            <a:schemeClr val="bg1">
              <a:lumMod val="85000"/>
            </a:schemeClr>
          </a:solidFill>
          <a:effectLst>
            <a:glow rad="228600">
              <a:schemeClr val="accent6">
                <a:satMod val="175000"/>
                <a:alpha val="40000"/>
              </a:schemeClr>
            </a:glow>
            <a:outerShdw blurRad="76200" dist="50800" dir="5400000" rotWithShape="0">
              <a:srgbClr val="4E3B30">
                <a:alpha val="60000"/>
              </a:srgbClr>
            </a:outerShdw>
          </a:effectLst>
        </p:spPr>
        <p:style>
          <a:lnRef idx="1">
            <a:schemeClr val="accent3"/>
          </a:lnRef>
          <a:fillRef idx="2">
            <a:schemeClr val="accent3"/>
          </a:fillRef>
          <a:effectRef idx="1">
            <a:schemeClr val="accent3"/>
          </a:effectRef>
          <a:fontRef idx="minor">
            <a:schemeClr val="dk1"/>
          </a:fontRef>
        </p:style>
        <p:txBody>
          <a:bodyPr>
            <a:noAutofit/>
          </a:bodyPr>
          <a:lstStyle/>
          <a:p>
            <a:pPr algn="just"/>
            <a:br>
              <a:rPr lang="en-AU" sz="1800" dirty="0">
                <a:ln w="1905"/>
                <a:solidFill>
                  <a:schemeClr val="tx1"/>
                </a:solidFill>
                <a:effectLst>
                  <a:innerShdw blurRad="69850" dist="43180" dir="5400000">
                    <a:srgbClr val="000000">
                      <a:alpha val="65000"/>
                    </a:srgbClr>
                  </a:innerShdw>
                </a:effectLst>
                <a:latin typeface="Century Gothic" pitchFamily="34" charset="0"/>
              </a:rPr>
            </a:br>
            <a:r>
              <a:rPr lang="en-US" sz="1800" dirty="0">
                <a:solidFill>
                  <a:schemeClr val="tx1"/>
                </a:solidFill>
                <a:latin typeface="Century Gothic" pitchFamily="34" charset="0"/>
                <a:ea typeface="Malgun Gothic" pitchFamily="34" charset="-127"/>
              </a:rPr>
              <a:t>ALUR PENYELESAIAN SENGKETA TUN</a:t>
            </a:r>
            <a:r>
              <a:rPr lang="id-ID" sz="1800" dirty="0">
                <a:solidFill>
                  <a:schemeClr val="tx1"/>
                </a:solidFill>
                <a:latin typeface="Century Gothic" pitchFamily="34" charset="0"/>
                <a:ea typeface="Malgun Gothic" pitchFamily="34" charset="-127"/>
              </a:rPr>
              <a:t> </a:t>
            </a:r>
            <a:r>
              <a:rPr lang="en-US" sz="1800" dirty="0">
                <a:solidFill>
                  <a:schemeClr val="tx1"/>
                </a:solidFill>
                <a:latin typeface="Century Gothic" pitchFamily="34" charset="0"/>
                <a:ea typeface="Malgun Gothic" pitchFamily="34" charset="-127"/>
              </a:rPr>
              <a:t>PENGADAAN TANAH</a:t>
            </a:r>
            <a:endParaRPr lang="en-AU" sz="1800" dirty="0">
              <a:solidFill>
                <a:schemeClr val="tx1"/>
              </a:solidFill>
              <a:latin typeface="Century Gothic" pitchFamily="34" charset="0"/>
            </a:endParaRPr>
          </a:p>
        </p:txBody>
      </p:sp>
      <p:sp>
        <p:nvSpPr>
          <p:cNvPr id="5" name="Oval 4"/>
          <p:cNvSpPr/>
          <p:nvPr/>
        </p:nvSpPr>
        <p:spPr>
          <a:xfrm>
            <a:off x="1893075" y="1285867"/>
            <a:ext cx="1553777" cy="83111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itchFamily="34" charset="0"/>
              </a:rPr>
              <a:t>GUGATAN OLEH YANG BERHAK</a:t>
            </a:r>
          </a:p>
        </p:txBody>
      </p:sp>
      <p:sp>
        <p:nvSpPr>
          <p:cNvPr id="6" name="Rectangle 5"/>
          <p:cNvSpPr/>
          <p:nvPr/>
        </p:nvSpPr>
        <p:spPr>
          <a:xfrm>
            <a:off x="1946653" y="2518171"/>
            <a:ext cx="1484258" cy="58936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Century Gothic" pitchFamily="34" charset="0"/>
              </a:rPr>
              <a:t>PENETAPAN LOKASI</a:t>
            </a:r>
          </a:p>
        </p:txBody>
      </p:sp>
      <p:sp>
        <p:nvSpPr>
          <p:cNvPr id="7" name="Rectangle 6"/>
          <p:cNvSpPr/>
          <p:nvPr/>
        </p:nvSpPr>
        <p:spPr>
          <a:xfrm>
            <a:off x="3982637" y="2518172"/>
            <a:ext cx="878975" cy="57864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Century Gothic" pitchFamily="34" charset="0"/>
              </a:rPr>
              <a:t>PTUN</a:t>
            </a:r>
          </a:p>
          <a:p>
            <a:pPr algn="ctr"/>
            <a:r>
              <a:rPr lang="en-US" sz="1050" b="1" dirty="0">
                <a:solidFill>
                  <a:schemeClr val="tx1"/>
                </a:solidFill>
                <a:latin typeface="Century Gothic" pitchFamily="34" charset="0"/>
              </a:rPr>
              <a:t>30 </a:t>
            </a:r>
            <a:r>
              <a:rPr lang="en-US" sz="1050" b="1" dirty="0" err="1">
                <a:solidFill>
                  <a:schemeClr val="tx1"/>
                </a:solidFill>
                <a:latin typeface="Century Gothic" pitchFamily="34" charset="0"/>
              </a:rPr>
              <a:t>Hari</a:t>
            </a:r>
            <a:endParaRPr lang="en-US" sz="1050" b="1" dirty="0">
              <a:solidFill>
                <a:schemeClr val="tx1"/>
              </a:solidFill>
              <a:latin typeface="Century Gothic" pitchFamily="34" charset="0"/>
            </a:endParaRPr>
          </a:p>
        </p:txBody>
      </p:sp>
      <p:sp>
        <p:nvSpPr>
          <p:cNvPr id="8" name="Rectangle 7"/>
          <p:cNvSpPr/>
          <p:nvPr/>
        </p:nvSpPr>
        <p:spPr>
          <a:xfrm>
            <a:off x="5643570" y="2518172"/>
            <a:ext cx="889398" cy="53578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entury Gothic" pitchFamily="34" charset="0"/>
              </a:rPr>
              <a:t>MA</a:t>
            </a:r>
          </a:p>
          <a:p>
            <a:pPr algn="ctr"/>
            <a:r>
              <a:rPr lang="en-US" sz="1200" b="1" dirty="0">
                <a:solidFill>
                  <a:schemeClr val="tx1"/>
                </a:solidFill>
                <a:latin typeface="Century Gothic" pitchFamily="34" charset="0"/>
              </a:rPr>
              <a:t>30 </a:t>
            </a:r>
            <a:r>
              <a:rPr lang="en-US" sz="1200" b="1" dirty="0" err="1">
                <a:solidFill>
                  <a:schemeClr val="tx1"/>
                </a:solidFill>
                <a:latin typeface="Century Gothic" pitchFamily="34" charset="0"/>
              </a:rPr>
              <a:t>Hari</a:t>
            </a:r>
            <a:endParaRPr lang="en-US" sz="1200" b="1" dirty="0">
              <a:solidFill>
                <a:schemeClr val="tx1"/>
              </a:solidFill>
              <a:latin typeface="Century Gothic" pitchFamily="34" charset="0"/>
            </a:endParaRPr>
          </a:p>
        </p:txBody>
      </p:sp>
      <p:sp>
        <p:nvSpPr>
          <p:cNvPr id="9" name="Rounded Rectangle 8"/>
          <p:cNvSpPr/>
          <p:nvPr/>
        </p:nvSpPr>
        <p:spPr>
          <a:xfrm>
            <a:off x="3768322" y="3429006"/>
            <a:ext cx="3326693" cy="1178727"/>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a:buAutoNum type="arabicPeriod"/>
            </a:pPr>
            <a:endParaRPr lang="en-US" sz="1050" dirty="0"/>
          </a:p>
          <a:p>
            <a:pPr marL="2314575" lvl="6" indent="-257175" algn="ctr">
              <a:buAutoNum type="arabicPeriod"/>
            </a:pPr>
            <a:endParaRPr lang="en-US" sz="1050" dirty="0"/>
          </a:p>
          <a:p>
            <a:pPr marL="257175" indent="-257175" algn="ctr">
              <a:buAutoNum type="arabicPeriod"/>
            </a:pPr>
            <a:endParaRPr lang="en-US" sz="1050" dirty="0"/>
          </a:p>
          <a:p>
            <a:pPr marL="2314575" lvl="6" indent="-257175" algn="ctr">
              <a:buAutoNum type="arabicPeriod"/>
            </a:pPr>
            <a:endParaRPr lang="en-US" sz="1050" dirty="0"/>
          </a:p>
          <a:p>
            <a:pPr marL="257175" indent="-257175" algn="just">
              <a:buAutoNum type="arabicPeriod"/>
            </a:pPr>
            <a:endParaRPr lang="en-US" sz="1050" dirty="0"/>
          </a:p>
          <a:p>
            <a:pPr marL="257175" indent="-257175" algn="just">
              <a:buAutoNum type="arabicPeriod"/>
            </a:pPr>
            <a:r>
              <a:rPr lang="en-US" sz="1050" b="1" dirty="0" err="1">
                <a:solidFill>
                  <a:schemeClr val="tx1"/>
                </a:solidFill>
                <a:latin typeface="Century Gothic" pitchFamily="34" charset="0"/>
              </a:rPr>
              <a:t>Pernyataan</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kasasi</a:t>
            </a:r>
            <a:r>
              <a:rPr lang="en-US" sz="1050" b="1" dirty="0">
                <a:solidFill>
                  <a:schemeClr val="tx1"/>
                </a:solidFill>
                <a:latin typeface="Century Gothic" pitchFamily="34" charset="0"/>
              </a:rPr>
              <a:t> 14 </a:t>
            </a:r>
            <a:r>
              <a:rPr lang="en-US" sz="1050" b="1" dirty="0" err="1">
                <a:solidFill>
                  <a:schemeClr val="tx1"/>
                </a:solidFill>
                <a:latin typeface="Century Gothic" pitchFamily="34" charset="0"/>
              </a:rPr>
              <a:t>hari</a:t>
            </a:r>
            <a:endParaRPr lang="en-US" sz="1050" b="1" dirty="0">
              <a:solidFill>
                <a:schemeClr val="tx1"/>
              </a:solidFill>
              <a:latin typeface="Century Gothic" pitchFamily="34" charset="0"/>
            </a:endParaRPr>
          </a:p>
          <a:p>
            <a:pPr marL="257175" indent="-257175" algn="just">
              <a:buAutoNum type="arabicPeriod"/>
            </a:pPr>
            <a:r>
              <a:rPr lang="en-US" sz="1050" b="1" dirty="0" err="1">
                <a:solidFill>
                  <a:schemeClr val="tx1"/>
                </a:solidFill>
                <a:latin typeface="Century Gothic" pitchFamily="34" charset="0"/>
              </a:rPr>
              <a:t>Penyerahan</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Memori</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Kasasi</a:t>
            </a:r>
            <a:endParaRPr lang="en-US" sz="1050" b="1" dirty="0">
              <a:solidFill>
                <a:schemeClr val="tx1"/>
              </a:solidFill>
              <a:latin typeface="Century Gothic" pitchFamily="34" charset="0"/>
            </a:endParaRPr>
          </a:p>
          <a:p>
            <a:pPr marL="257175" indent="-257175" algn="just">
              <a:buAutoNum type="arabicPeriod"/>
            </a:pPr>
            <a:r>
              <a:rPr lang="en-US" sz="1050" b="1" dirty="0" err="1">
                <a:solidFill>
                  <a:schemeClr val="tx1"/>
                </a:solidFill>
                <a:latin typeface="Century Gothic" pitchFamily="34" charset="0"/>
              </a:rPr>
              <a:t>Pemberitahuan</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Kasasi</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dan</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memorikasasi</a:t>
            </a:r>
            <a:r>
              <a:rPr lang="en-US" sz="1050" b="1" dirty="0">
                <a:solidFill>
                  <a:schemeClr val="tx1"/>
                </a:solidFill>
                <a:latin typeface="Century Gothic" pitchFamily="34" charset="0"/>
              </a:rPr>
              <a:t> 3 </a:t>
            </a:r>
            <a:r>
              <a:rPr lang="en-US" sz="1050" b="1" dirty="0" err="1">
                <a:solidFill>
                  <a:schemeClr val="tx1"/>
                </a:solidFill>
                <a:latin typeface="Century Gothic" pitchFamily="34" charset="0"/>
              </a:rPr>
              <a:t>hari</a:t>
            </a:r>
            <a:endParaRPr lang="en-US" sz="1050" b="1" dirty="0">
              <a:solidFill>
                <a:schemeClr val="tx1"/>
              </a:solidFill>
              <a:latin typeface="Century Gothic" pitchFamily="34" charset="0"/>
            </a:endParaRPr>
          </a:p>
          <a:p>
            <a:pPr marL="257175" indent="-257175" algn="just">
              <a:buAutoNum type="arabicPeriod"/>
            </a:pPr>
            <a:r>
              <a:rPr lang="en-US" sz="1050" b="1" dirty="0" err="1">
                <a:solidFill>
                  <a:schemeClr val="tx1"/>
                </a:solidFill>
                <a:latin typeface="Century Gothic" pitchFamily="34" charset="0"/>
              </a:rPr>
              <a:t>Pengiriman</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Berkas</a:t>
            </a:r>
            <a:r>
              <a:rPr lang="en-US" sz="1050" b="1" dirty="0">
                <a:solidFill>
                  <a:schemeClr val="tx1"/>
                </a:solidFill>
                <a:latin typeface="Century Gothic" pitchFamily="34" charset="0"/>
              </a:rPr>
              <a:t> </a:t>
            </a:r>
            <a:r>
              <a:rPr lang="en-US" sz="1050" b="1" dirty="0" err="1">
                <a:solidFill>
                  <a:schemeClr val="tx1"/>
                </a:solidFill>
                <a:latin typeface="Century Gothic" pitchFamily="34" charset="0"/>
              </a:rPr>
              <a:t>Kasasi</a:t>
            </a:r>
            <a:r>
              <a:rPr lang="en-US" sz="1050" b="1" dirty="0">
                <a:solidFill>
                  <a:schemeClr val="tx1"/>
                </a:solidFill>
                <a:latin typeface="Century Gothic" pitchFamily="34" charset="0"/>
              </a:rPr>
              <a:t> 14 </a:t>
            </a:r>
            <a:r>
              <a:rPr lang="en-US" sz="1050" b="1" dirty="0" err="1">
                <a:solidFill>
                  <a:schemeClr val="tx1"/>
                </a:solidFill>
                <a:latin typeface="Century Gothic" pitchFamily="34" charset="0"/>
              </a:rPr>
              <a:t>hari</a:t>
            </a:r>
            <a:endParaRPr lang="en-US" sz="1050" b="1" dirty="0">
              <a:solidFill>
                <a:schemeClr val="tx1"/>
              </a:solidFill>
              <a:latin typeface="Century Gothic" pitchFamily="34" charset="0"/>
            </a:endParaRPr>
          </a:p>
          <a:p>
            <a:pPr algn="just"/>
            <a:r>
              <a:rPr lang="en-US" sz="1050" b="1" dirty="0">
                <a:solidFill>
                  <a:schemeClr val="tx1"/>
                </a:solidFill>
                <a:latin typeface="Century Gothic" pitchFamily="34" charset="0"/>
              </a:rPr>
              <a:t> </a:t>
            </a:r>
          </a:p>
          <a:p>
            <a:pPr marL="257175" indent="-257175" algn="ctr">
              <a:buAutoNum type="arabicPeriod"/>
            </a:pPr>
            <a:endParaRPr lang="en-US" sz="1050" dirty="0"/>
          </a:p>
          <a:p>
            <a:pPr marL="257175" indent="-257175" algn="ctr">
              <a:buAutoNum type="arabicPeriod"/>
            </a:pPr>
            <a:endParaRPr lang="en-US" sz="1050" dirty="0"/>
          </a:p>
          <a:p>
            <a:pPr marL="257175" indent="-257175" algn="ctr">
              <a:buAutoNum type="arabicPeriod"/>
            </a:pPr>
            <a:endParaRPr lang="en-US" sz="1050" dirty="0"/>
          </a:p>
          <a:p>
            <a:pPr algn="ctr"/>
            <a:endParaRPr lang="en-US" sz="1050" dirty="0"/>
          </a:p>
        </p:txBody>
      </p:sp>
      <p:cxnSp>
        <p:nvCxnSpPr>
          <p:cNvPr id="11" name="Straight Arrow Connector 10"/>
          <p:cNvCxnSpPr>
            <a:stCxn id="5" idx="4"/>
            <a:endCxn id="6" idx="0"/>
          </p:cNvCxnSpPr>
          <p:nvPr/>
        </p:nvCxnSpPr>
        <p:spPr>
          <a:xfrm rot="16200000" flipH="1">
            <a:off x="2469370" y="2317577"/>
            <a:ext cx="40118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446851" y="2786064"/>
            <a:ext cx="589364" cy="119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893471" y="2786064"/>
            <a:ext cx="750099" cy="119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947050" y="3107535"/>
            <a:ext cx="642942" cy="119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3976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182" y="428610"/>
            <a:ext cx="5732900" cy="634619"/>
          </a:xfrm>
          <a:solidFill>
            <a:schemeClr val="bg1">
              <a:lumMod val="85000"/>
            </a:schemeClr>
          </a:solidFill>
        </p:spPr>
        <p:txBody>
          <a:bodyPr>
            <a:noAutofit/>
          </a:bodyPr>
          <a:lstStyle/>
          <a:p>
            <a:r>
              <a:rPr lang="en-US" sz="2100" b="1" spc="38" dirty="0">
                <a:ln w="11430"/>
                <a:solidFill>
                  <a:schemeClr val="tx1"/>
                </a:solidFill>
                <a:latin typeface="Century Gothic" pitchFamily="34" charset="0"/>
                <a:ea typeface="Bangla MN" charset="0"/>
                <a:cs typeface="Bangla MN" charset="0"/>
              </a:rPr>
              <a:t>KARAKTERISTIK SENGKETA PENETAPAN LOKASI PTPKU.  </a:t>
            </a:r>
            <a:endParaRPr lang="en-US" sz="2100" dirty="0">
              <a:solidFill>
                <a:schemeClr val="tx1"/>
              </a:solidFill>
              <a:latin typeface="Century Gothic" pitchFamily="34" charset="0"/>
              <a:ea typeface="Bangla MN" charset="0"/>
              <a:cs typeface="Bangla MN" charset="0"/>
            </a:endParaRPr>
          </a:p>
        </p:txBody>
      </p:sp>
      <p:sp>
        <p:nvSpPr>
          <p:cNvPr id="3" name="Content Placeholder 2"/>
          <p:cNvSpPr>
            <a:spLocks noGrp="1"/>
          </p:cNvSpPr>
          <p:nvPr>
            <p:ph idx="1"/>
          </p:nvPr>
        </p:nvSpPr>
        <p:spPr>
          <a:xfrm>
            <a:off x="1625182" y="1200150"/>
            <a:ext cx="5732900" cy="2603906"/>
          </a:xfrm>
          <a:solidFill>
            <a:schemeClr val="bg1">
              <a:lumMod val="85000"/>
            </a:schemeClr>
          </a:solidFill>
          <a:ln>
            <a:solidFill>
              <a:schemeClr val="accent1"/>
            </a:solidFill>
          </a:ln>
        </p:spPr>
        <p:txBody>
          <a:bodyPr/>
          <a:lstStyle/>
          <a:p>
            <a:pPr marL="264319" indent="-264319" algn="just">
              <a:lnSpc>
                <a:spcPct val="150000"/>
              </a:lnSpc>
              <a:buNone/>
              <a:tabLst>
                <a:tab pos="266700" algn="l"/>
              </a:tabLst>
            </a:pPr>
            <a:r>
              <a:rPr lang="id-ID" sz="1500" b="1" dirty="0">
                <a:latin typeface="Century Gothic" pitchFamily="34" charset="0"/>
                <a:ea typeface="Bangla MN" charset="0"/>
                <a:cs typeface="Bangla MN" charset="0"/>
              </a:rPr>
              <a:t>1.</a:t>
            </a:r>
            <a:r>
              <a:rPr lang="en-US" sz="1500" b="1" dirty="0">
                <a:latin typeface="Century Gothic" pitchFamily="34" charset="0"/>
                <a:ea typeface="Bangla MN" charset="0"/>
                <a:cs typeface="Bangla MN" charset="0"/>
              </a:rPr>
              <a:t>	</a:t>
            </a:r>
            <a:r>
              <a:rPr lang="id-ID" sz="1500" b="1" dirty="0">
                <a:latin typeface="Century Gothic" pitchFamily="34" charset="0"/>
                <a:ea typeface="Bangla MN" charset="0"/>
                <a:cs typeface="Bangla MN" charset="0"/>
              </a:rPr>
              <a:t>Tenggang waktu pengajuan gugatan 30 hari kerja</a:t>
            </a:r>
          </a:p>
          <a:p>
            <a:pPr marL="264319" indent="-264319" algn="just">
              <a:lnSpc>
                <a:spcPct val="150000"/>
              </a:lnSpc>
              <a:buNone/>
              <a:tabLst>
                <a:tab pos="264319" algn="l"/>
              </a:tabLst>
            </a:pPr>
            <a:r>
              <a:rPr lang="id-ID" sz="1500" b="1" dirty="0">
                <a:latin typeface="Century Gothic" pitchFamily="34" charset="0"/>
                <a:ea typeface="Bangla MN" charset="0"/>
                <a:cs typeface="Bangla MN" charset="0"/>
              </a:rPr>
              <a:t>2. </a:t>
            </a:r>
            <a:r>
              <a:rPr lang="en-US" sz="1500" b="1" dirty="0">
                <a:latin typeface="Century Gothic" pitchFamily="34" charset="0"/>
                <a:ea typeface="Bangla MN" charset="0"/>
                <a:cs typeface="Bangla MN" charset="0"/>
              </a:rPr>
              <a:t>	</a:t>
            </a:r>
            <a:r>
              <a:rPr lang="id-ID" sz="1500" b="1" dirty="0">
                <a:latin typeface="Century Gothic" pitchFamily="34" charset="0"/>
                <a:ea typeface="Bangla MN" charset="0"/>
                <a:cs typeface="Bangla MN" charset="0"/>
              </a:rPr>
              <a:t>Tidak melalui proses dismissal</a:t>
            </a:r>
          </a:p>
          <a:p>
            <a:pPr marL="264319" indent="-264319" algn="just">
              <a:lnSpc>
                <a:spcPct val="150000"/>
              </a:lnSpc>
              <a:buNone/>
              <a:tabLst>
                <a:tab pos="264319" algn="l"/>
              </a:tabLst>
            </a:pPr>
            <a:r>
              <a:rPr lang="id-ID" sz="1500" b="1" dirty="0">
                <a:latin typeface="Century Gothic" pitchFamily="34" charset="0"/>
                <a:ea typeface="Bangla MN" charset="0"/>
                <a:cs typeface="Bangla MN" charset="0"/>
              </a:rPr>
              <a:t>3. </a:t>
            </a:r>
            <a:r>
              <a:rPr lang="en-US" sz="1500" b="1" dirty="0">
                <a:latin typeface="Century Gothic" pitchFamily="34" charset="0"/>
                <a:ea typeface="Bangla MN" charset="0"/>
                <a:cs typeface="Bangla MN" charset="0"/>
              </a:rPr>
              <a:t>	</a:t>
            </a:r>
            <a:r>
              <a:rPr lang="id-ID" sz="1500" b="1" dirty="0">
                <a:latin typeface="Century Gothic" pitchFamily="34" charset="0"/>
                <a:ea typeface="Bangla MN" charset="0"/>
                <a:cs typeface="Bangla MN" charset="0"/>
              </a:rPr>
              <a:t>Tidak melalui proses pemeriksaan persiapan</a:t>
            </a:r>
          </a:p>
          <a:p>
            <a:pPr marL="264319" indent="-264319" algn="just">
              <a:lnSpc>
                <a:spcPct val="150000"/>
              </a:lnSpc>
              <a:buNone/>
              <a:tabLst>
                <a:tab pos="264319" algn="l"/>
              </a:tabLst>
            </a:pPr>
            <a:r>
              <a:rPr lang="id-ID" sz="1500" b="1" dirty="0">
                <a:latin typeface="Century Gothic" pitchFamily="34" charset="0"/>
                <a:ea typeface="Bangla MN" charset="0"/>
                <a:cs typeface="Bangla MN" charset="0"/>
              </a:rPr>
              <a:t>4. Tenggang waktu penyelesaian sengketa 30 hari kerja sejak diterimanya gugatan</a:t>
            </a:r>
          </a:p>
          <a:p>
            <a:pPr marL="264319" indent="-264319" algn="just">
              <a:lnSpc>
                <a:spcPct val="150000"/>
              </a:lnSpc>
              <a:buNone/>
              <a:tabLst>
                <a:tab pos="264319" algn="l"/>
              </a:tabLst>
            </a:pPr>
            <a:r>
              <a:rPr lang="id-ID" sz="1500" b="1" dirty="0">
                <a:latin typeface="Century Gothic" pitchFamily="34" charset="0"/>
                <a:ea typeface="Bangla MN" charset="0"/>
                <a:cs typeface="Bangla MN" charset="0"/>
              </a:rPr>
              <a:t>5. </a:t>
            </a:r>
            <a:r>
              <a:rPr lang="en-US" sz="1500" b="1" dirty="0">
                <a:latin typeface="Century Gothic" pitchFamily="34" charset="0"/>
                <a:ea typeface="Bangla MN" charset="0"/>
                <a:cs typeface="Bangla MN" charset="0"/>
              </a:rPr>
              <a:t>	</a:t>
            </a:r>
            <a:r>
              <a:rPr lang="id-ID" sz="1500" b="1" dirty="0">
                <a:latin typeface="Century Gothic" pitchFamily="34" charset="0"/>
                <a:ea typeface="Bangla MN" charset="0"/>
                <a:cs typeface="Bangla MN" charset="0"/>
              </a:rPr>
              <a:t>Upaya hukum </a:t>
            </a:r>
            <a:r>
              <a:rPr lang="id-ID" sz="1500" b="1" dirty="0">
                <a:latin typeface="Century Gothic" pitchFamily="34" charset="0"/>
                <a:ea typeface="Bangla MN" charset="0"/>
                <a:cs typeface="Bangla MN" charset="0"/>
                <a:sym typeface="Wingdings" pitchFamily="2" charset="2"/>
              </a:rPr>
              <a:t></a:t>
            </a:r>
            <a:r>
              <a:rPr lang="id-ID" sz="1500" b="1" dirty="0">
                <a:latin typeface="Century Gothic" pitchFamily="34" charset="0"/>
                <a:ea typeface="Bangla MN" charset="0"/>
                <a:cs typeface="Bangla MN" charset="0"/>
              </a:rPr>
              <a:t> Kasasi</a:t>
            </a:r>
            <a:r>
              <a:rPr lang="en-US" sz="1500" b="1" dirty="0">
                <a:latin typeface="Century Gothic" pitchFamily="34" charset="0"/>
                <a:ea typeface="Bangla MN" charset="0"/>
                <a:cs typeface="Bangla MN" charset="0"/>
              </a:rPr>
              <a:t> ( 30 </a:t>
            </a:r>
            <a:r>
              <a:rPr lang="en-US" sz="1500" b="1" dirty="0" err="1">
                <a:latin typeface="Century Gothic" pitchFamily="34" charset="0"/>
                <a:ea typeface="Bangla MN" charset="0"/>
                <a:cs typeface="Bangla MN" charset="0"/>
              </a:rPr>
              <a:t>hari</a:t>
            </a:r>
            <a:r>
              <a:rPr lang="en-US" sz="1500" b="1" dirty="0">
                <a:latin typeface="Century Gothic" pitchFamily="34" charset="0"/>
                <a:ea typeface="Bangla MN" charset="0"/>
                <a:cs typeface="Bangla MN" charset="0"/>
              </a:rPr>
              <a:t> )</a:t>
            </a:r>
            <a:endParaRPr lang="id-ID" sz="1500" b="1" dirty="0">
              <a:latin typeface="Century Gothic" pitchFamily="34" charset="0"/>
              <a:ea typeface="Bangla MN" charset="0"/>
              <a:cs typeface="Bangla MN" charset="0"/>
            </a:endParaRPr>
          </a:p>
          <a:p>
            <a:pPr algn="just"/>
            <a:endParaRPr lang="en-US" dirty="0">
              <a:latin typeface="Bangla MN" charset="0"/>
              <a:ea typeface="Bangla MN" charset="0"/>
              <a:cs typeface="Bangla MN" charset="0"/>
            </a:endParaRPr>
          </a:p>
        </p:txBody>
      </p:sp>
    </p:spTree>
    <p:extLst>
      <p:ext uri="{BB962C8B-B14F-4D97-AF65-F5344CB8AC3E}">
        <p14:creationId xmlns:p14="http://schemas.microsoft.com/office/powerpoint/2010/main" val="6799901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26" y="428610"/>
            <a:ext cx="3750495" cy="750099"/>
          </a:xfrm>
          <a:solidFill>
            <a:schemeClr val="bg1">
              <a:lumMod val="85000"/>
            </a:schemeClr>
          </a:solidFill>
          <a:ln>
            <a:miter lim="800000"/>
            <a:headEnd/>
            <a:tailEnd/>
          </a:ln>
        </p:spPr>
        <p:txBody>
          <a:bodyPr rtlCol="0">
            <a:noAutofit/>
          </a:bodyPr>
          <a:lstStyle/>
          <a:p>
            <a:pPr>
              <a:defRPr/>
            </a:pPr>
            <a:br>
              <a:rPr lang="id-ID" sz="2400" b="1" spc="38" dirty="0">
                <a:ln w="11430"/>
                <a:solidFill>
                  <a:schemeClr val="tx1"/>
                </a:solidFill>
                <a:latin typeface="Century Gothic" pitchFamily="34" charset="0"/>
                <a:ea typeface="Bangla MN" charset="0"/>
                <a:cs typeface="Bangla MN" charset="0"/>
              </a:rPr>
            </a:br>
            <a:r>
              <a:rPr lang="en-US" sz="2400" b="1" spc="38" dirty="0">
                <a:ln w="11430"/>
                <a:solidFill>
                  <a:schemeClr val="tx1"/>
                </a:solidFill>
                <a:latin typeface="Century Gothic" pitchFamily="34" charset="0"/>
                <a:ea typeface="Bangla MN" charset="0"/>
                <a:cs typeface="Bangla MN" charset="0"/>
              </a:rPr>
              <a:t>SUBJEK </a:t>
            </a:r>
            <a:r>
              <a:rPr lang="id-ID" sz="2400" b="1" spc="38" dirty="0">
                <a:ln w="11430"/>
                <a:solidFill>
                  <a:schemeClr val="tx1"/>
                </a:solidFill>
                <a:latin typeface="Century Gothic" pitchFamily="34" charset="0"/>
                <a:ea typeface="Bangla MN" charset="0"/>
                <a:cs typeface="Bangla MN" charset="0"/>
              </a:rPr>
              <a:t>GUGATAN </a:t>
            </a:r>
            <a:br>
              <a:rPr lang="id-ID" sz="2400" b="1" spc="38" dirty="0">
                <a:ln w="11430"/>
                <a:solidFill>
                  <a:schemeClr val="tx1"/>
                </a:solidFill>
                <a:latin typeface="Century Gothic" pitchFamily="34" charset="0"/>
                <a:ea typeface="Bangla MN" charset="0"/>
                <a:cs typeface="Bangla MN" charset="0"/>
              </a:rPr>
            </a:br>
            <a:r>
              <a:rPr lang="en-US" sz="2400" b="1" spc="38" dirty="0">
                <a:ln w="11430"/>
                <a:solidFill>
                  <a:schemeClr val="tx1"/>
                </a:solidFill>
                <a:latin typeface="Century Gothic" pitchFamily="34" charset="0"/>
                <a:ea typeface="Bangla MN" charset="0"/>
                <a:cs typeface="Bangla MN" charset="0"/>
              </a:rPr>
              <a:t> </a:t>
            </a:r>
          </a:p>
        </p:txBody>
      </p:sp>
      <p:sp>
        <p:nvSpPr>
          <p:cNvPr id="3" name="Content Placeholder 2"/>
          <p:cNvSpPr>
            <a:spLocks noGrp="1"/>
          </p:cNvSpPr>
          <p:nvPr>
            <p:ph idx="1"/>
          </p:nvPr>
        </p:nvSpPr>
        <p:spPr>
          <a:xfrm>
            <a:off x="1529601" y="1388962"/>
            <a:ext cx="5666867" cy="3206187"/>
          </a:xfrm>
          <a:solidFill>
            <a:schemeClr val="bg1">
              <a:lumMod val="85000"/>
            </a:schemeClr>
          </a:solidFill>
          <a:ln>
            <a:miter lim="800000"/>
            <a:headEnd/>
            <a:tailEnd/>
          </a:ln>
        </p:spPr>
        <p:txBody>
          <a:bodyPr rtlCol="0">
            <a:noAutofit/>
          </a:bodyPr>
          <a:lstStyle/>
          <a:p>
            <a:pPr marL="446088" lvl="2" indent="-358775" algn="just">
              <a:lnSpc>
                <a:spcPct val="150000"/>
              </a:lnSpc>
              <a:buClrTx/>
              <a:buFont typeface="Wingdings" pitchFamily="2" charset="2"/>
              <a:buChar char="q"/>
              <a:defRPr/>
            </a:pPr>
            <a:r>
              <a:rPr lang="en-US" sz="1500" b="1" dirty="0" err="1">
                <a:latin typeface="Century Gothic" pitchFamily="34" charset="0"/>
                <a:ea typeface="Bangla MN" charset="0"/>
                <a:cs typeface="Bangla MN" charset="0"/>
              </a:rPr>
              <a:t>Penggugat</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adalah</a:t>
            </a:r>
            <a:r>
              <a:rPr lang="en-US" sz="1500" b="1" dirty="0">
                <a:latin typeface="Century Gothic" pitchFamily="34" charset="0"/>
                <a:ea typeface="Bangla MN" charset="0"/>
                <a:cs typeface="Bangla MN" charset="0"/>
              </a:rPr>
              <a:t> </a:t>
            </a:r>
            <a:r>
              <a:rPr lang="id-ID" sz="1500" b="1" dirty="0" err="1">
                <a:latin typeface="Century Gothic" pitchFamily="34" charset="0"/>
                <a:ea typeface="Bangla MN" charset="0"/>
                <a:cs typeface="Bangla MN" charset="0"/>
              </a:rPr>
              <a:t>p</a:t>
            </a:r>
            <a:r>
              <a:rPr lang="en-US" sz="1500" b="1" dirty="0" err="1">
                <a:latin typeface="Century Gothic" pitchFamily="34" charset="0"/>
                <a:ea typeface="Bangla MN" charset="0"/>
                <a:cs typeface="Bangla MN" charset="0"/>
              </a:rPr>
              <a:t>ihak</a:t>
            </a:r>
            <a:r>
              <a:rPr lang="en-US" sz="1500" b="1" dirty="0">
                <a:latin typeface="Century Gothic" pitchFamily="34" charset="0"/>
                <a:ea typeface="Bangla MN" charset="0"/>
                <a:cs typeface="Bangla MN" charset="0"/>
              </a:rPr>
              <a:t> yang </a:t>
            </a:r>
            <a:r>
              <a:rPr lang="id-ID" sz="1500" b="1" dirty="0" err="1">
                <a:latin typeface="Century Gothic" pitchFamily="34" charset="0"/>
                <a:ea typeface="Bangla MN" charset="0"/>
                <a:cs typeface="Bangla MN" charset="0"/>
              </a:rPr>
              <a:t>b</a:t>
            </a:r>
            <a:r>
              <a:rPr lang="en-US" sz="1500" b="1" dirty="0" err="1">
                <a:latin typeface="Century Gothic" pitchFamily="34" charset="0"/>
                <a:ea typeface="Bangla MN" charset="0"/>
                <a:cs typeface="Bangla MN" charset="0"/>
              </a:rPr>
              <a:t>erhak</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atas</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objek</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pengadaan</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tanah</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dan</a:t>
            </a:r>
            <a:r>
              <a:rPr lang="en-US" sz="1500" b="1" dirty="0">
                <a:latin typeface="Century Gothic" pitchFamily="34" charset="0"/>
                <a:ea typeface="Bangla MN" charset="0"/>
                <a:cs typeface="Bangla MN" charset="0"/>
              </a:rPr>
              <a:t>/</a:t>
            </a:r>
            <a:r>
              <a:rPr lang="en-US" sz="1500" b="1" dirty="0" err="1">
                <a:latin typeface="Century Gothic" pitchFamily="34" charset="0"/>
                <a:ea typeface="Bangla MN" charset="0"/>
                <a:cs typeface="Bangla MN" charset="0"/>
              </a:rPr>
              <a:t>atau</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pihak</a:t>
            </a:r>
            <a:r>
              <a:rPr lang="en-US" sz="1500" b="1" dirty="0">
                <a:latin typeface="Century Gothic" pitchFamily="34" charset="0"/>
                <a:ea typeface="Bangla MN" charset="0"/>
                <a:cs typeface="Bangla MN" charset="0"/>
              </a:rPr>
              <a:t> yang </a:t>
            </a:r>
            <a:r>
              <a:rPr lang="en-US" sz="1500" b="1" dirty="0" err="1">
                <a:latin typeface="Century Gothic" pitchFamily="34" charset="0"/>
                <a:ea typeface="Bangla MN" charset="0"/>
                <a:cs typeface="Bangla MN" charset="0"/>
              </a:rPr>
              <a:t>terkena</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dampak</a:t>
            </a:r>
            <a:r>
              <a:rPr lang="en-US" sz="1500" b="1" dirty="0">
                <a:latin typeface="Century Gothic" pitchFamily="34" charset="0"/>
                <a:ea typeface="Bangla MN" charset="0"/>
                <a:cs typeface="Bangla MN" charset="0"/>
              </a:rPr>
              <a:t>, yang </a:t>
            </a:r>
            <a:r>
              <a:rPr lang="en-US" sz="1500" b="1" dirty="0" err="1">
                <a:latin typeface="Century Gothic" pitchFamily="34" charset="0"/>
                <a:ea typeface="Bangla MN" charset="0"/>
                <a:cs typeface="Bangla MN" charset="0"/>
              </a:rPr>
              <a:t>keberatan</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atas</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penetapan</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lokasi</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pembangunan</a:t>
            </a:r>
            <a:endParaRPr lang="id-ID" sz="1500" b="1" dirty="0">
              <a:latin typeface="Century Gothic" pitchFamily="34" charset="0"/>
              <a:ea typeface="Bangla MN" charset="0"/>
              <a:cs typeface="Bangla MN" charset="0"/>
            </a:endParaRPr>
          </a:p>
          <a:p>
            <a:pPr marL="446088" lvl="2" indent="-358775" algn="just">
              <a:lnSpc>
                <a:spcPct val="150000"/>
              </a:lnSpc>
              <a:buClrTx/>
              <a:buFont typeface="Wingdings" pitchFamily="2" charset="2"/>
              <a:buChar char="q"/>
              <a:defRPr/>
            </a:pPr>
            <a:r>
              <a:rPr lang="en-US" sz="1500" b="1" dirty="0" err="1">
                <a:latin typeface="Century Gothic" pitchFamily="34" charset="0"/>
                <a:ea typeface="Bangla MN" charset="0"/>
                <a:cs typeface="Bangla MN" charset="0"/>
              </a:rPr>
              <a:t>Penggugat</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pihak</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ketiga</a:t>
            </a:r>
            <a:r>
              <a:rPr lang="en-US" sz="1500" b="1" dirty="0">
                <a:latin typeface="Century Gothic" pitchFamily="34" charset="0"/>
                <a:ea typeface="Bangla MN" charset="0"/>
                <a:cs typeface="Bangla MN" charset="0"/>
              </a:rPr>
              <a:t>.</a:t>
            </a:r>
            <a:endParaRPr lang="id-ID" sz="1500" b="1" dirty="0">
              <a:latin typeface="Century Gothic" pitchFamily="34" charset="0"/>
              <a:ea typeface="Bangla MN" charset="0"/>
              <a:cs typeface="Bangla MN" charset="0"/>
            </a:endParaRPr>
          </a:p>
          <a:p>
            <a:pPr marL="446088" lvl="2" indent="-358775" algn="just">
              <a:lnSpc>
                <a:spcPct val="150000"/>
              </a:lnSpc>
              <a:buClrTx/>
              <a:buFont typeface="Wingdings" pitchFamily="2" charset="2"/>
              <a:buChar char="q"/>
              <a:defRPr/>
            </a:pPr>
            <a:r>
              <a:rPr lang="en-US" sz="1500" b="1" dirty="0" err="1">
                <a:latin typeface="Century Gothic" pitchFamily="34" charset="0"/>
                <a:ea typeface="Bangla MN" charset="0"/>
                <a:cs typeface="Bangla MN" charset="0"/>
              </a:rPr>
              <a:t>Tergugat</a:t>
            </a:r>
            <a:r>
              <a:rPr lang="en-US" sz="1500" b="1" dirty="0">
                <a:latin typeface="Century Gothic" pitchFamily="34" charset="0"/>
                <a:ea typeface="Bangla MN" charset="0"/>
                <a:cs typeface="Bangla MN" charset="0"/>
              </a:rPr>
              <a:t>.</a:t>
            </a:r>
            <a:endParaRPr lang="id-ID" sz="1500" b="1" dirty="0">
              <a:latin typeface="Century Gothic" pitchFamily="34" charset="0"/>
              <a:ea typeface="Bangla MN" charset="0"/>
              <a:cs typeface="Bangla MN" charset="0"/>
            </a:endParaRPr>
          </a:p>
          <a:p>
            <a:pPr marL="446088" lvl="2" indent="-358775" algn="just">
              <a:lnSpc>
                <a:spcPct val="150000"/>
              </a:lnSpc>
              <a:buClrTx/>
              <a:buFont typeface="Wingdings" pitchFamily="2" charset="2"/>
              <a:buChar char="q"/>
              <a:defRPr/>
            </a:pPr>
            <a:r>
              <a:rPr lang="en-US" sz="1500" b="1" dirty="0" err="1">
                <a:latin typeface="Century Gothic" pitchFamily="34" charset="0"/>
                <a:ea typeface="Bangla MN" charset="0"/>
                <a:cs typeface="Bangla MN" charset="0"/>
              </a:rPr>
              <a:t>Tergugat</a:t>
            </a:r>
            <a:r>
              <a:rPr lang="en-US" sz="1500" b="1" dirty="0">
                <a:latin typeface="Century Gothic" pitchFamily="34" charset="0"/>
                <a:ea typeface="Bangla MN" charset="0"/>
                <a:cs typeface="Bangla MN" charset="0"/>
              </a:rPr>
              <a:t> </a:t>
            </a:r>
            <a:r>
              <a:rPr lang="en-US" sz="1500" b="1" dirty="0" err="1">
                <a:latin typeface="Century Gothic" pitchFamily="34" charset="0"/>
                <a:ea typeface="Bangla MN" charset="0"/>
                <a:cs typeface="Bangla MN" charset="0"/>
              </a:rPr>
              <a:t>Intervensi</a:t>
            </a:r>
            <a:r>
              <a:rPr lang="en-US" sz="1500" dirty="0">
                <a:latin typeface="Century Gothic" pitchFamily="34" charset="0"/>
                <a:ea typeface="Bangla MN" charset="0"/>
                <a:cs typeface="Bangla MN" charset="0"/>
              </a:rPr>
              <a:t>.</a:t>
            </a:r>
            <a:endParaRPr lang="en-US" sz="1500" dirty="0">
              <a:solidFill>
                <a:schemeClr val="accent6">
                  <a:lumMod val="75000"/>
                </a:schemeClr>
              </a:solidFill>
              <a:latin typeface="Bangla MN" charset="0"/>
              <a:ea typeface="Bangla MN" charset="0"/>
              <a:cs typeface="Bangla MN" charset="0"/>
            </a:endParaRPr>
          </a:p>
          <a:p>
            <a:pPr marL="514350" lvl="2" indent="0" algn="just">
              <a:buNone/>
              <a:defRPr/>
            </a:pPr>
            <a:endParaRPr lang="en-US" dirty="0"/>
          </a:p>
          <a:p>
            <a:pPr marL="240030" indent="-240030">
              <a:buNone/>
              <a:defRPr/>
            </a:pPr>
            <a:endParaRPr lang="en-US" dirty="0"/>
          </a:p>
        </p:txBody>
      </p:sp>
    </p:spTree>
    <p:extLst>
      <p:ext uri="{BB962C8B-B14F-4D97-AF65-F5344CB8AC3E}">
        <p14:creationId xmlns:p14="http://schemas.microsoft.com/office/powerpoint/2010/main" val="2592798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500"/>
                                        <p:tgtEl>
                                          <p:spTgt spid="3">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25" y="428610"/>
            <a:ext cx="2732504" cy="428628"/>
          </a:xfrm>
          <a:solidFill>
            <a:schemeClr val="bg1">
              <a:lumMod val="85000"/>
            </a:schemeClr>
          </a:solidFill>
        </p:spPr>
        <p:txBody>
          <a:bodyPr>
            <a:normAutofit fontScale="90000"/>
          </a:bodyPr>
          <a:lstStyle/>
          <a:p>
            <a:r>
              <a:rPr lang="en-US" sz="1800" dirty="0">
                <a:solidFill>
                  <a:schemeClr val="tx1"/>
                </a:solidFill>
                <a:latin typeface="Century Gothic" pitchFamily="34" charset="0"/>
                <a:ea typeface="Bangla MN" charset="0"/>
                <a:cs typeface="Bangla MN" charset="0"/>
              </a:rPr>
              <a:t>PIHAK YANG BERHAK </a:t>
            </a:r>
          </a:p>
        </p:txBody>
      </p:sp>
      <p:sp>
        <p:nvSpPr>
          <p:cNvPr id="3" name="Content Placeholder 2"/>
          <p:cNvSpPr>
            <a:spLocks noGrp="1"/>
          </p:cNvSpPr>
          <p:nvPr>
            <p:ph idx="1"/>
          </p:nvPr>
        </p:nvSpPr>
        <p:spPr>
          <a:xfrm>
            <a:off x="1518026" y="914400"/>
            <a:ext cx="6000791" cy="3886200"/>
          </a:xfrm>
        </p:spPr>
        <p:txBody>
          <a:bodyPr>
            <a:normAutofit fontScale="62500" lnSpcReduction="20000"/>
          </a:bodyPr>
          <a:lstStyle/>
          <a:p>
            <a:pPr marL="0" indent="0" algn="just">
              <a:lnSpc>
                <a:spcPct val="120000"/>
              </a:lnSpc>
              <a:buNone/>
            </a:pPr>
            <a:r>
              <a:rPr lang="en-US" sz="2175" b="1" dirty="0" err="1">
                <a:latin typeface="Century Gothic" pitchFamily="34" charset="0"/>
                <a:ea typeface="Bangla MN" charset="0"/>
                <a:cs typeface="Bangla MN" charset="0"/>
              </a:rPr>
              <a:t>Penggugat</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adalah</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Pihak</a:t>
            </a:r>
            <a:r>
              <a:rPr lang="en-US" sz="2175" b="1" dirty="0">
                <a:latin typeface="Century Gothic" pitchFamily="34" charset="0"/>
                <a:ea typeface="Bangla MN" charset="0"/>
                <a:cs typeface="Bangla MN" charset="0"/>
              </a:rPr>
              <a:t> yang </a:t>
            </a:r>
            <a:r>
              <a:rPr lang="en-US" sz="2175" b="1" dirty="0" err="1">
                <a:latin typeface="Century Gothic" pitchFamily="34" charset="0"/>
                <a:ea typeface="Bangla MN" charset="0"/>
                <a:cs typeface="Bangla MN" charset="0"/>
              </a:rPr>
              <a:t>Berhak</a:t>
            </a:r>
            <a:r>
              <a:rPr lang="en-US" sz="2175" b="1" dirty="0">
                <a:latin typeface="Century Gothic" pitchFamily="34" charset="0"/>
                <a:ea typeface="Bangla MN" charset="0"/>
                <a:cs typeface="Bangla MN" charset="0"/>
              </a:rPr>
              <a:t>  yang </a:t>
            </a:r>
            <a:r>
              <a:rPr lang="en-US" sz="2175" b="1" dirty="0" err="1">
                <a:latin typeface="Century Gothic" pitchFamily="34" charset="0"/>
                <a:ea typeface="Bangla MN" charset="0"/>
                <a:cs typeface="Bangla MN" charset="0"/>
              </a:rPr>
              <a:t>terdiri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atas</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perseorangan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badan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hukum</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badan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sosial</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badan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keagamaan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atau</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instansi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pemerintah</a:t>
            </a:r>
            <a:r>
              <a:rPr lang="en-US" sz="2175" b="1" dirty="0">
                <a:latin typeface="Century Gothic" pitchFamily="34" charset="0"/>
                <a:ea typeface="Bangla MN" charset="0"/>
                <a:cs typeface="Bangla MN" charset="0"/>
              </a:rPr>
              <a:t>  yang  </a:t>
            </a:r>
            <a:r>
              <a:rPr lang="en-US" sz="2175" b="1" dirty="0" err="1">
                <a:latin typeface="Century Gothic" pitchFamily="34" charset="0"/>
                <a:ea typeface="Bangla MN" charset="0"/>
                <a:cs typeface="Bangla MN" charset="0"/>
              </a:rPr>
              <a:t>memiliki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atau</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menguasai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Objek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Pengadaan</a:t>
            </a:r>
            <a:r>
              <a:rPr lang="en-US" sz="2175" b="1" dirty="0">
                <a:latin typeface="Century Gothic" pitchFamily="34" charset="0"/>
                <a:ea typeface="Bangla MN" charset="0"/>
                <a:cs typeface="Bangla MN" charset="0"/>
              </a:rPr>
              <a:t> Tanah   </a:t>
            </a:r>
            <a:r>
              <a:rPr lang="en-US" sz="2175" b="1" dirty="0" err="1">
                <a:latin typeface="Century Gothic" pitchFamily="34" charset="0"/>
                <a:ea typeface="Bangla MN" charset="0"/>
                <a:cs typeface="Bangla MN" charset="0"/>
              </a:rPr>
              <a:t>sesuai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dengan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ketentuan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Peraturan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Perundang-undangan</a:t>
            </a:r>
            <a:r>
              <a:rPr lang="en-US" sz="2175" b="1" dirty="0">
                <a:latin typeface="Century Gothic" pitchFamily="34" charset="0"/>
                <a:ea typeface="Bangla MN" charset="0"/>
                <a:cs typeface="Bangla MN" charset="0"/>
              </a:rPr>
              <a:t>, yang </a:t>
            </a:r>
            <a:r>
              <a:rPr lang="en-US" sz="2175" b="1" dirty="0" err="1">
                <a:latin typeface="Century Gothic" pitchFamily="34" charset="0"/>
                <a:ea typeface="Bangla MN" charset="0"/>
                <a:cs typeface="Bangla MN" charset="0"/>
              </a:rPr>
              <a:t>meliputi</a:t>
            </a:r>
            <a:r>
              <a:rPr lang="en-US" sz="2175" b="1" dirty="0">
                <a:latin typeface="Century Gothic" pitchFamily="34" charset="0"/>
                <a:ea typeface="Bangla MN" charset="0"/>
                <a:cs typeface="Bangla MN" charset="0"/>
              </a:rPr>
              <a:t>:</a:t>
            </a: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Pemegang</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hak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atas</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a:t>
            </a:r>
            <a:endParaRPr lang="id-ID" sz="2175" b="1" dirty="0">
              <a:latin typeface="Century Gothic" pitchFamily="34" charset="0"/>
              <a:ea typeface="Bangla MN" charset="0"/>
              <a:cs typeface="Bangla MN" charset="0"/>
            </a:endParaRP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Pemegang</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pengelolaan</a:t>
            </a:r>
            <a:r>
              <a:rPr lang="en-US" sz="2175" b="1" dirty="0">
                <a:latin typeface="Century Gothic" pitchFamily="34" charset="0"/>
                <a:ea typeface="Bangla MN" charset="0"/>
                <a:cs typeface="Bangla MN" charset="0"/>
              </a:rPr>
              <a:t>;</a:t>
            </a:r>
            <a:endParaRPr lang="id-ID" sz="2175" b="1" dirty="0">
              <a:latin typeface="Century Gothic" pitchFamily="34" charset="0"/>
              <a:ea typeface="Bangla MN" charset="0"/>
              <a:cs typeface="Bangla MN" charset="0"/>
            </a:endParaRP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Nadzir</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untuk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wakaf</a:t>
            </a:r>
            <a:endParaRPr lang="id-ID" sz="2175" b="1" dirty="0">
              <a:latin typeface="Century Gothic" pitchFamily="34" charset="0"/>
              <a:ea typeface="Bangla MN" charset="0"/>
              <a:cs typeface="Bangla MN" charset="0"/>
            </a:endParaRP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Pemilik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bekas</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milik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adat</a:t>
            </a:r>
            <a:r>
              <a:rPr lang="en-US" sz="2175" b="1" dirty="0">
                <a:latin typeface="Century Gothic" pitchFamily="34" charset="0"/>
                <a:ea typeface="Bangla MN" charset="0"/>
                <a:cs typeface="Bangla MN" charset="0"/>
              </a:rPr>
              <a:t>;</a:t>
            </a:r>
            <a:endParaRPr lang="id-ID" sz="2175" b="1" dirty="0">
              <a:latin typeface="Century Gothic" pitchFamily="34" charset="0"/>
              <a:ea typeface="Bangla MN" charset="0"/>
              <a:cs typeface="Bangla MN" charset="0"/>
            </a:endParaRP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Masyarakat</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hukum</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adat</a:t>
            </a:r>
            <a:r>
              <a:rPr lang="en-US" sz="2175" b="1" dirty="0">
                <a:latin typeface="Century Gothic" pitchFamily="34" charset="0"/>
                <a:ea typeface="Bangla MN" charset="0"/>
                <a:cs typeface="Bangla MN" charset="0"/>
              </a:rPr>
              <a:t>;</a:t>
            </a:r>
            <a:endParaRPr lang="id-ID" sz="2175" b="1" dirty="0">
              <a:latin typeface="Century Gothic" pitchFamily="34" charset="0"/>
              <a:ea typeface="Bangla MN" charset="0"/>
              <a:cs typeface="Bangla MN" charset="0"/>
            </a:endParaRPr>
          </a:p>
          <a:p>
            <a:pPr lvl="1" algn="just">
              <a:lnSpc>
                <a:spcPct val="120000"/>
              </a:lnSpc>
              <a:buClrTx/>
              <a:buFont typeface="Arial" pitchFamily="34" charset="0"/>
              <a:buChar char="•"/>
            </a:pPr>
            <a:r>
              <a:rPr lang="en-US" sz="2175" b="1" dirty="0" err="1">
                <a:latin typeface="Century Gothic" pitchFamily="34" charset="0"/>
                <a:ea typeface="Bangla MN" charset="0"/>
                <a:cs typeface="Bangla MN" charset="0"/>
              </a:rPr>
              <a:t>Pihak</a:t>
            </a:r>
            <a:r>
              <a:rPr lang="en-US" sz="2175" b="1" dirty="0">
                <a:latin typeface="Century Gothic" pitchFamily="34" charset="0"/>
                <a:ea typeface="Bangla MN" charset="0"/>
                <a:cs typeface="Bangla MN" charset="0"/>
              </a:rPr>
              <a:t> yang </a:t>
            </a:r>
            <a:r>
              <a:rPr lang="en-US" sz="2175" b="1" dirty="0" err="1">
                <a:latin typeface="Century Gothic" pitchFamily="34" charset="0"/>
                <a:ea typeface="Bangla MN" charset="0"/>
                <a:cs typeface="Bangla MN" charset="0"/>
              </a:rPr>
              <a:t>menguasai</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negara</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dengan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itikad</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baik</a:t>
            </a:r>
            <a:r>
              <a:rPr lang="en-US" sz="2175" b="1" dirty="0">
                <a:latin typeface="Century Gothic" pitchFamily="34" charset="0"/>
                <a:ea typeface="Bangla MN" charset="0"/>
                <a:cs typeface="Bangla MN" charset="0"/>
              </a:rPr>
              <a:t>;</a:t>
            </a:r>
            <a:endParaRPr lang="id-ID" sz="2175" b="1" dirty="0">
              <a:latin typeface="Century Gothic" pitchFamily="34" charset="0"/>
              <a:ea typeface="Bangla MN" charset="0"/>
              <a:cs typeface="Bangla MN" charset="0"/>
            </a:endParaRPr>
          </a:p>
          <a:p>
            <a:pPr lvl="1" algn="just">
              <a:lnSpc>
                <a:spcPct val="120000"/>
              </a:lnSpc>
              <a:buClrTx/>
              <a:buFont typeface="Arial" pitchFamily="34" charset="0"/>
              <a:buChar char="•"/>
            </a:pPr>
            <a:r>
              <a:rPr lang="en-US" sz="2175" b="1" dirty="0" err="1">
                <a:latin typeface="Century Gothic" pitchFamily="34" charset="0"/>
                <a:ea typeface="Bangla MN" charset="0"/>
                <a:cs typeface="Bangla MN" charset="0"/>
              </a:rPr>
              <a:t>Pemegang</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dasar</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penguasaan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atas</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dan</a:t>
            </a:r>
            <a:r>
              <a:rPr lang="en-US" sz="2175" b="1" dirty="0">
                <a:latin typeface="Century Gothic" pitchFamily="34" charset="0"/>
                <a:ea typeface="Bangla MN" charset="0"/>
                <a:cs typeface="Bangla MN" charset="0"/>
              </a:rPr>
              <a:t>/</a:t>
            </a:r>
            <a:r>
              <a:rPr lang="en-US" sz="2175" b="1" dirty="0" err="1">
                <a:latin typeface="Century Gothic" pitchFamily="34" charset="0"/>
                <a:ea typeface="Bangla MN" charset="0"/>
                <a:cs typeface="Bangla MN" charset="0"/>
              </a:rPr>
              <a:t>atau</a:t>
            </a:r>
            <a:endParaRPr lang="id-ID" sz="2175" b="1" dirty="0">
              <a:latin typeface="Century Gothic" pitchFamily="34" charset="0"/>
              <a:ea typeface="Bangla MN" charset="0"/>
              <a:cs typeface="Bangla MN" charset="0"/>
            </a:endParaRPr>
          </a:p>
          <a:p>
            <a:pPr lvl="1">
              <a:lnSpc>
                <a:spcPct val="120000"/>
              </a:lnSpc>
              <a:buClrTx/>
              <a:buFont typeface="Arial" pitchFamily="34" charset="0"/>
              <a:buChar char="•"/>
            </a:pPr>
            <a:r>
              <a:rPr lang="en-US" sz="2175" b="1" dirty="0" err="1">
                <a:latin typeface="Century Gothic" pitchFamily="34" charset="0"/>
                <a:ea typeface="Bangla MN" charset="0"/>
                <a:cs typeface="Bangla MN" charset="0"/>
              </a:rPr>
              <a:t>Pemilik</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bangunan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tanaman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atau</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benda</a:t>
            </a:r>
            <a:r>
              <a:rPr lang="en-US" sz="2175" b="1" dirty="0">
                <a:latin typeface="Century Gothic" pitchFamily="34" charset="0"/>
                <a:ea typeface="Bangla MN" charset="0"/>
                <a:cs typeface="Bangla MN" charset="0"/>
              </a:rPr>
              <a:t> lain yang </a:t>
            </a:r>
            <a:r>
              <a:rPr lang="en-US" sz="2175" b="1" dirty="0" err="1">
                <a:latin typeface="Century Gothic" pitchFamily="34" charset="0"/>
                <a:ea typeface="Bangla MN" charset="0"/>
                <a:cs typeface="Bangla MN" charset="0"/>
              </a:rPr>
              <a:t>berkaitan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dengan</a:t>
            </a:r>
            <a:r>
              <a:rPr lang="en-US" sz="2175" b="1" dirty="0">
                <a:latin typeface="Century Gothic" pitchFamily="34" charset="0"/>
                <a:ea typeface="Bangla MN" charset="0"/>
                <a:cs typeface="Bangla MN" charset="0"/>
              </a:rPr>
              <a:t> </a:t>
            </a:r>
            <a:r>
              <a:rPr lang="en-US" sz="2175" b="1" dirty="0" err="1">
                <a:latin typeface="Century Gothic" pitchFamily="34" charset="0"/>
                <a:ea typeface="Bangla MN" charset="0"/>
                <a:cs typeface="Bangla MN" charset="0"/>
              </a:rPr>
              <a:t>tanah</a:t>
            </a:r>
            <a:r>
              <a:rPr lang="en-US" sz="2175" b="1" dirty="0">
                <a:latin typeface="Century Gothic" pitchFamily="34" charset="0"/>
                <a:ea typeface="Bangla MN" charset="0"/>
                <a:cs typeface="Bangla MN" charset="0"/>
              </a:rPr>
              <a:t>.</a:t>
            </a:r>
          </a:p>
          <a:p>
            <a:endParaRPr lang="en-US" dirty="0"/>
          </a:p>
        </p:txBody>
      </p:sp>
    </p:spTree>
    <p:extLst>
      <p:ext uri="{BB962C8B-B14F-4D97-AF65-F5344CB8AC3E}">
        <p14:creationId xmlns:p14="http://schemas.microsoft.com/office/powerpoint/2010/main" val="32582439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375032"/>
            <a:ext cx="5459846" cy="492933"/>
          </a:xfrm>
          <a:solidFill>
            <a:schemeClr val="bg1">
              <a:lumMod val="85000"/>
            </a:schemeClr>
          </a:solidFill>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US" sz="1800" b="1" dirty="0">
                <a:solidFill>
                  <a:schemeClr val="tx1"/>
                </a:solidFill>
                <a:latin typeface="Century Gothic" pitchFamily="34" charset="0"/>
                <a:ea typeface="Bangla MN" charset="0"/>
                <a:cs typeface="Bangla MN" charset="0"/>
              </a:rPr>
              <a:t>TERGUGAT SENGKETA PENETAPAN LOKASI</a:t>
            </a:r>
          </a:p>
        </p:txBody>
      </p:sp>
      <p:sp>
        <p:nvSpPr>
          <p:cNvPr id="3" name="Content Placeholder 2"/>
          <p:cNvSpPr>
            <a:spLocks noGrp="1"/>
          </p:cNvSpPr>
          <p:nvPr>
            <p:ph idx="1"/>
          </p:nvPr>
        </p:nvSpPr>
        <p:spPr>
          <a:xfrm>
            <a:off x="1566443" y="1799864"/>
            <a:ext cx="5465007" cy="2517494"/>
          </a:xfrm>
        </p:spPr>
        <p:txBody>
          <a:bodyPr>
            <a:normAutofit lnSpcReduction="10000"/>
          </a:bodyPr>
          <a:lstStyle/>
          <a:p>
            <a:pPr marL="85725" indent="0" algn="just">
              <a:lnSpc>
                <a:spcPct val="150000"/>
              </a:lnSpc>
              <a:buNone/>
            </a:pPr>
            <a:r>
              <a:rPr lang="en-US" b="1" dirty="0" err="1">
                <a:latin typeface="Century Gothic" pitchFamily="34" charset="0"/>
                <a:ea typeface="Bangla MN" charset="0"/>
                <a:cs typeface="Bangla MN" charset="0"/>
              </a:rPr>
              <a:t>Pejabat</a:t>
            </a:r>
            <a:r>
              <a:rPr lang="en-US" b="1" dirty="0">
                <a:latin typeface="Century Gothic" pitchFamily="34" charset="0"/>
                <a:ea typeface="Bangla MN" charset="0"/>
                <a:cs typeface="Bangla MN" charset="0"/>
              </a:rPr>
              <a:t> yang </a:t>
            </a:r>
            <a:r>
              <a:rPr lang="en-US" b="1" dirty="0" err="1">
                <a:latin typeface="Century Gothic" pitchFamily="34" charset="0"/>
                <a:ea typeface="Bangla MN" charset="0"/>
                <a:cs typeface="Bangla MN" charset="0"/>
              </a:rPr>
              <a:t>menerbitkan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Penetapan</a:t>
            </a:r>
            <a:r>
              <a:rPr lang="en-US" b="1" dirty="0">
                <a:latin typeface="Century Gothic" pitchFamily="34" charset="0"/>
                <a:ea typeface="Bangla MN" charset="0"/>
                <a:cs typeface="Bangla MN" charset="0"/>
              </a:rPr>
              <a:t> Lokasi </a:t>
            </a:r>
            <a:r>
              <a:rPr lang="en-US" b="1" dirty="0" err="1">
                <a:latin typeface="Century Gothic" pitchFamily="34" charset="0"/>
                <a:ea typeface="Bangla MN" charset="0"/>
                <a:cs typeface="Bangla MN" charset="0"/>
              </a:rPr>
              <a:t>Pengadaan</a:t>
            </a:r>
            <a:r>
              <a:rPr lang="en-US" b="1" dirty="0">
                <a:latin typeface="Century Gothic" pitchFamily="34" charset="0"/>
                <a:ea typeface="Bangla MN" charset="0"/>
                <a:cs typeface="Bangla MN" charset="0"/>
              </a:rPr>
              <a:t> Tanah </a:t>
            </a:r>
            <a:r>
              <a:rPr lang="en-US" b="1" dirty="0" err="1">
                <a:latin typeface="Century Gothic" pitchFamily="34" charset="0"/>
                <a:ea typeface="Bangla MN" charset="0"/>
                <a:cs typeface="Bangla MN" charset="0"/>
              </a:rPr>
              <a:t>Bagi</a:t>
            </a:r>
            <a:r>
              <a:rPr lang="en-US" b="1" dirty="0">
                <a:latin typeface="Century Gothic" pitchFamily="34" charset="0"/>
                <a:ea typeface="Bangla MN" charset="0"/>
                <a:cs typeface="Bangla MN" charset="0"/>
              </a:rPr>
              <a:t> Pembangunan </a:t>
            </a:r>
            <a:r>
              <a:rPr lang="en-US" b="1" dirty="0" err="1">
                <a:latin typeface="Century Gothic" pitchFamily="34" charset="0"/>
                <a:ea typeface="Bangla MN" charset="0"/>
                <a:cs typeface="Bangla MN" charset="0"/>
              </a:rPr>
              <a:t>untuk</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Kepentingan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Umum</a:t>
            </a:r>
            <a:r>
              <a:rPr lang="en-US" b="1" dirty="0">
                <a:latin typeface="Century Gothic" pitchFamily="34" charset="0"/>
                <a:ea typeface="Bangla MN" charset="0"/>
                <a:cs typeface="Bangla MN" charset="0"/>
              </a:rPr>
              <a:t> :</a:t>
            </a:r>
          </a:p>
          <a:p>
            <a:pPr marL="471488" indent="-385763" algn="just">
              <a:lnSpc>
                <a:spcPct val="150000"/>
              </a:lnSpc>
              <a:buClrTx/>
              <a:buFont typeface="+mj-lt"/>
              <a:buAutoNum type="arabicPeriod"/>
            </a:pPr>
            <a:r>
              <a:rPr lang="en-US" b="1" dirty="0" err="1">
                <a:latin typeface="Century Gothic" pitchFamily="34" charset="0"/>
                <a:ea typeface="Bangla MN" charset="0"/>
                <a:cs typeface="Bangla MN" charset="0"/>
              </a:rPr>
              <a:t>Gubernur</a:t>
            </a:r>
            <a:r>
              <a:rPr lang="en-US" b="1" dirty="0">
                <a:latin typeface="Century Gothic" pitchFamily="34" charset="0"/>
                <a:ea typeface="Bangla MN" charset="0"/>
                <a:cs typeface="Bangla MN" charset="0"/>
              </a:rPr>
              <a:t>.</a:t>
            </a:r>
            <a:endParaRPr lang="id-ID" b="1" dirty="0">
              <a:latin typeface="Century Gothic" pitchFamily="34" charset="0"/>
              <a:ea typeface="Bangla MN" charset="0"/>
              <a:cs typeface="Bangla MN" charset="0"/>
            </a:endParaRPr>
          </a:p>
          <a:p>
            <a:pPr marL="471488" indent="-385763" algn="just">
              <a:lnSpc>
                <a:spcPct val="150000"/>
              </a:lnSpc>
              <a:buClrTx/>
              <a:buFont typeface="+mj-lt"/>
              <a:buAutoNum type="arabicPeriod"/>
            </a:pPr>
            <a:r>
              <a:rPr lang="en-US" b="1" dirty="0" err="1">
                <a:latin typeface="Century Gothic" pitchFamily="34" charset="0"/>
                <a:ea typeface="Bangla MN" charset="0"/>
                <a:cs typeface="Bangla MN" charset="0"/>
              </a:rPr>
              <a:t>Bupati</a:t>
            </a:r>
            <a:r>
              <a:rPr lang="en-US" b="1" dirty="0">
                <a:latin typeface="Century Gothic" pitchFamily="34" charset="0"/>
                <a:ea typeface="Bangla MN" charset="0"/>
                <a:cs typeface="Bangla MN" charset="0"/>
              </a:rPr>
              <a:t>/</a:t>
            </a:r>
            <a:r>
              <a:rPr lang="en-US" b="1" dirty="0" err="1">
                <a:latin typeface="Century Gothic" pitchFamily="34" charset="0"/>
                <a:ea typeface="Bangla MN" charset="0"/>
                <a:cs typeface="Bangla MN" charset="0"/>
              </a:rPr>
              <a:t>Walikota</a:t>
            </a:r>
            <a:r>
              <a:rPr lang="en-US" b="1" dirty="0">
                <a:latin typeface="Century Gothic" pitchFamily="34" charset="0"/>
                <a:ea typeface="Bangla MN" charset="0"/>
                <a:cs typeface="Bangla MN" charset="0"/>
              </a:rPr>
              <a:t> yang </a:t>
            </a:r>
            <a:r>
              <a:rPr lang="en-US" b="1" dirty="0" err="1">
                <a:latin typeface="Century Gothic" pitchFamily="34" charset="0"/>
                <a:ea typeface="Bangla MN" charset="0"/>
                <a:cs typeface="Bangla MN" charset="0"/>
              </a:rPr>
              <a:t>menerima</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pendelegasian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wewenang</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Psl</a:t>
            </a:r>
            <a:r>
              <a:rPr lang="en-US" b="1" dirty="0">
                <a:latin typeface="Century Gothic" pitchFamily="34" charset="0"/>
                <a:ea typeface="Bangla MN" charset="0"/>
                <a:cs typeface="Bangla MN" charset="0"/>
              </a:rPr>
              <a:t> 47 </a:t>
            </a:r>
            <a:r>
              <a:rPr lang="en-US" b="1" dirty="0" err="1">
                <a:latin typeface="Century Gothic" pitchFamily="34" charset="0"/>
                <a:ea typeface="Bangla MN" charset="0"/>
                <a:cs typeface="Bangla MN" charset="0"/>
              </a:rPr>
              <a:t>Perpres</a:t>
            </a:r>
            <a:r>
              <a:rPr lang="en-US" b="1" dirty="0">
                <a:latin typeface="Century Gothic" pitchFamily="34" charset="0"/>
                <a:ea typeface="Bangla MN" charset="0"/>
                <a:cs typeface="Bangla MN" charset="0"/>
              </a:rPr>
              <a:t> No. 71 </a:t>
            </a:r>
            <a:r>
              <a:rPr lang="en-US" b="1" dirty="0" err="1">
                <a:latin typeface="Century Gothic" pitchFamily="34" charset="0"/>
                <a:ea typeface="Bangla MN" charset="0"/>
                <a:cs typeface="Bangla MN" charset="0"/>
              </a:rPr>
              <a:t>tahun</a:t>
            </a:r>
            <a:r>
              <a:rPr lang="en-US" b="1" dirty="0">
                <a:latin typeface="Century Gothic" pitchFamily="34" charset="0"/>
                <a:ea typeface="Bangla MN" charset="0"/>
                <a:cs typeface="Bangla MN" charset="0"/>
              </a:rPr>
              <a:t> 2012).</a:t>
            </a:r>
          </a:p>
          <a:p>
            <a:pPr marL="385763" indent="-300038" algn="just">
              <a:buFont typeface="+mj-lt"/>
              <a:buAutoNum type="arabicPeriod"/>
            </a:pPr>
            <a:endParaRPr lang="en-US" dirty="0">
              <a:solidFill>
                <a:schemeClr val="accent5">
                  <a:lumMod val="75000"/>
                </a:schemeClr>
              </a:solidFill>
              <a:latin typeface="Bangla MN" charset="0"/>
              <a:ea typeface="Bangla MN" charset="0"/>
              <a:cs typeface="Bangla MN" charset="0"/>
            </a:endParaRPr>
          </a:p>
          <a:p>
            <a:pPr marL="85725" indent="0" algn="just">
              <a:buNone/>
            </a:pPr>
            <a:r>
              <a:rPr lang="en-US" dirty="0">
                <a:solidFill>
                  <a:schemeClr val="accent5">
                    <a:lumMod val="75000"/>
                  </a:schemeClr>
                </a:solidFill>
                <a:latin typeface="Bangla MN" charset="0"/>
                <a:ea typeface="Bangla MN" charset="0"/>
                <a:cs typeface="Bangla MN" charset="0"/>
              </a:rPr>
              <a:t> </a:t>
            </a:r>
          </a:p>
          <a:p>
            <a:endParaRPr lang="en-US" dirty="0"/>
          </a:p>
        </p:txBody>
      </p:sp>
    </p:spTree>
    <p:extLst>
      <p:ext uri="{BB962C8B-B14F-4D97-AF65-F5344CB8AC3E}">
        <p14:creationId xmlns:p14="http://schemas.microsoft.com/office/powerpoint/2010/main" val="32788272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26" y="482188"/>
            <a:ext cx="4114800" cy="420305"/>
          </a:xfrm>
          <a:solidFill>
            <a:schemeClr val="bg1">
              <a:lumMod val="85000"/>
            </a:schemeClr>
          </a:solidFill>
        </p:spPr>
        <p:txBody>
          <a:bodyPr>
            <a:normAutofit fontScale="90000"/>
          </a:bodyPr>
          <a:lstStyle/>
          <a:p>
            <a:r>
              <a:rPr lang="en-US" sz="1800" dirty="0">
                <a:solidFill>
                  <a:schemeClr val="tx1"/>
                </a:solidFill>
                <a:latin typeface="Century Gothic" pitchFamily="34" charset="0"/>
                <a:ea typeface="Bangla MN" charset="0"/>
                <a:cs typeface="Bangla MN" charset="0"/>
              </a:rPr>
              <a:t>PEMERIKSAAN PERSIDANGAN </a:t>
            </a:r>
          </a:p>
        </p:txBody>
      </p:sp>
      <p:sp>
        <p:nvSpPr>
          <p:cNvPr id="3" name="Content Placeholder 2"/>
          <p:cNvSpPr>
            <a:spLocks noGrp="1"/>
          </p:cNvSpPr>
          <p:nvPr>
            <p:ph idx="1"/>
          </p:nvPr>
        </p:nvSpPr>
        <p:spPr>
          <a:xfrm>
            <a:off x="347240" y="1232704"/>
            <a:ext cx="7362273" cy="3825434"/>
          </a:xfrm>
        </p:spPr>
        <p:txBody>
          <a:bodyPr>
            <a:normAutofit fontScale="25000" lnSpcReduction="20000"/>
          </a:bodyPr>
          <a:lstStyle/>
          <a:p>
            <a:pPr algn="just">
              <a:lnSpc>
                <a:spcPct val="170000"/>
              </a:lnSpc>
            </a:pPr>
            <a:r>
              <a:rPr lang="en-US" sz="4800" b="1" dirty="0" err="1">
                <a:latin typeface="Century Gothic" pitchFamily="34" charset="0"/>
                <a:ea typeface="Bangla MN" charset="0"/>
                <a:cs typeface="Bangla MN" charset="0"/>
              </a:rPr>
              <a:t>Pengadilan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memutus</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diterima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atau</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ditolaknya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gugatan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dalam</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waktu</a:t>
            </a:r>
            <a:r>
              <a:rPr lang="en-US" sz="4800" b="1" dirty="0">
                <a:latin typeface="Century Gothic" pitchFamily="34" charset="0"/>
                <a:ea typeface="Bangla MN" charset="0"/>
                <a:cs typeface="Bangla MN" charset="0"/>
              </a:rPr>
              <a:t> paling lama 30 (</a:t>
            </a:r>
            <a:r>
              <a:rPr lang="en-US" sz="4800" b="1" dirty="0" err="1">
                <a:latin typeface="Century Gothic" pitchFamily="34" charset="0"/>
                <a:ea typeface="Bangla MN" charset="0"/>
                <a:cs typeface="Bangla MN" charset="0"/>
              </a:rPr>
              <a:t>tiga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puluh</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hari</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sejak</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diterimanya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gugatan</a:t>
            </a:r>
            <a:r>
              <a:rPr lang="en-US" sz="4800" b="1" dirty="0">
                <a:latin typeface="Century Gothic" pitchFamily="34" charset="0"/>
                <a:ea typeface="Bangla MN" charset="0"/>
                <a:cs typeface="Bangla MN" charset="0"/>
              </a:rPr>
              <a:t>.  ( 11)</a:t>
            </a:r>
          </a:p>
          <a:p>
            <a:pPr algn="just">
              <a:lnSpc>
                <a:spcPct val="170000"/>
              </a:lnSpc>
            </a:pPr>
            <a:r>
              <a:rPr lang="en-US" sz="4800" b="1" dirty="0" err="1">
                <a:latin typeface="Century Gothic" pitchFamily="34" charset="0"/>
                <a:ea typeface="Bangla MN" charset="0"/>
                <a:cs typeface="Bangla MN" charset="0"/>
              </a:rPr>
              <a:t>Tidak</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Dikenal</a:t>
            </a:r>
            <a:r>
              <a:rPr lang="en-US" sz="4800" b="1" dirty="0">
                <a:latin typeface="Century Gothic" pitchFamily="34" charset="0"/>
                <a:ea typeface="Bangla MN" charset="0"/>
                <a:cs typeface="Bangla MN" charset="0"/>
              </a:rPr>
              <a:t> :</a:t>
            </a:r>
          </a:p>
          <a:p>
            <a:pPr marL="571500" indent="-302419" algn="just">
              <a:lnSpc>
                <a:spcPct val="170000"/>
              </a:lnSpc>
              <a:buFont typeface="Wingdings" charset="2"/>
              <a:buChar char="ü"/>
            </a:pPr>
            <a:r>
              <a:rPr lang="en-US" sz="4800" b="1" dirty="0">
                <a:latin typeface="Century Gothic" pitchFamily="34" charset="0"/>
                <a:ea typeface="Bangla MN" charset="0"/>
                <a:cs typeface="Bangla MN" charset="0"/>
              </a:rPr>
              <a:t>Dismissal Proses.</a:t>
            </a:r>
          </a:p>
          <a:p>
            <a:pPr marL="571500" indent="-302419" algn="just">
              <a:lnSpc>
                <a:spcPct val="170000"/>
              </a:lnSpc>
              <a:buFont typeface="Wingdings" charset="2"/>
              <a:buChar char="ü"/>
            </a:pPr>
            <a:r>
              <a:rPr lang="en-US" sz="4800" b="1" dirty="0" err="1">
                <a:latin typeface="Century Gothic" pitchFamily="34" charset="0"/>
                <a:ea typeface="Bangla MN" charset="0"/>
                <a:cs typeface="Bangla MN" charset="0"/>
              </a:rPr>
              <a:t>Pemeriksaan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Persiapan</a:t>
            </a:r>
            <a:endParaRPr lang="en-US" sz="4800" b="1" dirty="0">
              <a:latin typeface="Century Gothic" pitchFamily="34" charset="0"/>
              <a:ea typeface="Bangla MN" charset="0"/>
              <a:cs typeface="Bangla MN" charset="0"/>
            </a:endParaRPr>
          </a:p>
          <a:p>
            <a:pPr marL="571500" indent="-302419" algn="just">
              <a:lnSpc>
                <a:spcPct val="170000"/>
              </a:lnSpc>
              <a:buFont typeface="Wingdings" charset="2"/>
              <a:buChar char="ü"/>
            </a:pPr>
            <a:r>
              <a:rPr lang="en-US" sz="4800" b="1" dirty="0" err="1">
                <a:latin typeface="Century Gothic" pitchFamily="34" charset="0"/>
                <a:ea typeface="Bangla MN" charset="0"/>
                <a:cs typeface="Bangla MN" charset="0"/>
              </a:rPr>
              <a:t>Permohonan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Penundaan</a:t>
            </a:r>
            <a:r>
              <a:rPr lang="en-US" sz="4800" b="1" dirty="0">
                <a:latin typeface="Century Gothic" pitchFamily="34" charset="0"/>
                <a:ea typeface="Bangla MN" charset="0"/>
                <a:cs typeface="Bangla MN" charset="0"/>
              </a:rPr>
              <a:t>.</a:t>
            </a:r>
          </a:p>
          <a:p>
            <a:pPr algn="just">
              <a:lnSpc>
                <a:spcPct val="170000"/>
              </a:lnSpc>
            </a:pPr>
            <a:r>
              <a:rPr lang="en-US" sz="4800" b="1" dirty="0" err="1">
                <a:latin typeface="Century Gothic" pitchFamily="34" charset="0"/>
                <a:ea typeface="Bangla MN" charset="0"/>
                <a:cs typeface="Bangla MN" charset="0"/>
              </a:rPr>
              <a:t>Alat</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Bukti</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elektronik</a:t>
            </a:r>
            <a:r>
              <a:rPr lang="en-US" sz="4800" b="1" dirty="0">
                <a:latin typeface="Century Gothic" pitchFamily="34" charset="0"/>
                <a:ea typeface="Bangla MN" charset="0"/>
                <a:cs typeface="Bangla MN" charset="0"/>
              </a:rPr>
              <a:t> : </a:t>
            </a:r>
            <a:r>
              <a:rPr lang="en-US" sz="4800" b="1" dirty="0" err="1">
                <a:latin typeface="Century Gothic" pitchFamily="34" charset="0"/>
                <a:ea typeface="Bangla MN" charset="0"/>
                <a:cs typeface="Bangla MN" charset="0"/>
              </a:rPr>
              <a:t>berupa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rekaman</a:t>
            </a:r>
            <a:r>
              <a:rPr lang="en-US" sz="4800" b="1" dirty="0">
                <a:latin typeface="Century Gothic" pitchFamily="34" charset="0"/>
                <a:ea typeface="Bangla MN" charset="0"/>
                <a:cs typeface="Bangla MN" charset="0"/>
              </a:rPr>
              <a:t> data </a:t>
            </a:r>
            <a:r>
              <a:rPr lang="en-US" sz="4800" b="1" dirty="0" err="1">
                <a:latin typeface="Century Gothic" pitchFamily="34" charset="0"/>
                <a:ea typeface="Bangla MN" charset="0"/>
                <a:cs typeface="Bangla MN" charset="0"/>
              </a:rPr>
              <a:t>atau</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informasi</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dilihat</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dibaca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dan</a:t>
            </a:r>
            <a:r>
              <a:rPr lang="en-US" sz="4800" b="1" dirty="0">
                <a:latin typeface="Century Gothic" pitchFamily="34" charset="0"/>
                <a:ea typeface="Bangla MN" charset="0"/>
                <a:cs typeface="Bangla MN" charset="0"/>
              </a:rPr>
              <a:t>/</a:t>
            </a:r>
            <a:r>
              <a:rPr lang="en-US" sz="4800" b="1" dirty="0" err="1">
                <a:latin typeface="Century Gothic" pitchFamily="34" charset="0"/>
                <a:ea typeface="Bangla MN" charset="0"/>
                <a:cs typeface="Bangla MN" charset="0"/>
              </a:rPr>
              <a:t>atau</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didengar</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dapat</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dikeluarkan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dengan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atau</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tanpa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bantuan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sarana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baik</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tertuang</a:t>
            </a:r>
            <a:r>
              <a:rPr lang="en-US" sz="4800" b="1" dirty="0">
                <a:latin typeface="Century Gothic" pitchFamily="34" charset="0"/>
                <a:ea typeface="Bangla MN" charset="0"/>
                <a:cs typeface="Bangla MN" charset="0"/>
              </a:rPr>
              <a:t> di </a:t>
            </a:r>
            <a:r>
              <a:rPr lang="en-US" sz="4800" b="1" dirty="0" err="1">
                <a:latin typeface="Century Gothic" pitchFamily="34" charset="0"/>
                <a:ea typeface="Bangla MN" charset="0"/>
                <a:cs typeface="Bangla MN" charset="0"/>
              </a:rPr>
              <a:t>atas</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kertas</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benda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fisik</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apapun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selain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kertas</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maupun</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terekam</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secara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elektronik</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berupa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tulisan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gambar</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peta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rancangan</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foto</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huruf</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tanda</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atau</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angka</a:t>
            </a:r>
            <a:r>
              <a:rPr lang="en-US" sz="4800" b="1" dirty="0">
                <a:latin typeface="Century Gothic" pitchFamily="34" charset="0"/>
                <a:ea typeface="Bangla MN" charset="0"/>
                <a:cs typeface="Bangla MN" charset="0"/>
              </a:rPr>
              <a:t> yang </a:t>
            </a:r>
            <a:r>
              <a:rPr lang="en-US" sz="4800" b="1" dirty="0" err="1">
                <a:latin typeface="Century Gothic" pitchFamily="34" charset="0"/>
                <a:ea typeface="Bangla MN" charset="0"/>
                <a:cs typeface="Bangla MN" charset="0"/>
              </a:rPr>
              <a:t>memiliki</a:t>
            </a:r>
            <a:r>
              <a:rPr lang="en-US" sz="4800" b="1" dirty="0">
                <a:latin typeface="Century Gothic" pitchFamily="34" charset="0"/>
                <a:ea typeface="Bangla MN" charset="0"/>
                <a:cs typeface="Bangla MN" charset="0"/>
              </a:rPr>
              <a:t> </a:t>
            </a:r>
            <a:r>
              <a:rPr lang="en-US" sz="4800" b="1" dirty="0" err="1">
                <a:latin typeface="Century Gothic" pitchFamily="34" charset="0"/>
                <a:ea typeface="Bangla MN" charset="0"/>
                <a:cs typeface="Bangla MN" charset="0"/>
              </a:rPr>
              <a:t>makna</a:t>
            </a:r>
            <a:r>
              <a:rPr lang="en-US" sz="4800" b="1" dirty="0">
                <a:latin typeface="Century Gothic" pitchFamily="34" charset="0"/>
                <a:ea typeface="Bangla MN" charset="0"/>
                <a:cs typeface="Bangla MN" charset="0"/>
              </a:rPr>
              <a:t>. </a:t>
            </a:r>
          </a:p>
          <a:p>
            <a:pPr marL="269081" indent="0" algn="just">
              <a:buNone/>
            </a:pPr>
            <a:endParaRPr lang="en-US" dirty="0">
              <a:latin typeface="Bangla MN" charset="0"/>
              <a:ea typeface="Bangla MN" charset="0"/>
              <a:cs typeface="Bangla MN" charset="0"/>
            </a:endParaRPr>
          </a:p>
          <a:p>
            <a:pPr marL="526256">
              <a:buFont typeface="Wingdings" charset="2"/>
              <a:buChar char="ü"/>
            </a:pPr>
            <a:endParaRPr lang="en-US" dirty="0"/>
          </a:p>
          <a:p>
            <a:pPr marL="269081" indent="0">
              <a:buNone/>
            </a:pPr>
            <a:endParaRPr lang="en-US" dirty="0"/>
          </a:p>
        </p:txBody>
      </p:sp>
    </p:spTree>
    <p:extLst>
      <p:ext uri="{BB962C8B-B14F-4D97-AF65-F5344CB8AC3E}">
        <p14:creationId xmlns:p14="http://schemas.microsoft.com/office/powerpoint/2010/main" val="25326284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037" y="384049"/>
            <a:ext cx="2250297" cy="420624"/>
          </a:xfrm>
          <a:solidFill>
            <a:schemeClr val="bg1">
              <a:lumMod val="85000"/>
            </a:schemeClr>
          </a:solidFill>
        </p:spPr>
        <p:txBody>
          <a:bodyPr>
            <a:normAutofit fontScale="90000"/>
          </a:bodyPr>
          <a:lstStyle/>
          <a:p>
            <a:r>
              <a:rPr lang="en-US" sz="2100" dirty="0">
                <a:solidFill>
                  <a:schemeClr val="tx1"/>
                </a:solidFill>
                <a:latin typeface="Century Gothic" pitchFamily="34" charset="0"/>
                <a:ea typeface="Bangla MN" charset="0"/>
                <a:cs typeface="Bangla MN" charset="0"/>
              </a:rPr>
              <a:t>UPAYA HUKUM</a:t>
            </a:r>
          </a:p>
        </p:txBody>
      </p:sp>
      <p:sp>
        <p:nvSpPr>
          <p:cNvPr id="3" name="Content Placeholder 2"/>
          <p:cNvSpPr>
            <a:spLocks noGrp="1"/>
          </p:cNvSpPr>
          <p:nvPr>
            <p:ph idx="1"/>
          </p:nvPr>
        </p:nvSpPr>
        <p:spPr>
          <a:xfrm>
            <a:off x="601883" y="2361235"/>
            <a:ext cx="8160151" cy="2245490"/>
          </a:xfrm>
        </p:spPr>
        <p:txBody>
          <a:bodyPr>
            <a:normAutofit fontScale="92500"/>
          </a:bodyPr>
          <a:lstStyle/>
          <a:p>
            <a:pPr algn="just">
              <a:lnSpc>
                <a:spcPct val="110000"/>
              </a:lnSpc>
              <a:buClrTx/>
              <a:buSzPct val="100000"/>
              <a:buFont typeface="Arial" pitchFamily="34" charset="0"/>
              <a:buChar char="•"/>
            </a:pPr>
            <a:r>
              <a:rPr lang="en-US" b="1" dirty="0" err="1">
                <a:latin typeface="Century Gothic" pitchFamily="34" charset="0"/>
              </a:rPr>
              <a:t>Putusan</a:t>
            </a:r>
            <a:r>
              <a:rPr lang="en-US" b="1" dirty="0">
                <a:latin typeface="Century Gothic" pitchFamily="34" charset="0"/>
              </a:rPr>
              <a:t> PTUN </a:t>
            </a:r>
            <a:r>
              <a:rPr lang="en-US" b="1" dirty="0" err="1">
                <a:latin typeface="Century Gothic" pitchFamily="34" charset="0"/>
              </a:rPr>
              <a:t>dapat</a:t>
            </a:r>
            <a:r>
              <a:rPr lang="en-US" b="1" dirty="0">
                <a:latin typeface="Century Gothic" pitchFamily="34" charset="0"/>
              </a:rPr>
              <a:t> </a:t>
            </a:r>
            <a:r>
              <a:rPr lang="en-US" b="1" dirty="0" err="1">
                <a:latin typeface="Century Gothic" pitchFamily="34" charset="0"/>
              </a:rPr>
              <a:t>diajukan</a:t>
            </a:r>
            <a:r>
              <a:rPr lang="en-US" b="1" dirty="0">
                <a:latin typeface="Century Gothic" pitchFamily="34" charset="0"/>
              </a:rPr>
              <a:t> </a:t>
            </a:r>
            <a:r>
              <a:rPr lang="en-US" b="1" dirty="0" err="1">
                <a:latin typeface="Century Gothic" pitchFamily="34" charset="0"/>
              </a:rPr>
              <a:t>permohonan</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ke</a:t>
            </a:r>
            <a:r>
              <a:rPr lang="en-US" b="1" dirty="0">
                <a:latin typeface="Century Gothic" pitchFamily="34" charset="0"/>
              </a:rPr>
              <a:t> MA</a:t>
            </a:r>
            <a:endParaRPr lang="id-ID" b="1" dirty="0">
              <a:latin typeface="Century Gothic" pitchFamily="34" charset="0"/>
            </a:endParaRPr>
          </a:p>
          <a:p>
            <a:pPr algn="just">
              <a:lnSpc>
                <a:spcPct val="110000"/>
              </a:lnSpc>
              <a:buClrTx/>
              <a:buSzPct val="100000"/>
              <a:buFont typeface="Arial" pitchFamily="34" charset="0"/>
              <a:buChar char="•"/>
            </a:pPr>
            <a:r>
              <a:rPr lang="en-US" b="1" dirty="0" err="1">
                <a:latin typeface="Century Gothic" pitchFamily="34" charset="0"/>
              </a:rPr>
              <a:t>Permohonan</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diajukan</a:t>
            </a:r>
            <a:r>
              <a:rPr lang="en-US" b="1" dirty="0">
                <a:latin typeface="Century Gothic" pitchFamily="34" charset="0"/>
              </a:rPr>
              <a:t> paling lama 7 (</a:t>
            </a:r>
            <a:r>
              <a:rPr lang="en-US" b="1" dirty="0" err="1">
                <a:latin typeface="Century Gothic" pitchFamily="34" charset="0"/>
              </a:rPr>
              <a:t>tujuh</a:t>
            </a:r>
            <a:r>
              <a:rPr lang="en-US" b="1" dirty="0">
                <a:latin typeface="Century Gothic" pitchFamily="34" charset="0"/>
              </a:rPr>
              <a:t>) </a:t>
            </a:r>
            <a:r>
              <a:rPr lang="en-US" b="1" dirty="0" err="1">
                <a:latin typeface="Century Gothic" pitchFamily="34" charset="0"/>
              </a:rPr>
              <a:t>hari</a:t>
            </a:r>
            <a:r>
              <a:rPr lang="en-US" b="1" dirty="0">
                <a:latin typeface="Century Gothic" pitchFamily="34" charset="0"/>
              </a:rPr>
              <a:t> </a:t>
            </a:r>
            <a:r>
              <a:rPr lang="en-US" b="1" dirty="0" err="1">
                <a:latin typeface="Century Gothic" pitchFamily="34" charset="0"/>
              </a:rPr>
              <a:t>sejak</a:t>
            </a:r>
            <a:r>
              <a:rPr lang="en-US" b="1" dirty="0">
                <a:latin typeface="Century Gothic" pitchFamily="34" charset="0"/>
              </a:rPr>
              <a:t> </a:t>
            </a:r>
            <a:r>
              <a:rPr lang="en-US" b="1" dirty="0" err="1">
                <a:latin typeface="Century Gothic" pitchFamily="34" charset="0"/>
              </a:rPr>
              <a:t>putusan</a:t>
            </a:r>
            <a:r>
              <a:rPr lang="en-US" b="1" dirty="0">
                <a:latin typeface="Century Gothic" pitchFamily="34" charset="0"/>
              </a:rPr>
              <a:t> </a:t>
            </a:r>
            <a:r>
              <a:rPr lang="en-US" b="1" dirty="0" err="1">
                <a:latin typeface="Century Gothic" pitchFamily="34" charset="0"/>
              </a:rPr>
              <a:t>Pengadilan</a:t>
            </a:r>
            <a:r>
              <a:rPr lang="en-US" b="1" dirty="0">
                <a:latin typeface="Century Gothic" pitchFamily="34" charset="0"/>
              </a:rPr>
              <a:t> </a:t>
            </a:r>
            <a:r>
              <a:rPr lang="en-US" b="1" dirty="0" err="1">
                <a:latin typeface="Century Gothic" pitchFamily="34" charset="0"/>
              </a:rPr>
              <a:t>diucapkan</a:t>
            </a:r>
            <a:r>
              <a:rPr lang="en-US" b="1" dirty="0">
                <a:latin typeface="Century Gothic" pitchFamily="34" charset="0"/>
              </a:rPr>
              <a:t> </a:t>
            </a:r>
            <a:r>
              <a:rPr lang="en-US" b="1" dirty="0" err="1">
                <a:latin typeface="Century Gothic" pitchFamily="34" charset="0"/>
              </a:rPr>
              <a:t>dalam</a:t>
            </a:r>
            <a:r>
              <a:rPr lang="en-US" b="1" dirty="0">
                <a:latin typeface="Century Gothic" pitchFamily="34" charset="0"/>
              </a:rPr>
              <a:t> </a:t>
            </a:r>
            <a:r>
              <a:rPr lang="en-US" b="1" dirty="0" err="1">
                <a:latin typeface="Century Gothic" pitchFamily="34" charset="0"/>
              </a:rPr>
              <a:t>persidangan</a:t>
            </a:r>
            <a:r>
              <a:rPr lang="en-US" b="1" dirty="0">
                <a:latin typeface="Century Gothic" pitchFamily="34" charset="0"/>
              </a:rPr>
              <a:t> </a:t>
            </a:r>
            <a:r>
              <a:rPr lang="en-US" b="1" dirty="0" err="1">
                <a:latin typeface="Century Gothic" pitchFamily="34" charset="0"/>
              </a:rPr>
              <a:t>terbuka</a:t>
            </a:r>
            <a:r>
              <a:rPr lang="en-US" b="1" dirty="0">
                <a:latin typeface="Century Gothic" pitchFamily="34" charset="0"/>
              </a:rPr>
              <a:t> </a:t>
            </a:r>
            <a:r>
              <a:rPr lang="en-US" b="1" dirty="0" err="1">
                <a:latin typeface="Century Gothic" pitchFamily="34" charset="0"/>
              </a:rPr>
              <a:t>untuk</a:t>
            </a:r>
            <a:r>
              <a:rPr lang="en-US" b="1" dirty="0">
                <a:latin typeface="Century Gothic" pitchFamily="34" charset="0"/>
              </a:rPr>
              <a:t> </a:t>
            </a:r>
            <a:r>
              <a:rPr lang="en-US" b="1" dirty="0" err="1">
                <a:latin typeface="Century Gothic" pitchFamily="34" charset="0"/>
              </a:rPr>
              <a:t>umum</a:t>
            </a:r>
            <a:r>
              <a:rPr lang="en-US" b="1" dirty="0">
                <a:latin typeface="Century Gothic" pitchFamily="34" charset="0"/>
              </a:rPr>
              <a:t>. </a:t>
            </a:r>
            <a:endParaRPr lang="id-ID" b="1" dirty="0">
              <a:latin typeface="Century Gothic" pitchFamily="34" charset="0"/>
            </a:endParaRPr>
          </a:p>
          <a:p>
            <a:pPr algn="just">
              <a:lnSpc>
                <a:spcPct val="110000"/>
              </a:lnSpc>
              <a:buClrTx/>
              <a:buSzPct val="100000"/>
              <a:buFont typeface="Arial" pitchFamily="34" charset="0"/>
              <a:buChar char="•"/>
            </a:pPr>
            <a:r>
              <a:rPr lang="en-US" b="1" dirty="0" err="1">
                <a:latin typeface="Century Gothic" pitchFamily="34" charset="0"/>
              </a:rPr>
              <a:t>Memori</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diajukan</a:t>
            </a:r>
            <a:r>
              <a:rPr lang="en-US" b="1" dirty="0">
                <a:latin typeface="Century Gothic" pitchFamily="34" charset="0"/>
              </a:rPr>
              <a:t> paling </a:t>
            </a:r>
            <a:r>
              <a:rPr lang="en-US" b="1" dirty="0" err="1">
                <a:latin typeface="Century Gothic" pitchFamily="34" charset="0"/>
              </a:rPr>
              <a:t>lambat</a:t>
            </a:r>
            <a:r>
              <a:rPr lang="en-US" b="1" dirty="0">
                <a:latin typeface="Century Gothic" pitchFamily="34" charset="0"/>
              </a:rPr>
              <a:t> 7 (</a:t>
            </a:r>
            <a:r>
              <a:rPr lang="en-US" b="1" dirty="0" err="1">
                <a:latin typeface="Century Gothic" pitchFamily="34" charset="0"/>
              </a:rPr>
              <a:t>tujuh</a:t>
            </a:r>
            <a:r>
              <a:rPr lang="en-US" b="1" dirty="0">
                <a:latin typeface="Century Gothic" pitchFamily="34" charset="0"/>
              </a:rPr>
              <a:t>) </a:t>
            </a:r>
            <a:r>
              <a:rPr lang="en-US" b="1" dirty="0" err="1">
                <a:latin typeface="Century Gothic" pitchFamily="34" charset="0"/>
              </a:rPr>
              <a:t>hari</a:t>
            </a:r>
            <a:r>
              <a:rPr lang="en-US" b="1" dirty="0">
                <a:latin typeface="Century Gothic" pitchFamily="34" charset="0"/>
              </a:rPr>
              <a:t> </a:t>
            </a:r>
            <a:r>
              <a:rPr lang="en-US" b="1" dirty="0" err="1">
                <a:latin typeface="Century Gothic" pitchFamily="34" charset="0"/>
              </a:rPr>
              <a:t>sejak</a:t>
            </a:r>
            <a:r>
              <a:rPr lang="en-US" b="1" dirty="0">
                <a:latin typeface="Century Gothic" pitchFamily="34" charset="0"/>
              </a:rPr>
              <a:t> </a:t>
            </a:r>
            <a:r>
              <a:rPr lang="en-US" b="1" dirty="0" err="1">
                <a:latin typeface="Century Gothic" pitchFamily="34" charset="0"/>
              </a:rPr>
              <a:t>pernyataan</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endParaRPr lang="id-ID" b="1" dirty="0">
              <a:latin typeface="Century Gothic" pitchFamily="34" charset="0"/>
            </a:endParaRPr>
          </a:p>
          <a:p>
            <a:pPr algn="just">
              <a:lnSpc>
                <a:spcPct val="110000"/>
              </a:lnSpc>
              <a:buClrTx/>
              <a:buSzPct val="100000"/>
              <a:buFont typeface="Arial" pitchFamily="34" charset="0"/>
              <a:buChar char="•"/>
            </a:pPr>
            <a:r>
              <a:rPr lang="en-US" b="1" dirty="0" err="1">
                <a:latin typeface="Century Gothic" pitchFamily="34" charset="0"/>
              </a:rPr>
              <a:t>Pemberitahuan</a:t>
            </a:r>
            <a:r>
              <a:rPr lang="en-US" b="1" dirty="0">
                <a:latin typeface="Century Gothic" pitchFamily="34" charset="0"/>
              </a:rPr>
              <a:t> </a:t>
            </a:r>
            <a:r>
              <a:rPr lang="en-US" b="1" dirty="0" err="1">
                <a:latin typeface="Century Gothic" pitchFamily="34" charset="0"/>
              </a:rPr>
              <a:t>memori</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kepada</a:t>
            </a:r>
            <a:r>
              <a:rPr lang="en-US" b="1" dirty="0">
                <a:latin typeface="Century Gothic" pitchFamily="34" charset="0"/>
              </a:rPr>
              <a:t> </a:t>
            </a:r>
            <a:r>
              <a:rPr lang="en-US" b="1" dirty="0" err="1">
                <a:latin typeface="Century Gothic" pitchFamily="34" charset="0"/>
              </a:rPr>
              <a:t>Termohon</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oleh</a:t>
            </a:r>
            <a:r>
              <a:rPr lang="en-US" b="1" dirty="0">
                <a:latin typeface="Century Gothic" pitchFamily="34" charset="0"/>
              </a:rPr>
              <a:t> </a:t>
            </a:r>
            <a:r>
              <a:rPr lang="en-US" b="1" dirty="0" err="1">
                <a:latin typeface="Century Gothic" pitchFamily="34" charset="0"/>
              </a:rPr>
              <a:t>Panitera</a:t>
            </a:r>
            <a:r>
              <a:rPr lang="en-US" b="1" dirty="0">
                <a:latin typeface="Century Gothic" pitchFamily="34" charset="0"/>
              </a:rPr>
              <a:t> </a:t>
            </a:r>
            <a:r>
              <a:rPr lang="en-US" b="1" dirty="0" err="1">
                <a:latin typeface="Century Gothic" pitchFamily="34" charset="0"/>
              </a:rPr>
              <a:t>dikirim</a:t>
            </a:r>
            <a:r>
              <a:rPr lang="en-US" b="1" dirty="0">
                <a:latin typeface="Century Gothic" pitchFamily="34" charset="0"/>
              </a:rPr>
              <a:t> paling lama 1 (</a:t>
            </a:r>
            <a:r>
              <a:rPr lang="en-US" b="1" dirty="0" err="1">
                <a:latin typeface="Century Gothic" pitchFamily="34" charset="0"/>
              </a:rPr>
              <a:t>satu</a:t>
            </a:r>
            <a:r>
              <a:rPr lang="en-US" b="1" dirty="0">
                <a:latin typeface="Century Gothic" pitchFamily="34" charset="0"/>
              </a:rPr>
              <a:t>) </a:t>
            </a:r>
            <a:r>
              <a:rPr lang="en-US" b="1" dirty="0" err="1">
                <a:latin typeface="Century Gothic" pitchFamily="34" charset="0"/>
              </a:rPr>
              <a:t>hari</a:t>
            </a:r>
            <a:r>
              <a:rPr lang="en-US" b="1" dirty="0">
                <a:latin typeface="Century Gothic" pitchFamily="34" charset="0"/>
              </a:rPr>
              <a:t> </a:t>
            </a:r>
            <a:r>
              <a:rPr lang="en-US" b="1" dirty="0" err="1">
                <a:latin typeface="Century Gothic" pitchFamily="34" charset="0"/>
              </a:rPr>
              <a:t>setelah</a:t>
            </a:r>
            <a:r>
              <a:rPr lang="en-US" b="1" dirty="0">
                <a:latin typeface="Century Gothic" pitchFamily="34" charset="0"/>
              </a:rPr>
              <a:t> </a:t>
            </a:r>
            <a:r>
              <a:rPr lang="en-US" b="1" dirty="0" err="1">
                <a:latin typeface="Century Gothic" pitchFamily="34" charset="0"/>
              </a:rPr>
              <a:t>memori</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tersebut</a:t>
            </a:r>
            <a:r>
              <a:rPr lang="en-US" b="1" dirty="0">
                <a:latin typeface="Century Gothic" pitchFamily="34" charset="0"/>
              </a:rPr>
              <a:t> </a:t>
            </a:r>
            <a:r>
              <a:rPr lang="en-US" b="1" dirty="0" err="1">
                <a:latin typeface="Century Gothic" pitchFamily="34" charset="0"/>
              </a:rPr>
              <a:t>diterima</a:t>
            </a:r>
            <a:r>
              <a:rPr lang="en-US" b="1" dirty="0">
                <a:latin typeface="Century Gothic" pitchFamily="34" charset="0"/>
              </a:rPr>
              <a:t> </a:t>
            </a:r>
            <a:r>
              <a:rPr lang="en-US" b="1" dirty="0" err="1">
                <a:latin typeface="Century Gothic" pitchFamily="34" charset="0"/>
              </a:rPr>
              <a:t>oleh</a:t>
            </a:r>
            <a:r>
              <a:rPr lang="en-US" b="1" dirty="0">
                <a:latin typeface="Century Gothic" pitchFamily="34" charset="0"/>
              </a:rPr>
              <a:t> </a:t>
            </a:r>
            <a:r>
              <a:rPr lang="en-US" b="1" dirty="0" err="1">
                <a:latin typeface="Century Gothic" pitchFamily="34" charset="0"/>
              </a:rPr>
              <a:t>kepaniteraan</a:t>
            </a:r>
            <a:r>
              <a:rPr lang="en-US" b="1" dirty="0">
                <a:latin typeface="Century Gothic" pitchFamily="34" charset="0"/>
              </a:rPr>
              <a:t> </a:t>
            </a:r>
            <a:r>
              <a:rPr lang="en-US" b="1" dirty="0" err="1">
                <a:latin typeface="Century Gothic" pitchFamily="34" charset="0"/>
              </a:rPr>
              <a:t>pengadilan</a:t>
            </a:r>
            <a:r>
              <a:rPr lang="en-US" b="1" dirty="0">
                <a:latin typeface="Century Gothic" pitchFamily="34" charset="0"/>
              </a:rPr>
              <a:t>. </a:t>
            </a:r>
            <a:endParaRPr lang="id-ID" b="1" dirty="0">
              <a:latin typeface="Century Gothic" pitchFamily="34" charset="0"/>
            </a:endParaRPr>
          </a:p>
          <a:p>
            <a:pPr algn="just">
              <a:lnSpc>
                <a:spcPct val="110000"/>
              </a:lnSpc>
              <a:buClrTx/>
              <a:buSzPct val="100000"/>
              <a:buFont typeface="Arial" pitchFamily="34" charset="0"/>
              <a:buChar char="•"/>
            </a:pPr>
            <a:r>
              <a:rPr lang="en-US" b="1" dirty="0" err="1">
                <a:latin typeface="Century Gothic" pitchFamily="34" charset="0"/>
              </a:rPr>
              <a:t>Kontra</a:t>
            </a:r>
            <a:r>
              <a:rPr lang="en-US" b="1" dirty="0">
                <a:latin typeface="Century Gothic" pitchFamily="34" charset="0"/>
              </a:rPr>
              <a:t> </a:t>
            </a:r>
            <a:r>
              <a:rPr lang="en-US" b="1" dirty="0" err="1">
                <a:latin typeface="Century Gothic" pitchFamily="34" charset="0"/>
              </a:rPr>
              <a:t>memori</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r>
              <a:rPr lang="en-US" b="1" dirty="0" err="1">
                <a:latin typeface="Century Gothic" pitchFamily="34" charset="0"/>
              </a:rPr>
              <a:t>diajukan</a:t>
            </a:r>
            <a:r>
              <a:rPr lang="en-US" b="1" dirty="0">
                <a:latin typeface="Century Gothic" pitchFamily="34" charset="0"/>
              </a:rPr>
              <a:t> </a:t>
            </a:r>
            <a:r>
              <a:rPr lang="en-US" b="1" dirty="0" err="1">
                <a:latin typeface="Century Gothic" pitchFamily="34" charset="0"/>
              </a:rPr>
              <a:t>selambat-lambatnya</a:t>
            </a:r>
            <a:r>
              <a:rPr lang="en-US" b="1" dirty="0">
                <a:latin typeface="Century Gothic" pitchFamily="34" charset="0"/>
              </a:rPr>
              <a:t> 7 (</a:t>
            </a:r>
            <a:r>
              <a:rPr lang="en-US" b="1" dirty="0" err="1">
                <a:latin typeface="Century Gothic" pitchFamily="34" charset="0"/>
              </a:rPr>
              <a:t>tujuh</a:t>
            </a:r>
            <a:r>
              <a:rPr lang="en-US" b="1" dirty="0">
                <a:latin typeface="Century Gothic" pitchFamily="34" charset="0"/>
              </a:rPr>
              <a:t>) </a:t>
            </a:r>
            <a:r>
              <a:rPr lang="en-US" b="1" dirty="0" err="1">
                <a:latin typeface="Century Gothic" pitchFamily="34" charset="0"/>
              </a:rPr>
              <a:t>hari</a:t>
            </a:r>
            <a:r>
              <a:rPr lang="en-US" b="1" dirty="0">
                <a:latin typeface="Century Gothic" pitchFamily="34" charset="0"/>
              </a:rPr>
              <a:t> </a:t>
            </a:r>
            <a:r>
              <a:rPr lang="en-US" b="1" dirty="0" err="1">
                <a:latin typeface="Century Gothic" pitchFamily="34" charset="0"/>
              </a:rPr>
              <a:t>sejak</a:t>
            </a:r>
            <a:r>
              <a:rPr lang="en-US" b="1" dirty="0">
                <a:latin typeface="Century Gothic" pitchFamily="34" charset="0"/>
              </a:rPr>
              <a:t> </a:t>
            </a:r>
            <a:r>
              <a:rPr lang="en-US" b="1" dirty="0" err="1">
                <a:latin typeface="Century Gothic" pitchFamily="34" charset="0"/>
              </a:rPr>
              <a:t>pemberitahuan</a:t>
            </a:r>
            <a:r>
              <a:rPr lang="en-US" b="1" dirty="0">
                <a:latin typeface="Century Gothic" pitchFamily="34" charset="0"/>
              </a:rPr>
              <a:t>  </a:t>
            </a:r>
            <a:endParaRPr lang="id-ID" b="1" dirty="0">
              <a:latin typeface="Century Gothic" pitchFamily="34" charset="0"/>
            </a:endParaRPr>
          </a:p>
          <a:p>
            <a:pPr algn="just">
              <a:lnSpc>
                <a:spcPct val="110000"/>
              </a:lnSpc>
              <a:buClrTx/>
              <a:buSzPct val="100000"/>
              <a:buFont typeface="Arial" pitchFamily="34" charset="0"/>
              <a:buChar char="•"/>
            </a:pPr>
            <a:r>
              <a:rPr lang="en-US" b="1" dirty="0" err="1">
                <a:latin typeface="Century Gothic" pitchFamily="34" charset="0"/>
              </a:rPr>
              <a:t>Pengiriman</a:t>
            </a:r>
            <a:r>
              <a:rPr lang="en-US" b="1" dirty="0">
                <a:latin typeface="Century Gothic" pitchFamily="34" charset="0"/>
              </a:rPr>
              <a:t> </a:t>
            </a:r>
            <a:r>
              <a:rPr lang="en-US" b="1" dirty="0" err="1">
                <a:latin typeface="Century Gothic" pitchFamily="34" charset="0"/>
              </a:rPr>
              <a:t>berkas</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paling lama 7 (</a:t>
            </a:r>
            <a:r>
              <a:rPr lang="en-US" b="1" dirty="0" err="1">
                <a:latin typeface="Century Gothic" pitchFamily="34" charset="0"/>
              </a:rPr>
              <a:t>tujuh</a:t>
            </a:r>
            <a:r>
              <a:rPr lang="en-US" b="1" dirty="0">
                <a:latin typeface="Century Gothic" pitchFamily="34" charset="0"/>
              </a:rPr>
              <a:t>) </a:t>
            </a:r>
            <a:r>
              <a:rPr lang="en-US" b="1" dirty="0" err="1">
                <a:latin typeface="Century Gothic" pitchFamily="34" charset="0"/>
              </a:rPr>
              <a:t>hari</a:t>
            </a:r>
            <a:r>
              <a:rPr lang="en-US" b="1" dirty="0">
                <a:latin typeface="Century Gothic" pitchFamily="34" charset="0"/>
              </a:rPr>
              <a:t> </a:t>
            </a:r>
            <a:r>
              <a:rPr lang="en-US" b="1" dirty="0" err="1">
                <a:latin typeface="Century Gothic" pitchFamily="34" charset="0"/>
              </a:rPr>
              <a:t>sejak</a:t>
            </a:r>
            <a:r>
              <a:rPr lang="en-US" b="1" dirty="0">
                <a:latin typeface="Century Gothic" pitchFamily="34" charset="0"/>
              </a:rPr>
              <a:t> </a:t>
            </a:r>
            <a:r>
              <a:rPr lang="en-US" b="1" dirty="0" err="1">
                <a:latin typeface="Century Gothic" pitchFamily="34" charset="0"/>
              </a:rPr>
              <a:t>diterima</a:t>
            </a:r>
            <a:r>
              <a:rPr lang="en-US" b="1" dirty="0">
                <a:latin typeface="Century Gothic" pitchFamily="34" charset="0"/>
              </a:rPr>
              <a:t> </a:t>
            </a:r>
            <a:r>
              <a:rPr lang="en-US" b="1" dirty="0" err="1">
                <a:latin typeface="Century Gothic" pitchFamily="34" charset="0"/>
              </a:rPr>
              <a:t>memori</a:t>
            </a:r>
            <a:r>
              <a:rPr lang="en-US" b="1" dirty="0">
                <a:latin typeface="Century Gothic" pitchFamily="34" charset="0"/>
              </a:rPr>
              <a:t>/</a:t>
            </a:r>
            <a:r>
              <a:rPr lang="en-US" b="1" dirty="0" err="1">
                <a:latin typeface="Century Gothic" pitchFamily="34" charset="0"/>
              </a:rPr>
              <a:t>kontra</a:t>
            </a:r>
            <a:r>
              <a:rPr lang="en-US" b="1" dirty="0">
                <a:latin typeface="Century Gothic" pitchFamily="34" charset="0"/>
              </a:rPr>
              <a:t> </a:t>
            </a:r>
            <a:r>
              <a:rPr lang="en-US" b="1" dirty="0" err="1">
                <a:latin typeface="Century Gothic" pitchFamily="34" charset="0"/>
              </a:rPr>
              <a:t>memori</a:t>
            </a:r>
            <a:r>
              <a:rPr lang="en-US" b="1" dirty="0">
                <a:latin typeface="Century Gothic" pitchFamily="34" charset="0"/>
              </a:rPr>
              <a:t> </a:t>
            </a:r>
            <a:r>
              <a:rPr lang="en-US" b="1" dirty="0" err="1">
                <a:latin typeface="Century Gothic" pitchFamily="34" charset="0"/>
              </a:rPr>
              <a:t>kasasi</a:t>
            </a:r>
            <a:r>
              <a:rPr lang="en-US" b="1" dirty="0">
                <a:latin typeface="Century Gothic" pitchFamily="34" charset="0"/>
              </a:rPr>
              <a:t>. </a:t>
            </a:r>
          </a:p>
          <a:p>
            <a:pPr algn="just"/>
            <a:endParaRPr lang="en-US" dirty="0"/>
          </a:p>
          <a:p>
            <a:endParaRPr lang="en-US" dirty="0">
              <a:latin typeface="Bangla MN" charset="0"/>
              <a:ea typeface="Bangla MN" charset="0"/>
              <a:cs typeface="Bangla MN" charset="0"/>
            </a:endParaRPr>
          </a:p>
          <a:p>
            <a:endParaRPr lang="en-US" dirty="0">
              <a:latin typeface="Bangla MN" charset="0"/>
              <a:ea typeface="Bangla MN" charset="0"/>
              <a:cs typeface="Bangla MN" charset="0"/>
            </a:endParaRPr>
          </a:p>
        </p:txBody>
      </p:sp>
    </p:spTree>
    <p:extLst>
      <p:ext uri="{BB962C8B-B14F-4D97-AF65-F5344CB8AC3E}">
        <p14:creationId xmlns:p14="http://schemas.microsoft.com/office/powerpoint/2010/main" val="6068775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026" y="428610"/>
            <a:ext cx="3154558" cy="313148"/>
          </a:xfrm>
          <a:solidFill>
            <a:schemeClr val="bg1">
              <a:lumMod val="85000"/>
            </a:schemeClr>
          </a:solidFill>
        </p:spPr>
        <p:txBody>
          <a:bodyPr>
            <a:normAutofit fontScale="90000"/>
          </a:bodyPr>
          <a:lstStyle/>
          <a:p>
            <a:r>
              <a:rPr lang="en-US" sz="2100" dirty="0">
                <a:solidFill>
                  <a:schemeClr val="tx1"/>
                </a:solidFill>
                <a:latin typeface="Century Gothic" pitchFamily="34" charset="0"/>
                <a:ea typeface="Bangla MN" charset="0"/>
                <a:cs typeface="Bangla MN" charset="0"/>
              </a:rPr>
              <a:t>PEMERIKSAAN OLEH MA</a:t>
            </a:r>
          </a:p>
        </p:txBody>
      </p:sp>
      <p:sp>
        <p:nvSpPr>
          <p:cNvPr id="3" name="Content Placeholder 2"/>
          <p:cNvSpPr>
            <a:spLocks noGrp="1"/>
          </p:cNvSpPr>
          <p:nvPr>
            <p:ph idx="1"/>
          </p:nvPr>
        </p:nvSpPr>
        <p:spPr>
          <a:xfrm>
            <a:off x="1625183" y="964395"/>
            <a:ext cx="5679321" cy="3214710"/>
          </a:xfrm>
        </p:spPr>
        <p:txBody>
          <a:bodyPr>
            <a:normAutofit/>
          </a:bodyPr>
          <a:lstStyle/>
          <a:p>
            <a:pPr algn="just">
              <a:lnSpc>
                <a:spcPct val="150000"/>
              </a:lnSpc>
              <a:buClrTx/>
              <a:buSzPct val="100000"/>
              <a:buFont typeface="Arial" pitchFamily="34" charset="0"/>
              <a:buChar char="•"/>
            </a:pPr>
            <a:r>
              <a:rPr lang="en-US" b="1" dirty="0" err="1">
                <a:latin typeface="Century Gothic" pitchFamily="34" charset="0"/>
                <a:ea typeface="Bangla MN" charset="0"/>
                <a:cs typeface="Bangla MN" charset="0"/>
              </a:rPr>
              <a:t>Mahkamah</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Agung</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wajib</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memutus</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permohonan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kasasi</a:t>
            </a:r>
            <a:r>
              <a:rPr lang="en-US" b="1" dirty="0">
                <a:latin typeface="Century Gothic" pitchFamily="34" charset="0"/>
                <a:ea typeface="Bangla MN" charset="0"/>
                <a:cs typeface="Bangla MN" charset="0"/>
              </a:rPr>
              <a:t>  paling lama 30 (</a:t>
            </a:r>
            <a:r>
              <a:rPr lang="en-US" b="1" dirty="0" err="1">
                <a:latin typeface="Century Gothic" pitchFamily="34" charset="0"/>
                <a:ea typeface="Bangla MN" charset="0"/>
                <a:cs typeface="Bangla MN" charset="0"/>
              </a:rPr>
              <a:t>tiga</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puluh</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hari</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sejak</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permohonan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kasasi</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diregistrasi</a:t>
            </a:r>
            <a:r>
              <a:rPr lang="en-US" b="1" dirty="0">
                <a:latin typeface="Century Gothic" pitchFamily="34" charset="0"/>
                <a:ea typeface="Bangla MN" charset="0"/>
                <a:cs typeface="Bangla MN" charset="0"/>
              </a:rPr>
              <a:t>. </a:t>
            </a:r>
            <a:endParaRPr lang="id-ID" b="1" dirty="0">
              <a:latin typeface="Century Gothic" pitchFamily="34" charset="0"/>
              <a:ea typeface="Bangla MN" charset="0"/>
              <a:cs typeface="Bangla MN" charset="0"/>
            </a:endParaRPr>
          </a:p>
          <a:p>
            <a:pPr algn="just">
              <a:lnSpc>
                <a:spcPct val="150000"/>
              </a:lnSpc>
              <a:buClrTx/>
              <a:buSzPct val="100000"/>
              <a:buFont typeface="Arial" pitchFamily="34" charset="0"/>
              <a:buChar char="•"/>
            </a:pPr>
            <a:r>
              <a:rPr lang="en-US" b="1" dirty="0" err="1">
                <a:latin typeface="Century Gothic" pitchFamily="34" charset="0"/>
                <a:ea typeface="Bangla MN" charset="0"/>
                <a:cs typeface="Bangla MN" charset="0"/>
              </a:rPr>
              <a:t>Putusan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kasasi</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merupakan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putusan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akhir</a:t>
            </a:r>
            <a:r>
              <a:rPr lang="en-US" b="1" dirty="0">
                <a:latin typeface="Century Gothic" pitchFamily="34" charset="0"/>
                <a:ea typeface="Bangla MN" charset="0"/>
                <a:cs typeface="Bangla MN" charset="0"/>
              </a:rPr>
              <a:t> yang </a:t>
            </a:r>
            <a:r>
              <a:rPr lang="en-US" b="1" dirty="0" err="1">
                <a:latin typeface="Century Gothic" pitchFamily="34" charset="0"/>
                <a:ea typeface="Bangla MN" charset="0"/>
                <a:cs typeface="Bangla MN" charset="0"/>
              </a:rPr>
              <a:t>tidak</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tersedia</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upaya</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hukum</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peninjauan</a:t>
            </a:r>
            <a:r>
              <a:rPr lang="en-US" b="1" dirty="0">
                <a:latin typeface="Century Gothic" pitchFamily="34" charset="0"/>
                <a:ea typeface="Bangla MN" charset="0"/>
                <a:cs typeface="Bangla MN" charset="0"/>
              </a:rPr>
              <a:t> </a:t>
            </a:r>
            <a:r>
              <a:rPr lang="en-US" b="1" dirty="0" err="1">
                <a:latin typeface="Century Gothic" pitchFamily="34" charset="0"/>
                <a:ea typeface="Bangla MN" charset="0"/>
                <a:cs typeface="Bangla MN" charset="0"/>
              </a:rPr>
              <a:t>kembali</a:t>
            </a:r>
            <a:r>
              <a:rPr lang="en-US" b="1" dirty="0">
                <a:latin typeface="Century Gothic" pitchFamily="34" charset="0"/>
                <a:ea typeface="Bangla MN" charset="0"/>
                <a:cs typeface="Bangla MN" charset="0"/>
              </a:rPr>
              <a:t>. </a:t>
            </a:r>
          </a:p>
          <a:p>
            <a:endParaRPr lang="en-US" dirty="0"/>
          </a:p>
        </p:txBody>
      </p:sp>
    </p:spTree>
    <p:extLst>
      <p:ext uri="{BB962C8B-B14F-4D97-AF65-F5344CB8AC3E}">
        <p14:creationId xmlns:p14="http://schemas.microsoft.com/office/powerpoint/2010/main" val="2646889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58863"/>
            <a:ext cx="5089525" cy="522287"/>
          </a:xfrm>
          <a:solidFill>
            <a:srgbClr val="00B0F0"/>
          </a:solidFill>
          <a:effectLst>
            <a:glow rad="228600">
              <a:schemeClr val="accent6">
                <a:satMod val="175000"/>
                <a:alpha val="40000"/>
              </a:schemeClr>
            </a:glow>
            <a:outerShdw blurRad="76200" dist="50800" dir="5400000" rotWithShape="0">
              <a:srgbClr val="4E3B30">
                <a:alpha val="60000"/>
              </a:srgbClr>
            </a:outerShdw>
          </a:effectLst>
        </p:spPr>
        <p:style>
          <a:lnRef idx="1">
            <a:schemeClr val="accent3"/>
          </a:lnRef>
          <a:fillRef idx="2">
            <a:schemeClr val="accent3"/>
          </a:fillRef>
          <a:effectRef idx="1">
            <a:schemeClr val="accent3"/>
          </a:effectRef>
          <a:fontRef idx="minor">
            <a:schemeClr val="dk1"/>
          </a:fontRef>
        </p:style>
        <p:txBody>
          <a:bodyPr>
            <a:normAutofit fontScale="90000"/>
          </a:bodyPr>
          <a:lstStyle/>
          <a:p>
            <a:br>
              <a:rPr lang="en-A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AU" dirty="0">
                <a:ln w="1905"/>
                <a:solidFill>
                  <a:schemeClr val="bg1"/>
                </a:solidFill>
                <a:effectLst>
                  <a:innerShdw blurRad="69850" dist="43180" dir="5400000">
                    <a:srgbClr val="000000">
                      <a:alpha val="65000"/>
                    </a:srgbClr>
                  </a:innerShdw>
                </a:effectLst>
                <a:latin typeface="Century Gothic" pitchFamily="34" charset="0"/>
              </a:rPr>
              <a:t>SENGKETA TUN PEMILIHAN</a:t>
            </a:r>
            <a:br>
              <a:rPr lang="en-A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AU" dirty="0">
              <a:solidFill>
                <a:schemeClr val="tx1"/>
              </a:solidFill>
              <a:latin typeface="Century Gothic" pitchFamily="34" charset="0"/>
            </a:endParaRPr>
          </a:p>
        </p:txBody>
      </p:sp>
      <p:sp>
        <p:nvSpPr>
          <p:cNvPr id="4" name="Content Placeholder 4"/>
          <p:cNvSpPr txBox="1">
            <a:spLocks/>
          </p:cNvSpPr>
          <p:nvPr/>
        </p:nvSpPr>
        <p:spPr>
          <a:xfrm>
            <a:off x="2033718" y="1815666"/>
            <a:ext cx="5304272" cy="2625347"/>
          </a:xfrm>
          <a:prstGeom prst="rect">
            <a:avLst/>
          </a:prstGeom>
          <a:solidFill>
            <a:srgbClr val="FFFF00"/>
          </a:solidFill>
          <a:effectLst>
            <a:glow rad="101600">
              <a:schemeClr val="accent2">
                <a:satMod val="175000"/>
                <a:alpha val="40000"/>
              </a:schemeClr>
            </a:glow>
            <a:outerShdw blurRad="76200" dist="50800" dir="5400000" rotWithShape="0">
              <a:srgbClr val="4E3B30">
                <a:alpha val="60000"/>
              </a:srgbClr>
            </a:outerShdw>
          </a:effectLst>
        </p:spPr>
        <p:style>
          <a:lnRef idx="1">
            <a:schemeClr val="accent2"/>
          </a:lnRef>
          <a:fillRef idx="2">
            <a:schemeClr val="accent2"/>
          </a:fillRef>
          <a:effectRef idx="1">
            <a:schemeClr val="accent2"/>
          </a:effectRef>
          <a:fontRef idx="minor">
            <a:schemeClr val="dk1"/>
          </a:fontRef>
        </p:style>
        <p:txBody>
          <a:bodyPr>
            <a:normAutofit/>
          </a:bodyPr>
          <a:lstStyle/>
          <a:p>
            <a:pPr marL="270272" indent="-270272" algn="just">
              <a:spcBef>
                <a:spcPct val="20000"/>
              </a:spcBef>
              <a:buSzPct val="70000"/>
              <a:buFont typeface="Wingdings" pitchFamily="2" charset="2"/>
              <a:buChar char="q"/>
              <a:defRPr/>
            </a:pPr>
            <a:r>
              <a:rPr lang="en-AU" sz="1500" dirty="0">
                <a:latin typeface="Arial Rounded MT Bold" pitchFamily="34" charset="0"/>
              </a:rPr>
              <a:t>PS 153 JO 154 UU NOMOR 10 TAHUN 2016</a:t>
            </a:r>
            <a:r>
              <a:rPr lang="id-ID" sz="1500" dirty="0">
                <a:latin typeface="Arial Rounded MT Bold" pitchFamily="34" charset="0"/>
              </a:rPr>
              <a:t> TENTANG PERUBAHAN KEDUA ATAS UU NO 1 TH 2015 TENTANG PENETAPAN PEMERINTAH PENGGANTI UU NO 1 TAHUN 2014 TENTANG PEMILIHAN GUBERNUR BUPATI DAN WALIKOTA MENJADI UU</a:t>
            </a:r>
          </a:p>
          <a:p>
            <a:pPr marL="270272" indent="-270272" algn="just">
              <a:spcBef>
                <a:spcPct val="20000"/>
              </a:spcBef>
              <a:buSzPct val="70000"/>
              <a:buFont typeface="Wingdings" pitchFamily="2" charset="2"/>
              <a:buChar char="q"/>
              <a:defRPr/>
            </a:pPr>
            <a:r>
              <a:rPr lang="en-AU" sz="1500" dirty="0">
                <a:latin typeface="Arial Rounded MT Bold" pitchFamily="34" charset="0"/>
              </a:rPr>
              <a:t>PERMA NOMOR 11 TAHUN 2016</a:t>
            </a:r>
            <a:r>
              <a:rPr lang="id-ID" sz="1500" dirty="0">
                <a:latin typeface="Arial Rounded MT Bold" pitchFamily="34" charset="0"/>
              </a:rPr>
              <a:t> TENTANG TATA CARA PENYELESAIAN SENGKETA TUN PEMILIHAN DAN PELANGGARAN ADMINISTRASI PEMILIHAN</a:t>
            </a:r>
            <a:endParaRPr lang="en-AU" sz="1500" dirty="0">
              <a:latin typeface="Arial Rounded MT Bold" pitchFamily="34" charset="0"/>
            </a:endParaRPr>
          </a:p>
        </p:txBody>
      </p:sp>
    </p:spTree>
    <p:extLst>
      <p:ext uri="{BB962C8B-B14F-4D97-AF65-F5344CB8AC3E}">
        <p14:creationId xmlns:p14="http://schemas.microsoft.com/office/powerpoint/2010/main" val="9981938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68288"/>
            <a:ext cx="6321425" cy="428625"/>
          </a:xfrm>
          <a:solidFill>
            <a:schemeClr val="bg1">
              <a:lumMod val="85000"/>
            </a:schemeClr>
          </a:solidFill>
        </p:spPr>
        <p:txBody>
          <a:bodyPr>
            <a:noAutofit/>
          </a:bodyPr>
          <a:lstStyle/>
          <a:p>
            <a:r>
              <a:rPr lang="en-AU" sz="2100" dirty="0">
                <a:solidFill>
                  <a:schemeClr val="tx1"/>
                </a:solidFill>
                <a:latin typeface="Century Gothic" pitchFamily="34" charset="0"/>
              </a:rPr>
              <a:t>ALUR PEMERIKSAAN SENGKETA TUN PEMILIHAN</a:t>
            </a:r>
          </a:p>
        </p:txBody>
      </p:sp>
      <p:sp>
        <p:nvSpPr>
          <p:cNvPr id="7" name="Rounded Rectangle 4"/>
          <p:cNvSpPr/>
          <p:nvPr/>
        </p:nvSpPr>
        <p:spPr>
          <a:xfrm>
            <a:off x="1518025" y="857238"/>
            <a:ext cx="1017992" cy="696521"/>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5715" tIns="5715" rIns="5715" bIns="5715" numCol="1" spcCol="1270" anchor="ctr" anchorCtr="0">
            <a:noAutofit/>
          </a:bodyPr>
          <a:lstStyle/>
          <a:p>
            <a:pPr algn="ctr" defTabSz="400050">
              <a:lnSpc>
                <a:spcPct val="90000"/>
              </a:lnSpc>
              <a:spcBef>
                <a:spcPct val="0"/>
              </a:spcBef>
              <a:spcAft>
                <a:spcPct val="35000"/>
              </a:spcAft>
            </a:pPr>
            <a:r>
              <a:rPr lang="en-AU" sz="900" b="1" dirty="0">
                <a:solidFill>
                  <a:schemeClr val="tx1"/>
                </a:solidFill>
                <a:latin typeface="Century Gothic" pitchFamily="34" charset="0"/>
              </a:rPr>
              <a:t>KEPUTUSAN KPU PROVINSI ATAU KPU KABUPATEN/KOTA</a:t>
            </a:r>
          </a:p>
        </p:txBody>
      </p:sp>
      <p:sp>
        <p:nvSpPr>
          <p:cNvPr id="15" name="Rounded Rectangle 4"/>
          <p:cNvSpPr/>
          <p:nvPr/>
        </p:nvSpPr>
        <p:spPr>
          <a:xfrm>
            <a:off x="2911066" y="857238"/>
            <a:ext cx="1339463" cy="910835"/>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5715" tIns="5715" rIns="5715" bIns="5715" numCol="1" spcCol="1270" anchor="ctr" anchorCtr="0">
            <a:noAutofit/>
          </a:bodyPr>
          <a:lstStyle/>
          <a:p>
            <a:pPr algn="ctr" defTabSz="400050">
              <a:lnSpc>
                <a:spcPct val="90000"/>
              </a:lnSpc>
              <a:spcBef>
                <a:spcPct val="0"/>
              </a:spcBef>
              <a:spcAft>
                <a:spcPct val="35000"/>
              </a:spcAft>
            </a:pPr>
            <a:r>
              <a:rPr lang="en-AU" sz="900" b="1" dirty="0">
                <a:solidFill>
                  <a:schemeClr val="tx1"/>
                </a:solidFill>
                <a:latin typeface="Century Gothic" pitchFamily="34" charset="0"/>
              </a:rPr>
              <a:t>Keberatan kepada </a:t>
            </a:r>
            <a:r>
              <a:rPr lang="en-AU" sz="900" b="1" dirty="0" err="1">
                <a:solidFill>
                  <a:schemeClr val="tx1"/>
                </a:solidFill>
                <a:latin typeface="Century Gothic" pitchFamily="34" charset="0"/>
              </a:rPr>
              <a:t>Bawaslu</a:t>
            </a:r>
            <a:r>
              <a:rPr lang="en-AU" sz="900" b="1" dirty="0">
                <a:solidFill>
                  <a:schemeClr val="tx1"/>
                </a:solidFill>
                <a:latin typeface="Century Gothic" pitchFamily="34" charset="0"/>
              </a:rPr>
              <a:t> Provinsi dan/atau </a:t>
            </a:r>
            <a:r>
              <a:rPr lang="en-AU" sz="900" b="1" dirty="0" err="1">
                <a:solidFill>
                  <a:schemeClr val="tx1"/>
                </a:solidFill>
                <a:latin typeface="Century Gothic" pitchFamily="34" charset="0"/>
              </a:rPr>
              <a:t>Panwas</a:t>
            </a:r>
            <a:r>
              <a:rPr lang="en-AU" sz="900" b="1" dirty="0">
                <a:solidFill>
                  <a:schemeClr val="tx1"/>
                </a:solidFill>
                <a:latin typeface="Century Gothic" pitchFamily="34" charset="0"/>
              </a:rPr>
              <a:t> Kabupaten/Kota   </a:t>
            </a:r>
          </a:p>
          <a:p>
            <a:pPr algn="ctr" defTabSz="400050">
              <a:lnSpc>
                <a:spcPct val="90000"/>
              </a:lnSpc>
              <a:spcBef>
                <a:spcPct val="0"/>
              </a:spcBef>
              <a:spcAft>
                <a:spcPct val="35000"/>
              </a:spcAft>
            </a:pPr>
            <a:r>
              <a:rPr lang="en-AU" sz="900" b="1" dirty="0">
                <a:solidFill>
                  <a:schemeClr val="tx1"/>
                </a:solidFill>
                <a:latin typeface="Century Gothic" pitchFamily="34" charset="0"/>
              </a:rPr>
              <a:t>(paling lama 3 hari kerja sejak </a:t>
            </a:r>
            <a:r>
              <a:rPr lang="en-AU" sz="900" b="1" dirty="0" err="1">
                <a:solidFill>
                  <a:schemeClr val="tx1"/>
                </a:solidFill>
                <a:latin typeface="Century Gothic" pitchFamily="34" charset="0"/>
              </a:rPr>
              <a:t>keputiusan</a:t>
            </a:r>
            <a:r>
              <a:rPr lang="en-AU" sz="900" b="1" dirty="0">
                <a:solidFill>
                  <a:schemeClr val="tx1"/>
                </a:solidFill>
                <a:latin typeface="Century Gothic" pitchFamily="34" charset="0"/>
              </a:rPr>
              <a:t> KPU </a:t>
            </a:r>
            <a:r>
              <a:rPr lang="en-AU" sz="900" b="1" dirty="0" err="1">
                <a:solidFill>
                  <a:schemeClr val="tx1"/>
                </a:solidFill>
                <a:latin typeface="Century Gothic" pitchFamily="34" charset="0"/>
              </a:rPr>
              <a:t>ditetapka</a:t>
            </a:r>
            <a:r>
              <a:rPr lang="en-AU" sz="900" b="1" dirty="0">
                <a:solidFill>
                  <a:schemeClr val="tx1"/>
                </a:solidFill>
                <a:latin typeface="Century Gothic" pitchFamily="34" charset="0"/>
              </a:rPr>
              <a:t>)</a:t>
            </a:r>
          </a:p>
        </p:txBody>
      </p:sp>
      <p:sp>
        <p:nvSpPr>
          <p:cNvPr id="45" name="Rounded Rectangle 4"/>
          <p:cNvSpPr/>
          <p:nvPr/>
        </p:nvSpPr>
        <p:spPr>
          <a:xfrm>
            <a:off x="4411264" y="1768073"/>
            <a:ext cx="702125" cy="492220"/>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Gugatan  kurang lengkap</a:t>
            </a:r>
          </a:p>
        </p:txBody>
      </p:sp>
      <p:cxnSp>
        <p:nvCxnSpPr>
          <p:cNvPr id="56" name="Straight Arrow Connector 55"/>
          <p:cNvCxnSpPr/>
          <p:nvPr/>
        </p:nvCxnSpPr>
        <p:spPr>
          <a:xfrm>
            <a:off x="2536017" y="1285866"/>
            <a:ext cx="321471" cy="1191"/>
          </a:xfrm>
          <a:prstGeom prst="straightConnector1">
            <a:avLst/>
          </a:prstGeom>
          <a:ln w="19050">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69" name="Straight Arrow Connector 68"/>
          <p:cNvCxnSpPr/>
          <p:nvPr/>
        </p:nvCxnSpPr>
        <p:spPr>
          <a:xfrm flipV="1">
            <a:off x="4089793" y="2143122"/>
            <a:ext cx="281288" cy="267893"/>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83" name="Rounded Rectangle 4"/>
          <p:cNvSpPr/>
          <p:nvPr/>
        </p:nvSpPr>
        <p:spPr>
          <a:xfrm>
            <a:off x="5482834" y="1285867"/>
            <a:ext cx="910835" cy="605279"/>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3 hari kerja diperbaiki dilengkapi</a:t>
            </a:r>
          </a:p>
        </p:txBody>
      </p:sp>
      <p:cxnSp>
        <p:nvCxnSpPr>
          <p:cNvPr id="88" name="Straight Arrow Connector 87"/>
          <p:cNvCxnSpPr>
            <a:stCxn id="45" idx="3"/>
          </p:cNvCxnSpPr>
          <p:nvPr/>
        </p:nvCxnSpPr>
        <p:spPr>
          <a:xfrm flipV="1">
            <a:off x="5113389" y="1660916"/>
            <a:ext cx="369446" cy="353267"/>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97" name="Rounded Rectangle 4"/>
          <p:cNvSpPr/>
          <p:nvPr/>
        </p:nvSpPr>
        <p:spPr>
          <a:xfrm>
            <a:off x="2911067" y="2143123"/>
            <a:ext cx="1170208" cy="516953"/>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Pemohon mengajukan gugatan ke PTTUN</a:t>
            </a:r>
          </a:p>
        </p:txBody>
      </p:sp>
      <p:sp>
        <p:nvSpPr>
          <p:cNvPr id="107" name="Rounded Rectangle 4"/>
          <p:cNvSpPr/>
          <p:nvPr/>
        </p:nvSpPr>
        <p:spPr>
          <a:xfrm>
            <a:off x="5268521" y="3268271"/>
            <a:ext cx="1285884" cy="964413"/>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PTTUN wajib memutuskan permohonan) paling lama 15 hari kerja sejak gugatan dinyatakan lengkap</a:t>
            </a:r>
          </a:p>
        </p:txBody>
      </p:sp>
      <p:sp>
        <p:nvSpPr>
          <p:cNvPr id="111" name="Rounded Rectangle 4"/>
          <p:cNvSpPr/>
          <p:nvPr/>
        </p:nvSpPr>
        <p:spPr>
          <a:xfrm>
            <a:off x="4304107" y="3536163"/>
            <a:ext cx="696521" cy="494872"/>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KASASI KE MA</a:t>
            </a:r>
          </a:p>
        </p:txBody>
      </p:sp>
      <p:sp>
        <p:nvSpPr>
          <p:cNvPr id="115" name="Rounded Rectangle 4"/>
          <p:cNvSpPr/>
          <p:nvPr/>
        </p:nvSpPr>
        <p:spPr>
          <a:xfrm>
            <a:off x="1625182" y="3321849"/>
            <a:ext cx="1127672" cy="850007"/>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Putusan MA bersifat final dan mengikat serta tidak dapat dilakukan upaya hukum Peninjauan Kembali</a:t>
            </a:r>
          </a:p>
        </p:txBody>
      </p:sp>
      <p:cxnSp>
        <p:nvCxnSpPr>
          <p:cNvPr id="117" name="Straight Arrow Connector 116"/>
          <p:cNvCxnSpPr/>
          <p:nvPr/>
        </p:nvCxnSpPr>
        <p:spPr>
          <a:xfrm rot="10800000">
            <a:off x="5000628" y="3804056"/>
            <a:ext cx="227709" cy="1191"/>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21" name="Straight Arrow Connector 120"/>
          <p:cNvCxnSpPr/>
          <p:nvPr/>
        </p:nvCxnSpPr>
        <p:spPr>
          <a:xfrm rot="10800000">
            <a:off x="2750331" y="3750477"/>
            <a:ext cx="300119" cy="1191"/>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54" name="Straight Arrow Connector 53"/>
          <p:cNvCxnSpPr/>
          <p:nvPr/>
        </p:nvCxnSpPr>
        <p:spPr>
          <a:xfrm rot="5400000">
            <a:off x="3420286" y="1955374"/>
            <a:ext cx="267894" cy="449"/>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63" name="Rounded Rectangle 4"/>
          <p:cNvSpPr/>
          <p:nvPr/>
        </p:nvSpPr>
        <p:spPr>
          <a:xfrm>
            <a:off x="4411265" y="2411014"/>
            <a:ext cx="702125" cy="492224"/>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Gugatan lengkap</a:t>
            </a:r>
          </a:p>
        </p:txBody>
      </p:sp>
      <p:cxnSp>
        <p:nvCxnSpPr>
          <p:cNvPr id="75" name="Straight Arrow Connector 74"/>
          <p:cNvCxnSpPr/>
          <p:nvPr/>
        </p:nvCxnSpPr>
        <p:spPr>
          <a:xfrm flipV="1">
            <a:off x="6393669" y="1285866"/>
            <a:ext cx="281288" cy="214314"/>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81" name="Straight Arrow Connector 80"/>
          <p:cNvCxnSpPr/>
          <p:nvPr/>
        </p:nvCxnSpPr>
        <p:spPr>
          <a:xfrm rot="16200000" flipH="1">
            <a:off x="4089794" y="2411015"/>
            <a:ext cx="321471" cy="321471"/>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93" name="Rounded Rectangle 4"/>
          <p:cNvSpPr/>
          <p:nvPr/>
        </p:nvSpPr>
        <p:spPr>
          <a:xfrm>
            <a:off x="6661561" y="857238"/>
            <a:ext cx="809282" cy="696521"/>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Gugatan belum  sempurna</a:t>
            </a:r>
          </a:p>
        </p:txBody>
      </p:sp>
      <p:sp>
        <p:nvSpPr>
          <p:cNvPr id="100" name="Rounded Rectangle 4"/>
          <p:cNvSpPr/>
          <p:nvPr/>
        </p:nvSpPr>
        <p:spPr>
          <a:xfrm>
            <a:off x="6661562" y="3643320"/>
            <a:ext cx="897160" cy="696521"/>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PUTUSAN GUGATAN TIDAK DAPAT DITERIMA </a:t>
            </a:r>
          </a:p>
        </p:txBody>
      </p:sp>
      <p:cxnSp>
        <p:nvCxnSpPr>
          <p:cNvPr id="103" name="Straight Arrow Connector 102"/>
          <p:cNvCxnSpPr/>
          <p:nvPr/>
        </p:nvCxnSpPr>
        <p:spPr>
          <a:xfrm rot="16200000" flipH="1">
            <a:off x="6072198" y="2625329"/>
            <a:ext cx="2035983" cy="0"/>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27" name="Straight Arrow Connector 126"/>
          <p:cNvCxnSpPr/>
          <p:nvPr/>
        </p:nvCxnSpPr>
        <p:spPr>
          <a:xfrm rot="10800000">
            <a:off x="5214942" y="2732486"/>
            <a:ext cx="723311" cy="1191"/>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31" name="Straight Connector 130"/>
          <p:cNvCxnSpPr/>
          <p:nvPr/>
        </p:nvCxnSpPr>
        <p:spPr>
          <a:xfrm rot="5400000">
            <a:off x="5483430" y="2303262"/>
            <a:ext cx="857256" cy="1191"/>
          </a:xfrm>
          <a:prstGeom prst="line">
            <a:avLst/>
          </a:prstGeom>
          <a:ln w="28575">
            <a:solidFill>
              <a:schemeClr val="tx1"/>
            </a:solidFill>
          </a:ln>
        </p:spPr>
        <p:style>
          <a:lnRef idx="2">
            <a:schemeClr val="accent2"/>
          </a:lnRef>
          <a:fillRef idx="0">
            <a:schemeClr val="accent2"/>
          </a:fillRef>
          <a:effectRef idx="1">
            <a:schemeClr val="accent2"/>
          </a:effectRef>
          <a:fontRef idx="minor">
            <a:schemeClr val="tx1"/>
          </a:fontRef>
        </p:style>
      </p:cxnSp>
      <p:cxnSp>
        <p:nvCxnSpPr>
          <p:cNvPr id="137" name="Straight Arrow Connector 136"/>
          <p:cNvCxnSpPr>
            <a:stCxn id="63" idx="2"/>
          </p:cNvCxnSpPr>
          <p:nvPr/>
        </p:nvCxnSpPr>
        <p:spPr>
          <a:xfrm rot="16200000" flipH="1">
            <a:off x="4698962" y="2966604"/>
            <a:ext cx="632925" cy="506193"/>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144" name="Rounded Rectangle 4"/>
          <p:cNvSpPr/>
          <p:nvPr/>
        </p:nvSpPr>
        <p:spPr>
          <a:xfrm>
            <a:off x="3071803" y="3375427"/>
            <a:ext cx="975173" cy="817427"/>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MA wajib memutus paling lama 20 hari kerja sejak permohonan kasasi diterima</a:t>
            </a:r>
          </a:p>
        </p:txBody>
      </p:sp>
      <p:cxnSp>
        <p:nvCxnSpPr>
          <p:cNvPr id="146" name="Straight Arrow Connector 145"/>
          <p:cNvCxnSpPr/>
          <p:nvPr/>
        </p:nvCxnSpPr>
        <p:spPr>
          <a:xfrm rot="10800000">
            <a:off x="4089794" y="3804056"/>
            <a:ext cx="120552" cy="1191"/>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149" name="Rounded Rectangle 4"/>
          <p:cNvSpPr/>
          <p:nvPr/>
        </p:nvSpPr>
        <p:spPr>
          <a:xfrm>
            <a:off x="3071802" y="4339841"/>
            <a:ext cx="1339463" cy="484467"/>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KPU Provinsi atau KPU Kabupaten/Kota wajib menindaklanjuti paling lama 7 hari</a:t>
            </a:r>
          </a:p>
        </p:txBody>
      </p:sp>
      <p:cxnSp>
        <p:nvCxnSpPr>
          <p:cNvPr id="150" name="Straight Arrow Connector 149"/>
          <p:cNvCxnSpPr/>
          <p:nvPr/>
        </p:nvCxnSpPr>
        <p:spPr>
          <a:xfrm>
            <a:off x="2443148" y="4179105"/>
            <a:ext cx="561681" cy="375050"/>
          </a:xfrm>
          <a:prstGeom prst="straightConnector1">
            <a:avLst/>
          </a:prstGeom>
          <a:ln w="28575">
            <a:solidFill>
              <a:schemeClr val="tx1"/>
            </a:solidFill>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38324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4988"/>
            <a:ext cx="7223760" cy="1071562"/>
          </a:xfrm>
          <a:solidFill>
            <a:schemeClr val="bg1">
              <a:lumMod val="85000"/>
            </a:schemeClr>
          </a:solidFill>
          <a:effectLst>
            <a:glow rad="228600">
              <a:schemeClr val="accent6">
                <a:satMod val="175000"/>
                <a:alpha val="40000"/>
              </a:schemeClr>
            </a:glow>
            <a:outerShdw blurRad="76200" dist="50800" dir="5400000" rotWithShape="0">
              <a:srgbClr val="4E3B30">
                <a:alpha val="60000"/>
              </a:srgbClr>
            </a:outerShdw>
          </a:effectLst>
        </p:spPr>
        <p:style>
          <a:lnRef idx="1">
            <a:schemeClr val="accent3"/>
          </a:lnRef>
          <a:fillRef idx="2">
            <a:schemeClr val="accent3"/>
          </a:fillRef>
          <a:effectRef idx="1">
            <a:schemeClr val="accent3"/>
          </a:effectRef>
          <a:fontRef idx="minor">
            <a:schemeClr val="dk1"/>
          </a:fontRef>
        </p:style>
        <p:txBody>
          <a:bodyPr>
            <a:normAutofit fontScale="90000"/>
          </a:bodyPr>
          <a:lstStyle/>
          <a:p>
            <a:br>
              <a:rPr lang="en-A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AU" sz="2325" dirty="0">
                <a:ln w="1905"/>
                <a:solidFill>
                  <a:schemeClr val="tx1"/>
                </a:solidFill>
                <a:effectLst>
                  <a:innerShdw blurRad="69850" dist="43180" dir="5400000">
                    <a:srgbClr val="000000">
                      <a:alpha val="65000"/>
                    </a:srgbClr>
                  </a:innerShdw>
                </a:effectLst>
                <a:latin typeface="Century Gothic" pitchFamily="34" charset="0"/>
              </a:rPr>
              <a:t>SENGKETA PELANGGARAN ADMINISTRASI PEMILIHAN</a:t>
            </a:r>
            <a:br>
              <a:rPr lang="en-AU"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AU" dirty="0"/>
          </a:p>
        </p:txBody>
      </p:sp>
      <p:sp>
        <p:nvSpPr>
          <p:cNvPr id="4" name="Content Placeholder 4"/>
          <p:cNvSpPr txBox="1">
            <a:spLocks/>
          </p:cNvSpPr>
          <p:nvPr/>
        </p:nvSpPr>
        <p:spPr>
          <a:xfrm>
            <a:off x="1571604" y="2035965"/>
            <a:ext cx="6107949" cy="2196719"/>
          </a:xfrm>
          <a:prstGeom prst="rect">
            <a:avLst/>
          </a:prstGeom>
          <a:solidFill>
            <a:schemeClr val="bg1">
              <a:lumMod val="85000"/>
            </a:schemeClr>
          </a:solidFill>
          <a:effectLst>
            <a:glow rad="101600">
              <a:schemeClr val="accent2">
                <a:satMod val="175000"/>
                <a:alpha val="40000"/>
              </a:schemeClr>
            </a:glow>
            <a:outerShdw blurRad="76200" dist="50800" dir="5400000" rotWithShape="0">
              <a:srgbClr val="4E3B30">
                <a:alpha val="60000"/>
              </a:srgbClr>
            </a:outerShdw>
          </a:effectLst>
        </p:spPr>
        <p:style>
          <a:lnRef idx="1">
            <a:schemeClr val="accent2"/>
          </a:lnRef>
          <a:fillRef idx="2">
            <a:schemeClr val="accent2"/>
          </a:fillRef>
          <a:effectRef idx="1">
            <a:schemeClr val="accent2"/>
          </a:effectRef>
          <a:fontRef idx="minor">
            <a:schemeClr val="dk1"/>
          </a:fontRef>
        </p:style>
        <p:txBody>
          <a:bodyPr>
            <a:normAutofit/>
          </a:bodyPr>
          <a:lstStyle/>
          <a:p>
            <a:pPr marL="257175" indent="-257175" algn="just">
              <a:spcBef>
                <a:spcPct val="20000"/>
              </a:spcBef>
              <a:buSzPct val="70000"/>
              <a:buFont typeface="Wingdings" pitchFamily="2" charset="2"/>
              <a:buChar char="q"/>
              <a:defRPr/>
            </a:pPr>
            <a:r>
              <a:rPr lang="id-ID" sz="1500" b="1" dirty="0">
                <a:solidFill>
                  <a:schemeClr val="tx1"/>
                </a:solidFill>
                <a:latin typeface="Century Gothic" pitchFamily="34" charset="0"/>
              </a:rPr>
              <a:t>PASAL</a:t>
            </a:r>
            <a:r>
              <a:rPr lang="en-AU" sz="1500" b="1" dirty="0">
                <a:solidFill>
                  <a:schemeClr val="tx1"/>
                </a:solidFill>
                <a:latin typeface="Century Gothic" pitchFamily="34" charset="0"/>
              </a:rPr>
              <a:t> 135A UU NOMOR 10 TAHUN 2016</a:t>
            </a:r>
            <a:r>
              <a:rPr lang="id-ID" sz="1500" b="1" dirty="0">
                <a:solidFill>
                  <a:schemeClr val="tx1"/>
                </a:solidFill>
                <a:latin typeface="Century Gothic" pitchFamily="34" charset="0"/>
              </a:rPr>
              <a:t> TENTANG PERUBAHAN KEDUA ATAS UU NO 1 TH 2015 TENTANG PENETAPAN PEMERINTAH PENGGANTI UU NO 1 TAHUN 2014 TENTANG PEMILIHAN GUBERNUR BUPATI DAN WALIKOTA MENJADI UU</a:t>
            </a:r>
          </a:p>
          <a:p>
            <a:pPr marL="257175" indent="-257175" algn="just">
              <a:spcBef>
                <a:spcPct val="20000"/>
              </a:spcBef>
              <a:buSzPct val="70000"/>
              <a:buFont typeface="Wingdings" pitchFamily="2" charset="2"/>
              <a:buChar char="q"/>
              <a:defRPr/>
            </a:pPr>
            <a:r>
              <a:rPr lang="en-AU" sz="1500" b="1" dirty="0">
                <a:solidFill>
                  <a:schemeClr val="tx1"/>
                </a:solidFill>
                <a:latin typeface="Century Gothic" pitchFamily="34" charset="0"/>
              </a:rPr>
              <a:t>PERMA NOMOR 11 TAHUN 2016</a:t>
            </a:r>
            <a:r>
              <a:rPr lang="id-ID" sz="1500" b="1" dirty="0">
                <a:solidFill>
                  <a:schemeClr val="tx1"/>
                </a:solidFill>
                <a:latin typeface="Century Gothic" pitchFamily="34" charset="0"/>
              </a:rPr>
              <a:t> TENTANG TATA CARA PENYELESAIAN SENGKETA TUN PEMILIHAN DAN PELANGGARAN ADMINISTRASI PEMILIHAN</a:t>
            </a:r>
            <a:endParaRPr lang="en-AU" sz="1500" b="1" dirty="0">
              <a:solidFill>
                <a:schemeClr val="tx1"/>
              </a:solidFill>
              <a:latin typeface="Century Gothic" pitchFamily="34" charset="0"/>
            </a:endParaRPr>
          </a:p>
          <a:p>
            <a:pPr marL="257175" indent="-257175">
              <a:spcBef>
                <a:spcPct val="20000"/>
              </a:spcBef>
              <a:buClr>
                <a:schemeClr val="accent1"/>
              </a:buClr>
              <a:buSzPct val="70000"/>
              <a:defRPr/>
            </a:pPr>
            <a:endParaRPr lang="en-AU" sz="1500" dirty="0">
              <a:latin typeface="Arial Rounded MT Bold" pitchFamily="34" charset="0"/>
            </a:endParaRPr>
          </a:p>
        </p:txBody>
      </p:sp>
    </p:spTree>
    <p:extLst>
      <p:ext uri="{BB962C8B-B14F-4D97-AF65-F5344CB8AC3E}">
        <p14:creationId xmlns:p14="http://schemas.microsoft.com/office/powerpoint/2010/main" val="7286117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2900"/>
            <a:ext cx="5894388" cy="782638"/>
          </a:xfrm>
          <a:solidFill>
            <a:schemeClr val="bg1">
              <a:lumMod val="85000"/>
            </a:schemeClr>
          </a:solidFill>
        </p:spPr>
        <p:txBody>
          <a:bodyPr>
            <a:noAutofit/>
          </a:bodyPr>
          <a:lstStyle/>
          <a:p>
            <a:r>
              <a:rPr lang="en-AU" sz="1800" dirty="0">
                <a:solidFill>
                  <a:schemeClr val="tx1"/>
                </a:solidFill>
                <a:latin typeface="Century Gothic" pitchFamily="34" charset="0"/>
              </a:rPr>
              <a:t>ALUR PEMERIKSAAN SENGKETA PELANGGARAN ADMINISTRASI PEMILIHAN</a:t>
            </a:r>
          </a:p>
        </p:txBody>
      </p:sp>
      <p:sp>
        <p:nvSpPr>
          <p:cNvPr id="7" name="Rounded Rectangle 4"/>
          <p:cNvSpPr/>
          <p:nvPr/>
        </p:nvSpPr>
        <p:spPr>
          <a:xfrm>
            <a:off x="1678761" y="1393023"/>
            <a:ext cx="1017992" cy="766016"/>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5715" tIns="5715" rIns="5715" bIns="5715" numCol="1" spcCol="1270" anchor="ctr" anchorCtr="0">
            <a:noAutofit/>
          </a:bodyPr>
          <a:lstStyle/>
          <a:p>
            <a:pPr algn="ctr" defTabSz="400050">
              <a:lnSpc>
                <a:spcPct val="90000"/>
              </a:lnSpc>
              <a:spcBef>
                <a:spcPct val="0"/>
              </a:spcBef>
              <a:spcAft>
                <a:spcPct val="35000"/>
              </a:spcAft>
            </a:pPr>
            <a:r>
              <a:rPr lang="en-AU" sz="788" b="1" dirty="0">
                <a:solidFill>
                  <a:schemeClr val="tx1"/>
                </a:solidFill>
              </a:rPr>
              <a:t>PUTUSAN BAWASLU PROVINSI TTG PELANGGARAN ADMINISTRASI PEMILIHAN</a:t>
            </a:r>
          </a:p>
        </p:txBody>
      </p:sp>
      <p:sp>
        <p:nvSpPr>
          <p:cNvPr id="15" name="Rounded Rectangle 4"/>
          <p:cNvSpPr/>
          <p:nvPr/>
        </p:nvSpPr>
        <p:spPr>
          <a:xfrm>
            <a:off x="3018224" y="1393023"/>
            <a:ext cx="1084964" cy="857256"/>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5715" tIns="5715" rIns="5715" bIns="5715" numCol="1" spcCol="1270" anchor="ctr" anchorCtr="0">
            <a:noAutofit/>
          </a:bodyPr>
          <a:lstStyle/>
          <a:p>
            <a:pPr algn="ctr" defTabSz="400050">
              <a:lnSpc>
                <a:spcPct val="90000"/>
              </a:lnSpc>
              <a:spcBef>
                <a:spcPct val="0"/>
              </a:spcBef>
              <a:spcAft>
                <a:spcPct val="35000"/>
              </a:spcAft>
            </a:pPr>
            <a:r>
              <a:rPr lang="en-AU" sz="900" b="1" dirty="0">
                <a:solidFill>
                  <a:schemeClr val="tx1"/>
                </a:solidFill>
                <a:latin typeface="Century Gothic" pitchFamily="34" charset="0"/>
              </a:rPr>
              <a:t>Keputusan KPU Provinsi atau KPU Kabupaten/Kota </a:t>
            </a:r>
          </a:p>
          <a:p>
            <a:pPr algn="ctr" defTabSz="400050">
              <a:lnSpc>
                <a:spcPct val="90000"/>
              </a:lnSpc>
              <a:spcBef>
                <a:spcPct val="0"/>
              </a:spcBef>
              <a:spcAft>
                <a:spcPct val="35000"/>
              </a:spcAft>
            </a:pPr>
            <a:r>
              <a:rPr lang="en-AU" sz="900" b="1" dirty="0">
                <a:solidFill>
                  <a:schemeClr val="tx1"/>
                </a:solidFill>
                <a:latin typeface="Century Gothic" pitchFamily="34" charset="0"/>
              </a:rPr>
              <a:t>(3 hari kerja sejak diterbitkan Putusan </a:t>
            </a:r>
            <a:r>
              <a:rPr lang="en-AU" sz="900" b="1" dirty="0" err="1">
                <a:solidFill>
                  <a:schemeClr val="tx1"/>
                </a:solidFill>
                <a:latin typeface="Century Gothic" pitchFamily="34" charset="0"/>
              </a:rPr>
              <a:t>Bawaslu</a:t>
            </a:r>
            <a:r>
              <a:rPr lang="en-AU" sz="900" b="1" dirty="0">
                <a:solidFill>
                  <a:schemeClr val="tx1"/>
                </a:solidFill>
                <a:latin typeface="Century Gothic" pitchFamily="34" charset="0"/>
              </a:rPr>
              <a:t>)</a:t>
            </a:r>
          </a:p>
        </p:txBody>
      </p:sp>
      <p:cxnSp>
        <p:nvCxnSpPr>
          <p:cNvPr id="56" name="Straight Arrow Connector 55"/>
          <p:cNvCxnSpPr/>
          <p:nvPr/>
        </p:nvCxnSpPr>
        <p:spPr>
          <a:xfrm>
            <a:off x="2696752" y="1768073"/>
            <a:ext cx="281288" cy="1191"/>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83" name="Rounded Rectangle 4"/>
          <p:cNvSpPr/>
          <p:nvPr/>
        </p:nvSpPr>
        <p:spPr>
          <a:xfrm>
            <a:off x="4625579" y="1393023"/>
            <a:ext cx="771454" cy="857256"/>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Sanksi administrasi pembatalan pasangan calon</a:t>
            </a:r>
          </a:p>
        </p:txBody>
      </p:sp>
      <p:cxnSp>
        <p:nvCxnSpPr>
          <p:cNvPr id="88" name="Straight Arrow Connector 87"/>
          <p:cNvCxnSpPr/>
          <p:nvPr/>
        </p:nvCxnSpPr>
        <p:spPr>
          <a:xfrm>
            <a:off x="4170162" y="1768073"/>
            <a:ext cx="401838" cy="1191"/>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111" name="Rounded Rectangle 4"/>
          <p:cNvSpPr/>
          <p:nvPr/>
        </p:nvSpPr>
        <p:spPr>
          <a:xfrm>
            <a:off x="5589992" y="2250280"/>
            <a:ext cx="1607355" cy="575240"/>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Upaya Hukum  KE MA </a:t>
            </a:r>
          </a:p>
          <a:p>
            <a:pPr algn="ctr" defTabSz="433388">
              <a:lnSpc>
                <a:spcPct val="90000"/>
              </a:lnSpc>
              <a:spcBef>
                <a:spcPct val="0"/>
              </a:spcBef>
              <a:spcAft>
                <a:spcPct val="35000"/>
              </a:spcAft>
            </a:pPr>
            <a:r>
              <a:rPr lang="en-AU" sz="900" b="1" dirty="0">
                <a:solidFill>
                  <a:schemeClr val="tx1"/>
                </a:solidFill>
                <a:latin typeface="Century Gothic" pitchFamily="34" charset="0"/>
              </a:rPr>
              <a:t>(paling lambat 3 hari kerja sejak Keputusan KPU ditetapkan)</a:t>
            </a:r>
          </a:p>
        </p:txBody>
      </p:sp>
      <p:sp>
        <p:nvSpPr>
          <p:cNvPr id="115" name="Rounded Rectangle 4"/>
          <p:cNvSpPr/>
          <p:nvPr/>
        </p:nvSpPr>
        <p:spPr>
          <a:xfrm>
            <a:off x="5774605" y="4179105"/>
            <a:ext cx="1315196" cy="689271"/>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Putusan MA bersifat final dan mengikat serta tidak dapat diajukan Peninjauan Kembali</a:t>
            </a:r>
          </a:p>
        </p:txBody>
      </p:sp>
      <p:cxnSp>
        <p:nvCxnSpPr>
          <p:cNvPr id="75" name="Straight Arrow Connector 74"/>
          <p:cNvCxnSpPr/>
          <p:nvPr/>
        </p:nvCxnSpPr>
        <p:spPr>
          <a:xfrm>
            <a:off x="5415863" y="1714494"/>
            <a:ext cx="361655" cy="1191"/>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100" name="Rounded Rectangle 4"/>
          <p:cNvSpPr/>
          <p:nvPr/>
        </p:nvSpPr>
        <p:spPr>
          <a:xfrm>
            <a:off x="5911463" y="1393023"/>
            <a:ext cx="897160" cy="428628"/>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Keberatan dari pasangan calon </a:t>
            </a:r>
          </a:p>
        </p:txBody>
      </p:sp>
      <p:sp>
        <p:nvSpPr>
          <p:cNvPr id="144" name="Rounded Rectangle 4"/>
          <p:cNvSpPr/>
          <p:nvPr/>
        </p:nvSpPr>
        <p:spPr>
          <a:xfrm>
            <a:off x="5857884" y="3268271"/>
            <a:ext cx="1178727" cy="642942"/>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MA wajib memutus paling lama 14 hari kerja sejak berkas perkara diterima oleh MA</a:t>
            </a:r>
          </a:p>
        </p:txBody>
      </p:sp>
      <p:cxnSp>
        <p:nvCxnSpPr>
          <p:cNvPr id="146" name="Straight Arrow Connector 145"/>
          <p:cNvCxnSpPr/>
          <p:nvPr/>
        </p:nvCxnSpPr>
        <p:spPr>
          <a:xfrm rot="10800000" flipV="1">
            <a:off x="3554009" y="3536163"/>
            <a:ext cx="321471"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149" name="Rounded Rectangle 4"/>
          <p:cNvSpPr/>
          <p:nvPr/>
        </p:nvSpPr>
        <p:spPr>
          <a:xfrm>
            <a:off x="3929058" y="3214692"/>
            <a:ext cx="1326236" cy="591624"/>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Membatalkan Keputusan KPU</a:t>
            </a:r>
          </a:p>
        </p:txBody>
      </p:sp>
      <p:cxnSp>
        <p:nvCxnSpPr>
          <p:cNvPr id="150" name="Straight Arrow Connector 149"/>
          <p:cNvCxnSpPr/>
          <p:nvPr/>
        </p:nvCxnSpPr>
        <p:spPr>
          <a:xfrm rot="10800000">
            <a:off x="5375678" y="3536163"/>
            <a:ext cx="442023" cy="1191"/>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55" name="Straight Arrow Connector 54"/>
          <p:cNvCxnSpPr/>
          <p:nvPr/>
        </p:nvCxnSpPr>
        <p:spPr>
          <a:xfrm rot="16200000" flipH="1">
            <a:off x="6166407" y="2062755"/>
            <a:ext cx="375051"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65" name="Straight Arrow Connector 64"/>
          <p:cNvCxnSpPr/>
          <p:nvPr/>
        </p:nvCxnSpPr>
        <p:spPr>
          <a:xfrm rot="5400000">
            <a:off x="6218342" y="3068549"/>
            <a:ext cx="351845" cy="1191"/>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66" name="Straight Arrow Connector 65"/>
          <p:cNvCxnSpPr/>
          <p:nvPr/>
        </p:nvCxnSpPr>
        <p:spPr>
          <a:xfrm rot="16200000" flipH="1">
            <a:off x="6268148" y="4036735"/>
            <a:ext cx="255530" cy="4487"/>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sp>
        <p:nvSpPr>
          <p:cNvPr id="73" name="Rounded Rectangle 4"/>
          <p:cNvSpPr/>
          <p:nvPr/>
        </p:nvSpPr>
        <p:spPr>
          <a:xfrm>
            <a:off x="2321704" y="3214692"/>
            <a:ext cx="1248221" cy="645203"/>
          </a:xfrm>
          <a:prstGeom prst="rect">
            <a:avLst/>
          </a:prstGeom>
          <a:solidFill>
            <a:schemeClr val="bg1">
              <a:lumMod val="85000"/>
            </a:schemeClr>
          </a:solidFill>
        </p:spPr>
        <p:style>
          <a:lnRef idx="1">
            <a:schemeClr val="accent4"/>
          </a:lnRef>
          <a:fillRef idx="3">
            <a:schemeClr val="accent4"/>
          </a:fillRef>
          <a:effectRef idx="2">
            <a:schemeClr val="accent4"/>
          </a:effectRef>
          <a:fontRef idx="minor">
            <a:schemeClr val="lt1"/>
          </a:fontRef>
        </p:style>
        <p:txBody>
          <a:bodyPr spcFirstLastPara="0" vert="horz" wrap="square" lIns="6191" tIns="6191" rIns="6191" bIns="6191" numCol="1" spcCol="1270" anchor="ctr" anchorCtr="0">
            <a:noAutofit/>
          </a:bodyPr>
          <a:lstStyle/>
          <a:p>
            <a:pPr algn="ctr" defTabSz="433388">
              <a:lnSpc>
                <a:spcPct val="90000"/>
              </a:lnSpc>
              <a:spcBef>
                <a:spcPct val="0"/>
              </a:spcBef>
              <a:spcAft>
                <a:spcPct val="35000"/>
              </a:spcAft>
            </a:pPr>
            <a:r>
              <a:rPr lang="en-AU" sz="900" b="1" dirty="0">
                <a:solidFill>
                  <a:schemeClr val="tx1"/>
                </a:solidFill>
                <a:latin typeface="Century Gothic" pitchFamily="34" charset="0"/>
              </a:rPr>
              <a:t>KPU Provinsi atau KPU Kabupaten/Kota wajib menetapkan kembali pasangan calon</a:t>
            </a:r>
          </a:p>
        </p:txBody>
      </p:sp>
    </p:spTree>
    <p:extLst>
      <p:ext uri="{BB962C8B-B14F-4D97-AF65-F5344CB8AC3E}">
        <p14:creationId xmlns:p14="http://schemas.microsoft.com/office/powerpoint/2010/main" val="28600848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1106"/>
        <p:cNvGrpSpPr/>
        <p:nvPr/>
      </p:nvGrpSpPr>
      <p:grpSpPr>
        <a:xfrm>
          <a:off x="0" y="0"/>
          <a:ext cx="0" cy="0"/>
          <a:chOff x="0" y="0"/>
          <a:chExt cx="0" cy="0"/>
        </a:xfrm>
      </p:grpSpPr>
      <p:sp>
        <p:nvSpPr>
          <p:cNvPr id="2" name="Title 1">
            <a:extLst>
              <a:ext uri="{FF2B5EF4-FFF2-40B4-BE49-F238E27FC236}">
                <a16:creationId xmlns:a16="http://schemas.microsoft.com/office/drawing/2014/main" id="{8D359582-110D-8048-AE4A-D06FAE40910A}"/>
              </a:ext>
            </a:extLst>
          </p:cNvPr>
          <p:cNvSpPr>
            <a:spLocks noGrp="1"/>
          </p:cNvSpPr>
          <p:nvPr>
            <p:ph type="title"/>
          </p:nvPr>
        </p:nvSpPr>
        <p:spPr>
          <a:xfrm>
            <a:off x="457200" y="1348975"/>
            <a:ext cx="5508171" cy="2711396"/>
          </a:xfrm>
        </p:spPr>
        <p:txBody>
          <a:bodyPr/>
          <a:lstStyle/>
          <a:p>
            <a:r>
              <a:rPr lang="en-US" dirty="0"/>
              <a:t>TERIMA KASIH</a:t>
            </a:r>
          </a:p>
        </p:txBody>
      </p:sp>
    </p:spTree>
  </p:cSld>
  <p:clrMapOvr>
    <a:masterClrMapping/>
  </p:clrMapOvr>
</p:sld>
</file>

<file path=ppt/theme/theme1.xml><?xml version="1.0" encoding="utf-8"?>
<a:theme xmlns:a="http://schemas.openxmlformats.org/drawingml/2006/main" name="Eglamour template">
  <a:themeElements>
    <a:clrScheme name="Custom 347">
      <a:dk1>
        <a:srgbClr val="434343"/>
      </a:dk1>
      <a:lt1>
        <a:srgbClr val="FFFFFF"/>
      </a:lt1>
      <a:dk2>
        <a:srgbClr val="666666"/>
      </a:dk2>
      <a:lt2>
        <a:srgbClr val="E7EAEC"/>
      </a:lt2>
      <a:accent1>
        <a:srgbClr val="6ED87E"/>
      </a:accent1>
      <a:accent2>
        <a:srgbClr val="18C7B2"/>
      </a:accent2>
      <a:accent3>
        <a:srgbClr val="33ADEB"/>
      </a:accent3>
      <a:accent4>
        <a:srgbClr val="DF77D2"/>
      </a:accent4>
      <a:accent5>
        <a:srgbClr val="A143B3"/>
      </a:accent5>
      <a:accent6>
        <a:srgbClr val="FFB300"/>
      </a:accent6>
      <a:hlink>
        <a:srgbClr val="4A86E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glamour · SlidesCarnival" id="{9D3971FF-7433-7A4A-98FF-80F3C72B8751}" vid="{8CD27B13-E961-224D-BEC1-D56DB258EEB1}"/>
    </a:ext>
  </a:extLst>
</a:theme>
</file>

<file path=ppt/theme/theme2.xml><?xml version="1.0" encoding="utf-8"?>
<a:theme xmlns:a="http://schemas.openxmlformats.org/drawingml/2006/main" name="1_Atlas">
  <a:themeElements>
    <a:clrScheme name="Atlas">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Eglamour template</Template>
  <TotalTime>2911</TotalTime>
  <Words>7533</Words>
  <Application>Microsoft Office PowerPoint</Application>
  <PresentationFormat>On-screen Show (16:9)</PresentationFormat>
  <Paragraphs>554</Paragraphs>
  <Slides>85</Slides>
  <Notes>8</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85</vt:i4>
      </vt:variant>
    </vt:vector>
  </HeadingPairs>
  <TitlesOfParts>
    <vt:vector size="105" baseType="lpstr">
      <vt:lpstr>Aharoni</vt:lpstr>
      <vt:lpstr>APPLE CHANCERY</vt:lpstr>
      <vt:lpstr>AR BLANCA</vt:lpstr>
      <vt:lpstr>AR CARTER</vt:lpstr>
      <vt:lpstr>AR CENA</vt:lpstr>
      <vt:lpstr>Arial</vt:lpstr>
      <vt:lpstr>Arial Rounded MT Bold</vt:lpstr>
      <vt:lpstr>Bangla MN</vt:lpstr>
      <vt:lpstr>Calibri</vt:lpstr>
      <vt:lpstr>Calibri Light</vt:lpstr>
      <vt:lpstr>Century Gothic</vt:lpstr>
      <vt:lpstr>Lato</vt:lpstr>
      <vt:lpstr>Rockwell</vt:lpstr>
      <vt:lpstr>Times New Roman</vt:lpstr>
      <vt:lpstr>Trebuchet MS</vt:lpstr>
      <vt:lpstr>Wingdings</vt:lpstr>
      <vt:lpstr>Wingdings 3</vt:lpstr>
      <vt:lpstr>Eglamour template</vt:lpstr>
      <vt:lpstr>1_Atlas</vt:lpstr>
      <vt:lpstr>Facet</vt:lpstr>
      <vt:lpstr>UPAYA HUKUM  TATA USAHA NEGARA </vt:lpstr>
      <vt:lpstr>Upaya Hukum </vt:lpstr>
      <vt:lpstr>UPAYA HUKUM</vt:lpstr>
      <vt:lpstr>PERLAWANAN</vt:lpstr>
      <vt:lpstr>Alasan Penetapan Ketua Pengadilan Dalam Dismissal Proses   (Pasal 62 ayat (1) UU PTUN)</vt:lpstr>
      <vt:lpstr>PowerPoint Presentation</vt:lpstr>
      <vt:lpstr>Tujuan Perlawanan </vt:lpstr>
      <vt:lpstr>PowerPoint Presentation</vt:lpstr>
      <vt:lpstr>Acara Pemeriksaan Singkat/Kortgeding </vt:lpstr>
      <vt:lpstr>PowerPoint Presentation</vt:lpstr>
      <vt:lpstr>Cara memeriksa upaya hukum Perlawanan Terhadap Penetapan Dismissal </vt:lpstr>
      <vt:lpstr>Pokok pemeriksaan yang dilakukan terhadap gugatan perlawanan oleh Majelis Hakim perlawanan adalah: </vt:lpstr>
      <vt:lpstr>PowerPoint Presentation</vt:lpstr>
      <vt:lpstr>PowerPoint Presentation</vt:lpstr>
      <vt:lpstr>PENGAJUAN UPAYA HUKUM TERHADAP PUTUSAN PENGADILAN</vt:lpstr>
      <vt:lpstr>BANDING</vt:lpstr>
      <vt:lpstr>PowerPoint Presentation</vt:lpstr>
      <vt:lpstr>BANDING</vt:lpstr>
      <vt:lpstr>PowerPoint Presentation</vt:lpstr>
      <vt:lpstr>PowerPoint Presentation</vt:lpstr>
      <vt:lpstr>PowerPoint Presentation</vt:lpstr>
      <vt:lpstr>PowerPoint Presentation</vt:lpstr>
      <vt:lpstr>PowerPoint Presentation</vt:lpstr>
      <vt:lpstr>PowerPoint Presentation</vt:lpstr>
      <vt:lpstr>MEMORI BANDING</vt:lpstr>
      <vt:lpstr>KONTRA MEMORI BANDING</vt:lpstr>
      <vt:lpstr>PowerPoint Presentation</vt:lpstr>
      <vt:lpstr>PowerPoint Presentation</vt:lpstr>
      <vt:lpstr>PowerPoint Presentation</vt:lpstr>
      <vt:lpstr>PowerPoint Presentation</vt:lpstr>
      <vt:lpstr>PowerPoint Presentation</vt:lpstr>
      <vt:lpstr>KASASI</vt:lpstr>
      <vt:lpstr>PowerPoint Presentation</vt:lpstr>
      <vt:lpstr>PowerPoint Presentation</vt:lpstr>
      <vt:lpstr>Pembatasan Kasasi Perkara TUN</vt:lpstr>
      <vt:lpstr>Pembatasan Kasasi Perkara TUN</vt:lpstr>
      <vt:lpstr>Pedoman Tehnis Administrasi dan Tehnis Peradilan Tata Usaha Negara Buku II, Edisi 2007, Mahkamah Agung RI, 2008</vt:lpstr>
      <vt:lpstr>Untuk Menentukan Keputusan Pejabat Daerah Masuk Dalam Wilayah Abu-abu (Gray Area)</vt:lpstr>
      <vt:lpstr>ALASAN PERMOHONAN KASASI  (Ps. 30 ayat (1) UU MA)</vt:lpstr>
      <vt:lpstr>Alasan Kasasi : Tidak berwenang Mengadili /  Melampaui Batas Wewenang Mengadili</vt:lpstr>
      <vt:lpstr>Alasan Kasasi : Salah Menerapkan Hukum </vt:lpstr>
      <vt:lpstr>Alasan Kasasi : Lalai Memenuhi Syarat Yang Diwajibkan Peraturan Perundang-undangan </vt:lpstr>
      <vt:lpstr>Alasan Kasasi yang Tidak Tunduk  Pada Pemeriksaan Kasasi</vt:lpstr>
      <vt:lpstr>TATA CARA PERMOHONAN KASASI  (UU No. 14/1985 sdu UU No. 5/2004) </vt:lpstr>
      <vt:lpstr>TATA CARA PERMOHONAN KASASI (lanjutan)</vt:lpstr>
      <vt:lpstr>Kasasi (lanjutan)</vt:lpstr>
      <vt:lpstr>Kasasi (lanjutan)</vt:lpstr>
      <vt:lpstr>PUTUSAN KASASI : DALAM HAL MAHKAMAH AGUNG MENGABULKAN …..</vt:lpstr>
      <vt:lpstr>PowerPoint Presentation</vt:lpstr>
      <vt:lpstr>PowerPoint Presentation</vt:lpstr>
      <vt:lpstr>BANDING (Perkara Penyalahgunaan Wewenang)</vt:lpstr>
      <vt:lpstr>PENGAJUAN PERMOHONAN PENYALAHGUNAAN WEWENANG KE PENGADILAN TUN</vt:lpstr>
      <vt:lpstr>PowerPoint Presentation</vt:lpstr>
      <vt:lpstr>PowerPoint Presentation</vt:lpstr>
      <vt:lpstr>PowerPoint Presentation</vt:lpstr>
      <vt:lpstr>PENINJAUAN KEMBALI</vt:lpstr>
      <vt:lpstr>PENINJAUAN KEMBALI  (Bab IV Bagian Ke-4 UU MA: Pemeriksaan PK Putusan Pengadilan  Yang Telah Memperoleh Kekuatan Hukum Tetap)</vt:lpstr>
      <vt:lpstr> ALASAN PENINJAUAN KEMBALI (PASAL 67 UU MA) </vt:lpstr>
      <vt:lpstr> TENGGANG WAKTU PENGAJUAN PENINJAUAN KEMBALI </vt:lpstr>
      <vt:lpstr>Syarat Pengajuan Permohonan Peninjauan Kembali</vt:lpstr>
      <vt:lpstr>Yang Berhak Mengajukan Permohonan PK  (ps. 68 ayat (1) UU MA)</vt:lpstr>
      <vt:lpstr>Tata Cara Pengajuan PK</vt:lpstr>
      <vt:lpstr>Lanjutan … Tata Cara Pengajuan PK</vt:lpstr>
      <vt:lpstr>Putusan PK </vt:lpstr>
      <vt:lpstr>PK Terhadap PK SEMA No. 3 Th. 2015  ttg Pemberlakuan Rumusan Hasil Rapat Pleno  Kamar Mahkamah Agung Tahun 2015 sebagai Pedoman  Pelaksanaan Tugas bagi Pengadilan </vt:lpstr>
      <vt:lpstr>SEMA No. 3 Th. 2015  ttg Pemberlakuan Rumusan Hasil Rapat Pleno  Kamar Mahkamah Agung Tahun 2015 sebagai Pedoman  Pelaksanaan Tugas bagi Pengadilan </vt:lpstr>
      <vt:lpstr>SEMA No. 2 Th. 2019  ttg Pemberlakuan Rumusan Hasil Rapat Pleno  Kamar Mahkamah Agung Tahun 2019 sebagai Pedoman  Pelaksanaan Tugas bagi Pengadilan </vt:lpstr>
      <vt:lpstr>Putusan MK No. 24/PUU-XXII/2024  tanggal 20 Maret 2024</vt:lpstr>
      <vt:lpstr>Lanjutan … Putusan MK No. 24/PUU-XXII/2024  </vt:lpstr>
      <vt:lpstr>Rezim Pemeriksaan Sengketa</vt:lpstr>
      <vt:lpstr> SENGKETA PENETAPAN LOKASI PEMBANGUNAN  UNTUK KEPENTINGAN UMUM </vt:lpstr>
      <vt:lpstr>OBJEK SENGKETA</vt:lpstr>
      <vt:lpstr> ALUR PENYELESAIAN SENGKETA TUN PENGADAAN TANAH</vt:lpstr>
      <vt:lpstr>KARAKTERISTIK SENGKETA PENETAPAN LOKASI PTPKU.  </vt:lpstr>
      <vt:lpstr> SUBJEK GUGATAN   </vt:lpstr>
      <vt:lpstr>PIHAK YANG BERHAK </vt:lpstr>
      <vt:lpstr>TERGUGAT SENGKETA PENETAPAN LOKASI</vt:lpstr>
      <vt:lpstr>PEMERIKSAAN PERSIDANGAN </vt:lpstr>
      <vt:lpstr>UPAYA HUKUM</vt:lpstr>
      <vt:lpstr>PEMERIKSAAN OLEH MA</vt:lpstr>
      <vt:lpstr> SENGKETA TUN PEMILIHAN </vt:lpstr>
      <vt:lpstr>ALUR PEMERIKSAAN SENGKETA TUN PEMILIHAN</vt:lpstr>
      <vt:lpstr> SENGKETA PELANGGARAN ADMINISTRASI PEMILIHAN </vt:lpstr>
      <vt:lpstr>ALUR PEMERIKSAAN SENGKETA PELANGGARAN ADMINISTRASI PEMILIHAN</vt:lpstr>
      <vt:lpstr>TERIMA 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Arfan</dc:creator>
  <cp:lastModifiedBy>prautani swasudala</cp:lastModifiedBy>
  <cp:revision>24</cp:revision>
  <dcterms:created xsi:type="dcterms:W3CDTF">2023-07-29T07:52:47Z</dcterms:created>
  <dcterms:modified xsi:type="dcterms:W3CDTF">2026-08-05T01:35:59Z</dcterms:modified>
</cp:coreProperties>
</file>