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y="6858000" cx="12192000"/>
  <p:notesSz cx="6858000" cy="9144000"/>
  <p:embeddedFontLst>
    <p:embeddedFont>
      <p:font typeface="Plus Jakarta Sans"/>
      <p:bold r:id="rId19"/>
      <p:boldItalic r:id="rId20"/>
    </p:embeddedFont>
    <p:embeddedFont>
      <p:font typeface="Cinzel"/>
      <p:bold r:id="rId21"/>
    </p:embeddedFont>
    <p:embeddedFont>
      <p:font typeface="JetBrains Mono"/>
      <p:bold r:id="rId22"/>
      <p:boldItalic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C457D5DD-7DE7-4FD0-A53D-4C82C4CBE3DE}">
  <a:tblStyle styleId="{C457D5DD-7DE7-4FD0-A53D-4C82C4CBE3DE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PlusJakartaSans-boldItalic.fntdata"/><Relationship Id="rId11" Type="http://schemas.openxmlformats.org/officeDocument/2006/relationships/slide" Target="slides/slide5.xml"/><Relationship Id="rId22" Type="http://schemas.openxmlformats.org/officeDocument/2006/relationships/font" Target="fonts/JetBrainsMono-bold.fntdata"/><Relationship Id="rId10" Type="http://schemas.openxmlformats.org/officeDocument/2006/relationships/slide" Target="slides/slide4.xml"/><Relationship Id="rId21" Type="http://schemas.openxmlformats.org/officeDocument/2006/relationships/font" Target="fonts/Cinzel-bold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23" Type="http://schemas.openxmlformats.org/officeDocument/2006/relationships/font" Target="fonts/JetBrainsMono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1.xml"/><Relationship Id="rId19" Type="http://schemas.openxmlformats.org/officeDocument/2006/relationships/font" Target="fonts/PlusJakartaSans-bold.fntdata"/><Relationship Id="rId6" Type="http://schemas.openxmlformats.org/officeDocument/2006/relationships/notesMaster" Target="notesMasters/notesMaster1.xml"/><Relationship Id="rId18" Type="http://schemas.openxmlformats.org/officeDocument/2006/relationships/slide" Target="slides/slide12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7" name="Google Shape;287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8" name="Google Shape;308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5" name="Google Shape;325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6.png"/><Relationship Id="rId5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Relationship Id="rId4" Type="http://schemas.openxmlformats.org/officeDocument/2006/relationships/image" Target="../media/image8.png"/><Relationship Id="rId5" Type="http://schemas.openxmlformats.org/officeDocument/2006/relationships/image" Target="../media/image7.png"/><Relationship Id="rId6" Type="http://schemas.openxmlformats.org/officeDocument/2006/relationships/image" Target="../media/image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3"/>
          <p:cNvGrpSpPr/>
          <p:nvPr/>
        </p:nvGrpSpPr>
        <p:grpSpPr>
          <a:xfrm>
            <a:off x="762000" y="952500"/>
            <a:ext cx="10668150" cy="4953150"/>
            <a:chOff x="762000" y="952500"/>
            <a:chExt cx="10668150" cy="4953150"/>
          </a:xfrm>
        </p:grpSpPr>
        <p:sp>
          <p:nvSpPr>
            <p:cNvPr id="85" name="Google Shape;85;p13"/>
            <p:cNvSpPr/>
            <p:nvPr/>
          </p:nvSpPr>
          <p:spPr>
            <a:xfrm>
              <a:off x="6762750" y="1047750"/>
              <a:ext cx="4667400" cy="4857900"/>
            </a:xfrm>
            <a:prstGeom prst="roundRect">
              <a:avLst>
                <a:gd fmla="val 3265" name="adj"/>
              </a:avLst>
            </a:prstGeom>
            <a:solidFill>
              <a:srgbClr val="0F5132">
                <a:alpha val="1500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86" name="Google Shape;86;p13"/>
            <p:cNvPicPr preferRelativeResize="0"/>
            <p:nvPr/>
          </p:nvPicPr>
          <p:blipFill rotWithShape="1">
            <a:blip r:embed="rId4">
              <a:alphaModFix/>
            </a:blip>
            <a:srcRect b="0" l="18303" r="18297" t="0"/>
            <a:stretch/>
          </p:blipFill>
          <p:spPr>
            <a:xfrm>
              <a:off x="6667500" y="952500"/>
              <a:ext cx="4667400" cy="4857900"/>
            </a:xfrm>
            <a:prstGeom prst="roundRect">
              <a:avLst>
                <a:gd fmla="val 3265" name="adj"/>
              </a:avLst>
            </a:prstGeom>
            <a:noFill/>
            <a:ln>
              <a:noFill/>
            </a:ln>
          </p:spPr>
        </p:pic>
        <p:sp>
          <p:nvSpPr>
            <p:cNvPr id="87" name="Google Shape;87;p13"/>
            <p:cNvSpPr/>
            <p:nvPr/>
          </p:nvSpPr>
          <p:spPr>
            <a:xfrm>
              <a:off x="6667500" y="952500"/>
              <a:ext cx="4667400" cy="4857900"/>
            </a:xfrm>
            <a:prstGeom prst="roundRect">
              <a:avLst>
                <a:gd fmla="val 3265" name="adj"/>
              </a:avLst>
            </a:prstGeom>
            <a:solidFill>
              <a:srgbClr val="000000">
                <a:alpha val="0"/>
              </a:srgbClr>
            </a:solidFill>
            <a:ln cap="flat" cmpd="sng" w="9525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13"/>
            <p:cNvSpPr txBox="1"/>
            <p:nvPr/>
          </p:nvSpPr>
          <p:spPr>
            <a:xfrm>
              <a:off x="762000" y="1000125"/>
              <a:ext cx="5524500" cy="238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0F5132"/>
                  </a:solidFill>
                  <a:latin typeface="JetBrains Mono"/>
                  <a:ea typeface="JetBrains Mono"/>
                  <a:cs typeface="JetBrains Mono"/>
                  <a:sym typeface="JetBrains Mono"/>
                </a:rPr>
                <a:t>SEMINAR NASIONAL HUKUM PIDANA • BADIKLAT KEJAKSAAN RI</a:t>
              </a:r>
              <a:endParaRPr b="1" sz="1000">
                <a:solidFill>
                  <a:srgbClr val="0F5132"/>
                </a:solidFill>
                <a:latin typeface="JetBrains Mono"/>
                <a:ea typeface="JetBrains Mono"/>
                <a:cs typeface="JetBrains Mono"/>
                <a:sym typeface="JetBrains Mono"/>
              </a:endParaRPr>
            </a:p>
          </p:txBody>
        </p:sp>
        <p:sp>
          <p:nvSpPr>
            <p:cNvPr id="89" name="Google Shape;89;p13"/>
            <p:cNvSpPr txBox="1"/>
            <p:nvPr/>
          </p:nvSpPr>
          <p:spPr>
            <a:xfrm>
              <a:off x="762000" y="1333500"/>
              <a:ext cx="5524500" cy="190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4000">
                  <a:solidFill>
                    <a:srgbClr val="0F172A"/>
                  </a:solidFill>
                  <a:latin typeface="Cinzel"/>
                  <a:ea typeface="Cinzel"/>
                  <a:cs typeface="Cinzel"/>
                  <a:sym typeface="Cinzel"/>
                </a:rPr>
                <a:t>Plea Bargaining dalam KUHAP 2025</a:t>
              </a:r>
              <a:endParaRPr b="1" sz="4000">
                <a:solidFill>
                  <a:srgbClr val="0F172A"/>
                </a:solidFill>
                <a:latin typeface="Cinzel"/>
                <a:ea typeface="Cinzel"/>
                <a:cs typeface="Cinzel"/>
                <a:sym typeface="Cinzel"/>
              </a:endParaRPr>
            </a:p>
          </p:txBody>
        </p:sp>
        <p:sp>
          <p:nvSpPr>
            <p:cNvPr id="90" name="Google Shape;90;p13"/>
            <p:cNvSpPr/>
            <p:nvPr/>
          </p:nvSpPr>
          <p:spPr>
            <a:xfrm>
              <a:off x="762000" y="3524250"/>
              <a:ext cx="762000" cy="38100"/>
            </a:xfrm>
            <a:prstGeom prst="roundRect">
              <a:avLst>
                <a:gd fmla="val 50000" name="adj"/>
              </a:avLst>
            </a:prstGeom>
            <a:solidFill>
              <a:srgbClr val="16A34A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91" name="Google Shape;91;p13"/>
            <p:cNvGrpSpPr/>
            <p:nvPr/>
          </p:nvGrpSpPr>
          <p:grpSpPr>
            <a:xfrm>
              <a:off x="762000" y="3905250"/>
              <a:ext cx="5429400" cy="1905000"/>
              <a:chOff x="0" y="0"/>
              <a:chExt cx="5429400" cy="1905000"/>
            </a:xfrm>
          </p:grpSpPr>
          <p:sp>
            <p:nvSpPr>
              <p:cNvPr id="92" name="Google Shape;92;p13"/>
              <p:cNvSpPr/>
              <p:nvPr/>
            </p:nvSpPr>
            <p:spPr>
              <a:xfrm>
                <a:off x="0" y="0"/>
                <a:ext cx="5429400" cy="1905000"/>
              </a:xfrm>
              <a:prstGeom prst="roundRect">
                <a:avLst>
                  <a:gd fmla="val 6000" name="adj"/>
                </a:avLst>
              </a:prstGeom>
              <a:solidFill>
                <a:srgbClr val="FFFFFF"/>
              </a:solidFill>
              <a:ln cap="flat" cmpd="sng" w="9525">
                <a:solidFill>
                  <a:srgbClr val="E2E8F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3" name="Google Shape;93;p13"/>
              <p:cNvSpPr/>
              <p:nvPr/>
            </p:nvSpPr>
            <p:spPr>
              <a:xfrm>
                <a:off x="0" y="0"/>
                <a:ext cx="57300" cy="1905000"/>
              </a:xfrm>
              <a:prstGeom prst="roundRect">
                <a:avLst>
                  <a:gd fmla="val 50000" name="adj"/>
                </a:avLst>
              </a:prstGeom>
              <a:solidFill>
                <a:srgbClr val="0F5132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4" name="Google Shape;94;p13"/>
              <p:cNvSpPr txBox="1"/>
              <p:nvPr/>
            </p:nvSpPr>
            <p:spPr>
              <a:xfrm>
                <a:off x="304800" y="266700"/>
                <a:ext cx="4857900" cy="142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700">
                    <a:solidFill>
                      <a:srgbClr val="0F172A"/>
                    </a:solidFill>
                    <a:latin typeface="Plus Jakarta Sans"/>
                    <a:ea typeface="Plus Jakarta Sans"/>
                    <a:cs typeface="Plus Jakarta Sans"/>
                    <a:sym typeface="Plus Jakarta Sans"/>
                  </a:rPr>
                  <a:t>Aristo Pangaribuan, S.H., LL.M., Ph.D.</a:t>
                </a:r>
                <a:endParaRPr b="1" sz="1700">
                  <a:solidFill>
                    <a:srgbClr val="0F172A"/>
                  </a:solidFill>
                  <a:latin typeface="Plus Jakarta Sans"/>
                  <a:ea typeface="Plus Jakarta Sans"/>
                  <a:cs typeface="Plus Jakarta Sans"/>
                  <a:sym typeface="Plus Jakarta Sans"/>
                </a:endParaRPr>
              </a:p>
              <a:p>
                <a:pPr indent="0" lvl="0" marL="0" rtl="0" algn="l">
                  <a:spcBef>
                    <a:spcPts val="450"/>
                  </a:spcBef>
                  <a:spcAft>
                    <a:spcPts val="0"/>
                  </a:spcAft>
                  <a:buNone/>
                </a:pPr>
                <a:r>
                  <a:rPr b="0" lang="en-US" sz="1150">
                    <a:solidFill>
                      <a:srgbClr val="475569"/>
                    </a:solidFill>
                    <a:latin typeface="Plus Jakarta Sans"/>
                    <a:ea typeface="Plus Jakarta Sans"/>
                    <a:cs typeface="Plus Jakarta Sans"/>
                    <a:sym typeface="Plus Jakarta Sans"/>
                  </a:rPr>
                  <a:t>Fakultas Hukum Universitas Indonesia</a:t>
                </a:r>
                <a:endParaRPr b="0" sz="1150">
                  <a:solidFill>
                    <a:srgbClr val="475569"/>
                  </a:solidFill>
                  <a:latin typeface="Plus Jakarta Sans"/>
                  <a:ea typeface="Plus Jakarta Sans"/>
                  <a:cs typeface="Plus Jakarta Sans"/>
                  <a:sym typeface="Plus Jakarta Sans"/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950">
                    <a:solidFill>
                      <a:srgbClr val="166534"/>
                    </a:solidFill>
                    <a:highlight>
                      <a:srgbClr val="F0FDF4"/>
                    </a:highlight>
                    <a:latin typeface="JetBrains Mono"/>
                    <a:ea typeface="JetBrains Mono"/>
                    <a:cs typeface="JetBrains Mono"/>
                    <a:sym typeface="JetBrains Mono"/>
                  </a:rPr>
                  <a:t>PPPJ ANGKATAN 83 GEL. II / 2026</a:t>
                </a:r>
                <a:endParaRPr/>
              </a:p>
            </p:txBody>
          </p:sp>
        </p:grp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4"/>
          <p:cNvSpPr/>
          <p:nvPr/>
        </p:nvSpPr>
        <p:spPr>
          <a:xfrm>
            <a:off x="609600" y="2799308"/>
            <a:ext cx="3505200" cy="2114550"/>
          </a:xfrm>
          <a:prstGeom prst="roundRect">
            <a:avLst>
              <a:gd fmla="val 3603" name="adj"/>
            </a:avLst>
          </a:prstGeom>
          <a:solidFill>
            <a:srgbClr val="F8FAFC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4"/>
          <p:cNvSpPr/>
          <p:nvPr/>
        </p:nvSpPr>
        <p:spPr>
          <a:xfrm>
            <a:off x="4343400" y="2799308"/>
            <a:ext cx="3505200" cy="2114550"/>
          </a:xfrm>
          <a:prstGeom prst="roundRect">
            <a:avLst>
              <a:gd fmla="val 3603" name="adj"/>
            </a:avLst>
          </a:prstGeom>
          <a:solidFill>
            <a:srgbClr val="F8FAFC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14"/>
          <p:cNvSpPr/>
          <p:nvPr/>
        </p:nvSpPr>
        <p:spPr>
          <a:xfrm>
            <a:off x="8077200" y="2799308"/>
            <a:ext cx="3505200" cy="2114550"/>
          </a:xfrm>
          <a:prstGeom prst="roundRect">
            <a:avLst>
              <a:gd fmla="val 3603" name="adj"/>
            </a:avLst>
          </a:prstGeom>
          <a:solidFill>
            <a:srgbClr val="F8FAFC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102" name="Google Shape;102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85825" y="3113633"/>
            <a:ext cx="17145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03" name="Google Shape;103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19625" y="3113633"/>
            <a:ext cx="257175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04" name="Google Shape;104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353425" y="3113633"/>
            <a:ext cx="228600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4"/>
          <p:cNvSpPr txBox="1"/>
          <p:nvPr/>
        </p:nvSpPr>
        <p:spPr>
          <a:xfrm>
            <a:off x="609600" y="457200"/>
            <a:ext cx="11582400" cy="161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75" u="none" cap="none" strike="noStrike">
                <a:solidFill>
                  <a:srgbClr val="0F5132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01 / ANATOMI MASALAH</a:t>
            </a:r>
            <a:endParaRPr/>
          </a:p>
        </p:txBody>
      </p:sp>
      <p:sp>
        <p:nvSpPr>
          <p:cNvPr id="106" name="Google Shape;106;p14"/>
          <p:cNvSpPr txBox="1"/>
          <p:nvPr/>
        </p:nvSpPr>
        <p:spPr>
          <a:xfrm>
            <a:off x="609600" y="695325"/>
            <a:ext cx="11582400" cy="3885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550" u="none" cap="none" strike="noStrike">
                <a:solidFill>
                  <a:srgbClr val="0F172A"/>
                </a:solidFill>
                <a:latin typeface="Cinzel"/>
                <a:ea typeface="Cinzel"/>
                <a:cs typeface="Cinzel"/>
                <a:sym typeface="Cinzel"/>
              </a:rPr>
              <a:t>Krisis Efisiensi Sistem Peradilan Lama</a:t>
            </a:r>
            <a:endParaRPr/>
          </a:p>
        </p:txBody>
      </p:sp>
      <p:sp>
        <p:nvSpPr>
          <p:cNvPr id="107" name="Google Shape;107;p14"/>
          <p:cNvSpPr txBox="1"/>
          <p:nvPr/>
        </p:nvSpPr>
        <p:spPr>
          <a:xfrm>
            <a:off x="885825" y="4447133"/>
            <a:ext cx="3690937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4748B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Eksistensi KUHAP 1981</a:t>
            </a:r>
            <a:endParaRPr/>
          </a:p>
        </p:txBody>
      </p:sp>
      <p:sp>
        <p:nvSpPr>
          <p:cNvPr id="108" name="Google Shape;108;p14"/>
          <p:cNvSpPr txBox="1"/>
          <p:nvPr/>
        </p:nvSpPr>
        <p:spPr>
          <a:xfrm>
            <a:off x="4619625" y="4447133"/>
            <a:ext cx="3690937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4748B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Beban Pengadilan Tinggi &amp; MA</a:t>
            </a:r>
            <a:endParaRPr/>
          </a:p>
        </p:txBody>
      </p:sp>
      <p:sp>
        <p:nvSpPr>
          <p:cNvPr id="109" name="Google Shape;109;p14"/>
          <p:cNvSpPr txBox="1"/>
          <p:nvPr/>
        </p:nvSpPr>
        <p:spPr>
          <a:xfrm>
            <a:off x="8353425" y="4447133"/>
            <a:ext cx="3690937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4748B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Evasi Prosedural Tersembunyi</a:t>
            </a:r>
            <a:endParaRPr/>
          </a:p>
        </p:txBody>
      </p:sp>
      <p:sp>
        <p:nvSpPr>
          <p:cNvPr id="110" name="Google Shape;110;p14"/>
          <p:cNvSpPr txBox="1"/>
          <p:nvPr/>
        </p:nvSpPr>
        <p:spPr>
          <a:xfrm>
            <a:off x="885825" y="3494633"/>
            <a:ext cx="3875484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Rigiditas Pemeriksaan</a:t>
            </a:r>
            <a:endParaRPr/>
          </a:p>
        </p:txBody>
      </p:sp>
      <p:sp>
        <p:nvSpPr>
          <p:cNvPr id="111" name="Google Shape;111;p14"/>
          <p:cNvSpPr txBox="1"/>
          <p:nvPr/>
        </p:nvSpPr>
        <p:spPr>
          <a:xfrm>
            <a:off x="885825" y="3828008"/>
            <a:ext cx="3048000" cy="4286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25" u="none" cap="none" strike="noStrik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Perkara jelas tetap disidangkan penuh berbulan-bulan.</a:t>
            </a:r>
            <a:endParaRPr/>
          </a:p>
        </p:txBody>
      </p:sp>
      <p:sp>
        <p:nvSpPr>
          <p:cNvPr id="112" name="Google Shape;112;p14"/>
          <p:cNvSpPr txBox="1"/>
          <p:nvPr/>
        </p:nvSpPr>
        <p:spPr>
          <a:xfrm>
            <a:off x="4619625" y="3494633"/>
            <a:ext cx="3875484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Penumpukan Perkara</a:t>
            </a:r>
            <a:endParaRPr/>
          </a:p>
        </p:txBody>
      </p:sp>
      <p:sp>
        <p:nvSpPr>
          <p:cNvPr id="113" name="Google Shape;113;p14"/>
          <p:cNvSpPr txBox="1"/>
          <p:nvPr/>
        </p:nvSpPr>
        <p:spPr>
          <a:xfrm>
            <a:off x="4619625" y="3828008"/>
            <a:ext cx="3048000" cy="4286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25" u="none" cap="none" strike="noStrik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Beban kasasi dan peninjauan kembali membengkak.</a:t>
            </a:r>
            <a:endParaRPr/>
          </a:p>
        </p:txBody>
      </p:sp>
      <p:sp>
        <p:nvSpPr>
          <p:cNvPr id="114" name="Google Shape;114;p14"/>
          <p:cNvSpPr txBox="1"/>
          <p:nvPr/>
        </p:nvSpPr>
        <p:spPr>
          <a:xfrm>
            <a:off x="8353425" y="3494633"/>
            <a:ext cx="3838575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Jalur Cepat Informal</a:t>
            </a:r>
            <a:endParaRPr/>
          </a:p>
        </p:txBody>
      </p:sp>
      <p:sp>
        <p:nvSpPr>
          <p:cNvPr id="115" name="Google Shape;115;p14"/>
          <p:cNvSpPr txBox="1"/>
          <p:nvPr/>
        </p:nvSpPr>
        <p:spPr>
          <a:xfrm>
            <a:off x="8353425" y="3828008"/>
            <a:ext cx="3048000" cy="4286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25" u="none" cap="none" strike="noStrik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Praktik kompromi terselubung tanpa akuntabilitas.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5"/>
          <p:cNvSpPr/>
          <p:nvPr/>
        </p:nvSpPr>
        <p:spPr>
          <a:xfrm>
            <a:off x="609600" y="2818358"/>
            <a:ext cx="5314950" cy="207645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15"/>
          <p:cNvSpPr/>
          <p:nvPr/>
        </p:nvSpPr>
        <p:spPr>
          <a:xfrm>
            <a:off x="6267450" y="2818358"/>
            <a:ext cx="5314950" cy="2076450"/>
          </a:xfrm>
          <a:prstGeom prst="rect">
            <a:avLst/>
          </a:prstGeom>
          <a:solidFill>
            <a:srgbClr val="F0FDF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5"/>
          <p:cNvSpPr/>
          <p:nvPr/>
        </p:nvSpPr>
        <p:spPr>
          <a:xfrm>
            <a:off x="952500" y="3132683"/>
            <a:ext cx="1504950" cy="228600"/>
          </a:xfrm>
          <a:prstGeom prst="roundRect">
            <a:avLst>
              <a:gd fmla="val 16666" name="adj"/>
            </a:avLst>
          </a:prstGeom>
          <a:noFill/>
          <a:ln cap="flat" cmpd="sng" w="9525">
            <a:solidFill>
              <a:srgbClr val="CBD5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15"/>
          <p:cNvSpPr/>
          <p:nvPr/>
        </p:nvSpPr>
        <p:spPr>
          <a:xfrm>
            <a:off x="609600" y="2818358"/>
            <a:ext cx="38100" cy="2076450"/>
          </a:xfrm>
          <a:prstGeom prst="rect">
            <a:avLst/>
          </a:prstGeom>
          <a:solidFill>
            <a:srgbClr val="94A3B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15"/>
          <p:cNvSpPr/>
          <p:nvPr/>
        </p:nvSpPr>
        <p:spPr>
          <a:xfrm>
            <a:off x="6610350" y="3132683"/>
            <a:ext cx="1504950" cy="228600"/>
          </a:xfrm>
          <a:prstGeom prst="roundRect">
            <a:avLst>
              <a:gd fmla="val 16666" name="adj"/>
            </a:avLst>
          </a:prstGeom>
          <a:noFill/>
          <a:ln cap="flat" cmpd="sng" w="9525">
            <a:solidFill>
              <a:srgbClr val="BBF7D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15"/>
          <p:cNvSpPr/>
          <p:nvPr/>
        </p:nvSpPr>
        <p:spPr>
          <a:xfrm>
            <a:off x="6267450" y="2818358"/>
            <a:ext cx="38100" cy="2076450"/>
          </a:xfrm>
          <a:prstGeom prst="rect">
            <a:avLst/>
          </a:prstGeom>
          <a:solidFill>
            <a:srgbClr val="16A34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15"/>
          <p:cNvSpPr txBox="1"/>
          <p:nvPr/>
        </p:nvSpPr>
        <p:spPr>
          <a:xfrm>
            <a:off x="609600" y="457200"/>
            <a:ext cx="11582400" cy="161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75" u="none" cap="none" strike="noStrike">
                <a:solidFill>
                  <a:srgbClr val="0F5132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02 / TIPOLOGI GLOBAL</a:t>
            </a:r>
            <a:endParaRPr/>
          </a:p>
        </p:txBody>
      </p:sp>
      <p:sp>
        <p:nvSpPr>
          <p:cNvPr id="127" name="Google Shape;127;p15"/>
          <p:cNvSpPr txBox="1"/>
          <p:nvPr/>
        </p:nvSpPr>
        <p:spPr>
          <a:xfrm>
            <a:off x="609600" y="695325"/>
            <a:ext cx="11582400" cy="3885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550" u="none" cap="none" strike="noStrike">
                <a:solidFill>
                  <a:srgbClr val="0F172A"/>
                </a:solidFill>
                <a:latin typeface="Cinzel"/>
                <a:ea typeface="Cinzel"/>
                <a:cs typeface="Cinzel"/>
                <a:sym typeface="Cinzel"/>
              </a:rPr>
              <a:t>Dua Corak Transaksi Pidana Dunia</a:t>
            </a:r>
            <a:endParaRPr/>
          </a:p>
        </p:txBody>
      </p:sp>
      <p:sp>
        <p:nvSpPr>
          <p:cNvPr id="128" name="Google Shape;128;p15"/>
          <p:cNvSpPr txBox="1"/>
          <p:nvPr/>
        </p:nvSpPr>
        <p:spPr>
          <a:xfrm>
            <a:off x="1047750" y="3170783"/>
            <a:ext cx="1409700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25" u="none" cap="none" strike="noStrike">
                <a:solidFill>
                  <a:srgbClr val="334155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MODEL ANGLO-SAXON</a:t>
            </a:r>
            <a:endParaRPr/>
          </a:p>
        </p:txBody>
      </p:sp>
      <p:sp>
        <p:nvSpPr>
          <p:cNvPr id="129" name="Google Shape;129;p15"/>
          <p:cNvSpPr txBox="1"/>
          <p:nvPr/>
        </p:nvSpPr>
        <p:spPr>
          <a:xfrm>
            <a:off x="952500" y="3513683"/>
            <a:ext cx="6125765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American Model</a:t>
            </a:r>
            <a:endParaRPr/>
          </a:p>
        </p:txBody>
      </p:sp>
      <p:sp>
        <p:nvSpPr>
          <p:cNvPr id="130" name="Google Shape;130;p15"/>
          <p:cNvSpPr txBox="1"/>
          <p:nvPr/>
        </p:nvSpPr>
        <p:spPr>
          <a:xfrm>
            <a:off x="952500" y="3894683"/>
            <a:ext cx="5834062" cy="1809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25" u="none" cap="none" strike="noStrik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• Berlaku menyeluruh pada semua jenis tindak pidana.</a:t>
            </a:r>
            <a:endParaRPr/>
          </a:p>
        </p:txBody>
      </p:sp>
      <p:sp>
        <p:nvSpPr>
          <p:cNvPr id="131" name="Google Shape;131;p15"/>
          <p:cNvSpPr txBox="1"/>
          <p:nvPr/>
        </p:nvSpPr>
        <p:spPr>
          <a:xfrm>
            <a:off x="952500" y="4151858"/>
            <a:ext cx="5834062" cy="1809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25" u="none" cap="none" strike="noStrik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• Negosiasi bebas pasal tuduhan dan rekomendasi sanksi.</a:t>
            </a:r>
            <a:endParaRPr/>
          </a:p>
        </p:txBody>
      </p:sp>
      <p:sp>
        <p:nvSpPr>
          <p:cNvPr id="132" name="Google Shape;132;p15"/>
          <p:cNvSpPr txBox="1"/>
          <p:nvPr/>
        </p:nvSpPr>
        <p:spPr>
          <a:xfrm>
            <a:off x="952500" y="4409033"/>
            <a:ext cx="5834062" cy="1809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25" u="none" cap="none" strike="noStrik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• Hakim cenderung mengesahkan kesepakatan para pihak.</a:t>
            </a:r>
            <a:endParaRPr/>
          </a:p>
        </p:txBody>
      </p:sp>
      <p:sp>
        <p:nvSpPr>
          <p:cNvPr id="133" name="Google Shape;133;p15"/>
          <p:cNvSpPr txBox="1"/>
          <p:nvPr/>
        </p:nvSpPr>
        <p:spPr>
          <a:xfrm>
            <a:off x="6705600" y="3170783"/>
            <a:ext cx="1409700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25" u="none" cap="none" strike="noStrike">
                <a:solidFill>
                  <a:srgbClr val="166534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MODEL KONTINENTAL</a:t>
            </a:r>
            <a:endParaRPr/>
          </a:p>
        </p:txBody>
      </p:sp>
      <p:sp>
        <p:nvSpPr>
          <p:cNvPr id="134" name="Google Shape;134;p15"/>
          <p:cNvSpPr txBox="1"/>
          <p:nvPr/>
        </p:nvSpPr>
        <p:spPr>
          <a:xfrm>
            <a:off x="6610350" y="3513683"/>
            <a:ext cx="5581650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European Continental</a:t>
            </a:r>
            <a:endParaRPr/>
          </a:p>
        </p:txBody>
      </p:sp>
      <p:sp>
        <p:nvSpPr>
          <p:cNvPr id="135" name="Google Shape;135;p15"/>
          <p:cNvSpPr txBox="1"/>
          <p:nvPr/>
        </p:nvSpPr>
        <p:spPr>
          <a:xfrm>
            <a:off x="6610350" y="3894683"/>
            <a:ext cx="5581650" cy="1809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25" u="none" cap="none" strike="noStrike">
                <a:solidFill>
                  <a:srgbClr val="1453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• Terbatas pada delik ringan hingga sedang.</a:t>
            </a:r>
            <a:endParaRPr/>
          </a:p>
        </p:txBody>
      </p:sp>
      <p:sp>
        <p:nvSpPr>
          <p:cNvPr id="136" name="Google Shape;136;p15"/>
          <p:cNvSpPr txBox="1"/>
          <p:nvPr/>
        </p:nvSpPr>
        <p:spPr>
          <a:xfrm>
            <a:off x="6610350" y="4151858"/>
            <a:ext cx="5581650" cy="1809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25" u="none" cap="none" strike="noStrike">
                <a:solidFill>
                  <a:srgbClr val="1453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• Besaran diskon hukuman ditetapkan undang-undang.</a:t>
            </a:r>
            <a:endParaRPr/>
          </a:p>
        </p:txBody>
      </p:sp>
      <p:sp>
        <p:nvSpPr>
          <p:cNvPr id="137" name="Google Shape;137;p15"/>
          <p:cNvSpPr txBox="1"/>
          <p:nvPr/>
        </p:nvSpPr>
        <p:spPr>
          <a:xfrm>
            <a:off x="6610350" y="4409033"/>
            <a:ext cx="5581650" cy="1809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25" u="none" cap="none" strike="noStrike">
                <a:solidFill>
                  <a:srgbClr val="1453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• Pengawasan yudisial aktif memeriksa asas kesukarelaan.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6"/>
          <p:cNvSpPr/>
          <p:nvPr/>
        </p:nvSpPr>
        <p:spPr>
          <a:xfrm>
            <a:off x="609600" y="1381125"/>
            <a:ext cx="2667000" cy="5000700"/>
          </a:xfrm>
          <a:prstGeom prst="roundRect">
            <a:avLst>
              <a:gd fmla="val 4285" name="adj"/>
            </a:avLst>
          </a:prstGeom>
          <a:solidFill>
            <a:srgbClr val="F8FAFC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16"/>
          <p:cNvSpPr/>
          <p:nvPr/>
        </p:nvSpPr>
        <p:spPr>
          <a:xfrm>
            <a:off x="3467100" y="1381125"/>
            <a:ext cx="8115300" cy="1124100"/>
          </a:xfrm>
          <a:prstGeom prst="roundRect">
            <a:avLst>
              <a:gd fmla="val 8474" name="adj"/>
            </a:avLst>
          </a:prstGeom>
          <a:solidFill>
            <a:srgbClr val="F8FAFC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16"/>
          <p:cNvSpPr/>
          <p:nvPr/>
        </p:nvSpPr>
        <p:spPr>
          <a:xfrm>
            <a:off x="3467100" y="2667000"/>
            <a:ext cx="8115300" cy="1124100"/>
          </a:xfrm>
          <a:prstGeom prst="roundRect">
            <a:avLst>
              <a:gd fmla="val 8474" name="adj"/>
            </a:avLst>
          </a:prstGeom>
          <a:solidFill>
            <a:srgbClr val="F8FAFC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16"/>
          <p:cNvSpPr/>
          <p:nvPr/>
        </p:nvSpPr>
        <p:spPr>
          <a:xfrm>
            <a:off x="3467100" y="3952875"/>
            <a:ext cx="8115300" cy="1124100"/>
          </a:xfrm>
          <a:prstGeom prst="roundRect">
            <a:avLst>
              <a:gd fmla="val 8474" name="adj"/>
            </a:avLst>
          </a:prstGeom>
          <a:solidFill>
            <a:srgbClr val="F8FAFC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16"/>
          <p:cNvSpPr/>
          <p:nvPr/>
        </p:nvSpPr>
        <p:spPr>
          <a:xfrm>
            <a:off x="3467100" y="5238750"/>
            <a:ext cx="8115300" cy="1143000"/>
          </a:xfrm>
          <a:prstGeom prst="roundRect">
            <a:avLst>
              <a:gd fmla="val 8333" name="adj"/>
            </a:avLst>
          </a:prstGeom>
          <a:solidFill>
            <a:srgbClr val="F0FDF4"/>
          </a:solidFill>
          <a:ln cap="flat" cmpd="sng" w="9525">
            <a:solidFill>
              <a:srgbClr val="BBF7D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16"/>
          <p:cNvSpPr/>
          <p:nvPr/>
        </p:nvSpPr>
        <p:spPr>
          <a:xfrm>
            <a:off x="3467100" y="1381125"/>
            <a:ext cx="57300" cy="1124100"/>
          </a:xfrm>
          <a:prstGeom prst="rect">
            <a:avLst/>
          </a:prstGeom>
          <a:solidFill>
            <a:srgbClr val="0F5132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16"/>
          <p:cNvSpPr/>
          <p:nvPr/>
        </p:nvSpPr>
        <p:spPr>
          <a:xfrm>
            <a:off x="3467100" y="2667000"/>
            <a:ext cx="57300" cy="1124100"/>
          </a:xfrm>
          <a:prstGeom prst="rect">
            <a:avLst/>
          </a:prstGeom>
          <a:solidFill>
            <a:srgbClr val="0F5132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16"/>
          <p:cNvSpPr/>
          <p:nvPr/>
        </p:nvSpPr>
        <p:spPr>
          <a:xfrm>
            <a:off x="3467100" y="3952875"/>
            <a:ext cx="57300" cy="1124100"/>
          </a:xfrm>
          <a:prstGeom prst="rect">
            <a:avLst/>
          </a:prstGeom>
          <a:solidFill>
            <a:srgbClr val="0F5132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16"/>
          <p:cNvSpPr/>
          <p:nvPr/>
        </p:nvSpPr>
        <p:spPr>
          <a:xfrm>
            <a:off x="3467100" y="5238750"/>
            <a:ext cx="57300" cy="1143000"/>
          </a:xfrm>
          <a:prstGeom prst="rect">
            <a:avLst/>
          </a:prstGeom>
          <a:solidFill>
            <a:srgbClr val="16A34A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16"/>
          <p:cNvSpPr txBox="1"/>
          <p:nvPr/>
        </p:nvSpPr>
        <p:spPr>
          <a:xfrm>
            <a:off x="609600" y="457200"/>
            <a:ext cx="11582400" cy="1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75" u="none" cap="none" strike="noStrike">
                <a:solidFill>
                  <a:srgbClr val="0F5132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03 / GENESIS SEJARAH</a:t>
            </a:r>
            <a:endParaRPr/>
          </a:p>
        </p:txBody>
      </p:sp>
      <p:sp>
        <p:nvSpPr>
          <p:cNvPr id="152" name="Google Shape;152;p16"/>
          <p:cNvSpPr txBox="1"/>
          <p:nvPr/>
        </p:nvSpPr>
        <p:spPr>
          <a:xfrm>
            <a:off x="609600" y="695325"/>
            <a:ext cx="115824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550" u="none" cap="none" strike="noStrike">
                <a:solidFill>
                  <a:srgbClr val="0F172A"/>
                </a:solidFill>
                <a:latin typeface="Cinzel"/>
                <a:ea typeface="Cinzel"/>
                <a:cs typeface="Cinzel"/>
                <a:sym typeface="Cinzel"/>
              </a:rPr>
              <a:t>Evolusi Sejarah &amp; Tesis George Fisher (2003)</a:t>
            </a:r>
            <a:endParaRPr/>
          </a:p>
        </p:txBody>
      </p:sp>
      <p:sp>
        <p:nvSpPr>
          <p:cNvPr id="153" name="Google Shape;153;p16"/>
          <p:cNvSpPr txBox="1"/>
          <p:nvPr/>
        </p:nvSpPr>
        <p:spPr>
          <a:xfrm>
            <a:off x="9620250" y="1495425"/>
            <a:ext cx="1714500" cy="130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850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George Fisher (2003)</a:t>
            </a:r>
            <a:endParaRPr b="0" i="1" sz="850">
              <a:solidFill>
                <a:srgbClr val="64748B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154" name="Google Shape;154;p16"/>
          <p:cNvSpPr txBox="1"/>
          <p:nvPr/>
        </p:nvSpPr>
        <p:spPr>
          <a:xfrm>
            <a:off x="9620250" y="2781300"/>
            <a:ext cx="1714500" cy="130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850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Padgett / Vogel (1999)</a:t>
            </a:r>
            <a:endParaRPr b="0" i="1" sz="850">
              <a:solidFill>
                <a:srgbClr val="64748B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155" name="Google Shape;155;p16"/>
          <p:cNvSpPr txBox="1"/>
          <p:nvPr/>
        </p:nvSpPr>
        <p:spPr>
          <a:xfrm>
            <a:off x="9620250" y="4067175"/>
            <a:ext cx="1714500" cy="130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850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William Stuntz (2004)</a:t>
            </a:r>
            <a:endParaRPr b="0" i="1" sz="850">
              <a:solidFill>
                <a:srgbClr val="64748B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156" name="Google Shape;156;p16"/>
          <p:cNvSpPr txBox="1"/>
          <p:nvPr/>
        </p:nvSpPr>
        <p:spPr>
          <a:xfrm>
            <a:off x="9620250" y="5353050"/>
            <a:ext cx="1714500" cy="130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50">
                <a:solidFill>
                  <a:srgbClr val="166534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Brady v. US (1970)</a:t>
            </a:r>
            <a:endParaRPr b="1" sz="850">
              <a:solidFill>
                <a:srgbClr val="166534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157" name="Google Shape;157;p16"/>
          <p:cNvSpPr txBox="1"/>
          <p:nvPr/>
        </p:nvSpPr>
        <p:spPr>
          <a:xfrm>
            <a:off x="3714750" y="1733550"/>
            <a:ext cx="5238900" cy="130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50">
                <a:solidFill>
                  <a:srgbClr val="0F5132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MASSACHUSETTS 1800-AN</a:t>
            </a:r>
            <a:endParaRPr b="1" sz="850">
              <a:solidFill>
                <a:srgbClr val="0F5132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  <p:sp>
        <p:nvSpPr>
          <p:cNvPr id="158" name="Google Shape;158;p16"/>
          <p:cNvSpPr txBox="1"/>
          <p:nvPr/>
        </p:nvSpPr>
        <p:spPr>
          <a:xfrm>
            <a:off x="3714750" y="1495425"/>
            <a:ext cx="5238900" cy="200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00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Insentif Jaksa Ad-Hoc</a:t>
            </a:r>
            <a:endParaRPr b="1" sz="1300">
              <a:solidFill>
                <a:srgbClr val="0F172A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159" name="Google Shape;159;p16"/>
          <p:cNvSpPr txBox="1"/>
          <p:nvPr/>
        </p:nvSpPr>
        <p:spPr>
          <a:xfrm>
            <a:off x="3714750" y="1933575"/>
            <a:ext cx="5715000" cy="1539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00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Jaksa paruh waktu menukar draf pasal miras demi meringankan beban kerja pribadi.</a:t>
            </a:r>
            <a:endParaRPr b="0" sz="1000">
              <a:solidFill>
                <a:srgbClr val="475569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160" name="Google Shape;160;p16"/>
          <p:cNvSpPr txBox="1"/>
          <p:nvPr/>
        </p:nvSpPr>
        <p:spPr>
          <a:xfrm>
            <a:off x="3714750" y="3019425"/>
            <a:ext cx="5238900" cy="130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50">
                <a:solidFill>
                  <a:srgbClr val="0F5132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INDUSTRIALISASI 1880</a:t>
            </a:r>
            <a:endParaRPr b="1" sz="850">
              <a:solidFill>
                <a:srgbClr val="0F5132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  <p:sp>
        <p:nvSpPr>
          <p:cNvPr id="161" name="Google Shape;161;p16"/>
          <p:cNvSpPr txBox="1"/>
          <p:nvPr/>
        </p:nvSpPr>
        <p:spPr>
          <a:xfrm>
            <a:off x="3714750" y="2781300"/>
            <a:ext cx="5238900" cy="200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00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Ledakan Beban Sidang</a:t>
            </a:r>
            <a:endParaRPr b="1" sz="1300">
              <a:solidFill>
                <a:srgbClr val="0F172A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162" name="Google Shape;162;p16"/>
          <p:cNvSpPr txBox="1"/>
          <p:nvPr/>
        </p:nvSpPr>
        <p:spPr>
          <a:xfrm>
            <a:off x="3714750" y="3219450"/>
            <a:ext cx="5715000" cy="1539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00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Banjir gugatan perdata tort kereta api memaksa hakim menerima jalan pintas pidana.</a:t>
            </a:r>
            <a:endParaRPr b="0" sz="1000">
              <a:solidFill>
                <a:srgbClr val="475569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163" name="Google Shape;163;p16"/>
          <p:cNvSpPr txBox="1"/>
          <p:nvPr/>
        </p:nvSpPr>
        <p:spPr>
          <a:xfrm>
            <a:off x="3714750" y="4305300"/>
            <a:ext cx="5238900" cy="130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50">
                <a:solidFill>
                  <a:srgbClr val="0F5132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ABAD KE-20</a:t>
            </a:r>
            <a:endParaRPr b="1" sz="850">
              <a:solidFill>
                <a:srgbClr val="0F5132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  <p:sp>
        <p:nvSpPr>
          <p:cNvPr id="164" name="Google Shape;164;p16"/>
          <p:cNvSpPr txBox="1"/>
          <p:nvPr/>
        </p:nvSpPr>
        <p:spPr>
          <a:xfrm>
            <a:off x="3714750" y="4067175"/>
            <a:ext cx="5238900" cy="200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00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Kompleksitas HAM</a:t>
            </a:r>
            <a:endParaRPr b="1" sz="1300">
              <a:solidFill>
                <a:srgbClr val="0F172A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165" name="Google Shape;165;p16"/>
          <p:cNvSpPr txBox="1"/>
          <p:nvPr/>
        </p:nvSpPr>
        <p:spPr>
          <a:xfrm>
            <a:off x="3714750" y="4505325"/>
            <a:ext cx="5715000" cy="1539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00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Prosedur pembuktian sidang juri semakin mahal dan rumit, memicu pelarian dari sidang.</a:t>
            </a:r>
            <a:endParaRPr b="0" sz="1000">
              <a:solidFill>
                <a:srgbClr val="475569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166" name="Google Shape;166;p16"/>
          <p:cNvSpPr txBox="1"/>
          <p:nvPr/>
        </p:nvSpPr>
        <p:spPr>
          <a:xfrm>
            <a:off x="3714750" y="5591175"/>
            <a:ext cx="5238900" cy="130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50">
                <a:solidFill>
                  <a:srgbClr val="166534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LEGALISASI FORMAL</a:t>
            </a:r>
            <a:endParaRPr b="1" sz="850">
              <a:solidFill>
                <a:srgbClr val="166534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  <p:sp>
        <p:nvSpPr>
          <p:cNvPr id="167" name="Google Shape;167;p16"/>
          <p:cNvSpPr txBox="1"/>
          <p:nvPr/>
        </p:nvSpPr>
        <p:spPr>
          <a:xfrm>
            <a:off x="3714750" y="5353050"/>
            <a:ext cx="5238900" cy="200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00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Pengakuan Yudisial</a:t>
            </a:r>
            <a:endParaRPr b="1" sz="1300">
              <a:solidFill>
                <a:srgbClr val="0F172A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168" name="Google Shape;168;p16"/>
          <p:cNvSpPr txBox="1"/>
          <p:nvPr/>
        </p:nvSpPr>
        <p:spPr>
          <a:xfrm>
            <a:off x="3714750" y="5791200"/>
            <a:ext cx="5715000" cy="1539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000">
                <a:solidFill>
                  <a:srgbClr val="14532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Brady v. US (1970) di Amerika, disusul Criminal Justice Act 2003 di Inggris-Wales.</a:t>
            </a:r>
            <a:endParaRPr b="0" sz="1000">
              <a:solidFill>
                <a:srgbClr val="14532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pic>
        <p:nvPicPr>
          <p:cNvPr id="169" name="Google Shape;169;p16"/>
          <p:cNvPicPr preferRelativeResize="0"/>
          <p:nvPr/>
        </p:nvPicPr>
        <p:blipFill rotWithShape="1">
          <a:blip r:embed="rId3">
            <a:alphaModFix/>
          </a:blip>
          <a:srcRect b="807" l="0" r="0" t="817"/>
          <a:stretch/>
        </p:blipFill>
        <p:spPr>
          <a:xfrm>
            <a:off x="838200" y="1857375"/>
            <a:ext cx="2209800" cy="32862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0" name="Google Shape;170;p16"/>
          <p:cNvGrpSpPr/>
          <p:nvPr/>
        </p:nvGrpSpPr>
        <p:grpSpPr>
          <a:xfrm>
            <a:off x="838200" y="1543050"/>
            <a:ext cx="2209800" cy="171600"/>
            <a:chOff x="0" y="0"/>
            <a:chExt cx="2209800" cy="171600"/>
          </a:xfrm>
        </p:grpSpPr>
        <p:sp>
          <p:nvSpPr>
            <p:cNvPr id="171" name="Google Shape;171;p16"/>
            <p:cNvSpPr/>
            <p:nvPr/>
          </p:nvSpPr>
          <p:spPr>
            <a:xfrm>
              <a:off x="0" y="0"/>
              <a:ext cx="2209800" cy="1716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" name="Google Shape;172;p16"/>
            <p:cNvSpPr txBox="1"/>
            <p:nvPr/>
          </p:nvSpPr>
          <p:spPr>
            <a:xfrm>
              <a:off x="0" y="0"/>
              <a:ext cx="2209800" cy="171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850">
                  <a:solidFill>
                    <a:srgbClr val="0F5132"/>
                  </a:solidFill>
                  <a:latin typeface="JetBrains Mono"/>
                  <a:ea typeface="JetBrains Mono"/>
                  <a:cs typeface="JetBrains Mono"/>
                  <a:sym typeface="JetBrains Mono"/>
                </a:rPr>
                <a:t>RUMUSAN TESIS UTAMA</a:t>
              </a:r>
              <a:endParaRPr b="1" sz="850">
                <a:solidFill>
                  <a:srgbClr val="0F5132"/>
                </a:solidFill>
                <a:latin typeface="JetBrains Mono"/>
                <a:ea typeface="JetBrains Mono"/>
                <a:cs typeface="JetBrains Mono"/>
                <a:sym typeface="JetBrains Mono"/>
              </a:endParaRPr>
            </a:p>
          </p:txBody>
        </p:sp>
      </p:grpSp>
      <p:grpSp>
        <p:nvGrpSpPr>
          <p:cNvPr id="173" name="Google Shape;173;p16"/>
          <p:cNvGrpSpPr/>
          <p:nvPr/>
        </p:nvGrpSpPr>
        <p:grpSpPr>
          <a:xfrm>
            <a:off x="838200" y="5314950"/>
            <a:ext cx="2209800" cy="933600"/>
            <a:chOff x="0" y="0"/>
            <a:chExt cx="2209800" cy="933600"/>
          </a:xfrm>
        </p:grpSpPr>
        <p:sp>
          <p:nvSpPr>
            <p:cNvPr id="174" name="Google Shape;174;p16"/>
            <p:cNvSpPr/>
            <p:nvPr/>
          </p:nvSpPr>
          <p:spPr>
            <a:xfrm>
              <a:off x="0" y="0"/>
              <a:ext cx="2209800" cy="9336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" name="Google Shape;175;p16"/>
            <p:cNvSpPr txBox="1"/>
            <p:nvPr/>
          </p:nvSpPr>
          <p:spPr>
            <a:xfrm>
              <a:off x="0" y="0"/>
              <a:ext cx="2209800" cy="93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100">
                  <a:solidFill>
                    <a:srgbClr val="0F172A"/>
                  </a:solidFill>
                  <a:latin typeface="Plus Jakarta Sans"/>
                  <a:ea typeface="Plus Jakarta Sans"/>
                  <a:cs typeface="Plus Jakarta Sans"/>
                  <a:sym typeface="Plus Jakarta Sans"/>
                </a:rPr>
                <a:t>Plea Bargaining's Triumph</a:t>
              </a:r>
              <a:endParaRPr b="1" sz="1100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endParaRPr>
            </a:p>
            <a:p>
              <a:pPr indent="0" lvl="0" marL="0" rtl="0" algn="l">
                <a:spcBef>
                  <a:spcPts val="225"/>
                </a:spcBef>
                <a:spcAft>
                  <a:spcPts val="0"/>
                </a:spcAft>
                <a:buNone/>
              </a:pPr>
              <a:r>
                <a:rPr b="0" i="1" lang="en-US" sz="900">
                  <a:solidFill>
                    <a:srgbClr val="64748B"/>
                  </a:solidFill>
                  <a:latin typeface="Plus Jakarta Sans"/>
                  <a:ea typeface="Plus Jakarta Sans"/>
                  <a:cs typeface="Plus Jakarta Sans"/>
                  <a:sym typeface="Plus Jakarta Sans"/>
                </a:rPr>
                <a:t>A History of Plea Bargaining in America</a:t>
              </a:r>
              <a:endParaRPr b="0" i="1" sz="900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b="1" lang="en-US" sz="900">
                  <a:solidFill>
                    <a:srgbClr val="0F5132"/>
                  </a:solidFill>
                  <a:latin typeface="Plus Jakarta Sans"/>
                  <a:ea typeface="Plus Jakarta Sans"/>
                  <a:cs typeface="Plus Jakarta Sans"/>
                  <a:sym typeface="Plus Jakarta Sans"/>
                </a:rPr>
                <a:t>George Fisher (2003)</a:t>
              </a:r>
              <a:endParaRPr b="1" sz="900">
                <a:solidFill>
                  <a:srgbClr val="0F5132"/>
                </a:solidFill>
                <a:latin typeface="Plus Jakarta Sans"/>
                <a:ea typeface="Plus Jakarta Sans"/>
                <a:cs typeface="Plus Jakarta Sans"/>
                <a:sym typeface="Plus Jakarta Sans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7"/>
          <p:cNvSpPr/>
          <p:nvPr/>
        </p:nvSpPr>
        <p:spPr>
          <a:xfrm>
            <a:off x="609600" y="2794545"/>
            <a:ext cx="3619500" cy="2124075"/>
          </a:xfrm>
          <a:prstGeom prst="roundRect">
            <a:avLst>
              <a:gd fmla="val 3587" name="adj"/>
            </a:avLst>
          </a:prstGeom>
          <a:solidFill>
            <a:srgbClr val="F8FAFC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17"/>
          <p:cNvSpPr/>
          <p:nvPr/>
        </p:nvSpPr>
        <p:spPr>
          <a:xfrm>
            <a:off x="4572000" y="2546895"/>
            <a:ext cx="7010400" cy="771525"/>
          </a:xfrm>
          <a:prstGeom prst="roundRect">
            <a:avLst>
              <a:gd fmla="val 9876" name="adj"/>
            </a:avLst>
          </a:prstGeom>
          <a:solidFill>
            <a:srgbClr val="FFFFFF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17"/>
          <p:cNvSpPr/>
          <p:nvPr/>
        </p:nvSpPr>
        <p:spPr>
          <a:xfrm>
            <a:off x="4572000" y="3470820"/>
            <a:ext cx="7010400" cy="771525"/>
          </a:xfrm>
          <a:prstGeom prst="roundRect">
            <a:avLst>
              <a:gd fmla="val 9876" name="adj"/>
            </a:avLst>
          </a:prstGeom>
          <a:solidFill>
            <a:srgbClr val="FFFFFF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17"/>
          <p:cNvSpPr/>
          <p:nvPr/>
        </p:nvSpPr>
        <p:spPr>
          <a:xfrm>
            <a:off x="4572000" y="4394745"/>
            <a:ext cx="7010400" cy="771525"/>
          </a:xfrm>
          <a:prstGeom prst="roundRect">
            <a:avLst>
              <a:gd fmla="val 9876" name="adj"/>
            </a:avLst>
          </a:prstGeom>
          <a:solidFill>
            <a:srgbClr val="FFFFFF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17"/>
          <p:cNvSpPr txBox="1"/>
          <p:nvPr/>
        </p:nvSpPr>
        <p:spPr>
          <a:xfrm>
            <a:off x="609600" y="457200"/>
            <a:ext cx="11582400" cy="161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75" u="none" cap="none" strike="noStrike">
                <a:solidFill>
                  <a:srgbClr val="0F5132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04 / KERANGKA ANALISIS</a:t>
            </a:r>
            <a:endParaRPr/>
          </a:p>
        </p:txBody>
      </p:sp>
      <p:sp>
        <p:nvSpPr>
          <p:cNvPr id="185" name="Google Shape;185;p17"/>
          <p:cNvSpPr txBox="1"/>
          <p:nvPr/>
        </p:nvSpPr>
        <p:spPr>
          <a:xfrm>
            <a:off x="609600" y="695325"/>
            <a:ext cx="11582400" cy="3885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550" u="none" cap="none" strike="noStrike">
                <a:solidFill>
                  <a:srgbClr val="0F172A"/>
                </a:solidFill>
                <a:latin typeface="Cinzel"/>
                <a:ea typeface="Cinzel"/>
                <a:cs typeface="Cinzel"/>
                <a:sym typeface="Cinzel"/>
              </a:rPr>
              <a:t>Teori Translasi Hukum &amp; Court Workgroup</a:t>
            </a:r>
            <a:endParaRPr/>
          </a:p>
        </p:txBody>
      </p:sp>
      <p:sp>
        <p:nvSpPr>
          <p:cNvPr id="186" name="Google Shape;186;p17"/>
          <p:cNvSpPr txBox="1"/>
          <p:nvPr/>
        </p:nvSpPr>
        <p:spPr>
          <a:xfrm>
            <a:off x="923925" y="3108870"/>
            <a:ext cx="3925490" cy="200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F5132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DALIL DAMASKA (1991)</a:t>
            </a:r>
            <a:endParaRPr/>
          </a:p>
        </p:txBody>
      </p:sp>
      <p:sp>
        <p:nvSpPr>
          <p:cNvPr id="187" name="Google Shape;187;p17"/>
          <p:cNvSpPr txBox="1"/>
          <p:nvPr/>
        </p:nvSpPr>
        <p:spPr>
          <a:xfrm>
            <a:off x="923925" y="3385095"/>
            <a:ext cx="3086100" cy="100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125" u="none" cap="none" strike="noStrik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"Keliru memusatkan perhatian pada prosedur formal tanpa menakar kesesuaiannya dengan aparat penegak hukum yang menjalankannya." </a:t>
            </a:r>
            <a:endParaRPr/>
          </a:p>
        </p:txBody>
      </p:sp>
      <p:sp>
        <p:nvSpPr>
          <p:cNvPr id="188" name="Google Shape;188;p17"/>
          <p:cNvSpPr txBox="1"/>
          <p:nvPr/>
        </p:nvSpPr>
        <p:spPr>
          <a:xfrm>
            <a:off x="923925" y="4451895"/>
            <a:ext cx="37386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17"/>
          <p:cNvSpPr txBox="1"/>
          <p:nvPr/>
        </p:nvSpPr>
        <p:spPr>
          <a:xfrm>
            <a:off x="4810125" y="2727870"/>
            <a:ext cx="7381875" cy="200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Maximo Langer: Translasi Budaya</a:t>
            </a:r>
            <a:endParaRPr/>
          </a:p>
        </p:txBody>
      </p:sp>
      <p:sp>
        <p:nvSpPr>
          <p:cNvPr id="190" name="Google Shape;190;p17"/>
          <p:cNvSpPr txBox="1"/>
          <p:nvPr/>
        </p:nvSpPr>
        <p:spPr>
          <a:xfrm>
            <a:off x="4810125" y="2965995"/>
            <a:ext cx="7381875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Norma baru ditafsirkan ulang lewat disposisi individual penegak hukum.</a:t>
            </a:r>
            <a:endParaRPr/>
          </a:p>
        </p:txBody>
      </p:sp>
      <p:sp>
        <p:nvSpPr>
          <p:cNvPr id="191" name="Google Shape;191;p17"/>
          <p:cNvSpPr txBox="1"/>
          <p:nvPr/>
        </p:nvSpPr>
        <p:spPr>
          <a:xfrm>
            <a:off x="4810125" y="3651795"/>
            <a:ext cx="7381875" cy="200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Eisenstein &amp; Jacob: Courtroom Workgroup</a:t>
            </a:r>
            <a:endParaRPr/>
          </a:p>
        </p:txBody>
      </p:sp>
      <p:sp>
        <p:nvSpPr>
          <p:cNvPr id="192" name="Google Shape;192;p17"/>
          <p:cNvSpPr txBox="1"/>
          <p:nvPr/>
        </p:nvSpPr>
        <p:spPr>
          <a:xfrm>
            <a:off x="4810125" y="3889920"/>
            <a:ext cx="7381875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Kerja sama informal hakim, jaksa, dan advokat membentuk realitas persidangan.</a:t>
            </a:r>
            <a:endParaRPr/>
          </a:p>
        </p:txBody>
      </p:sp>
      <p:sp>
        <p:nvSpPr>
          <p:cNvPr id="193" name="Google Shape;193;p17"/>
          <p:cNvSpPr txBox="1"/>
          <p:nvPr/>
        </p:nvSpPr>
        <p:spPr>
          <a:xfrm>
            <a:off x="4810125" y="4575720"/>
            <a:ext cx="7381875" cy="200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Incentive Alignment</a:t>
            </a:r>
            <a:endParaRPr/>
          </a:p>
        </p:txBody>
      </p:sp>
      <p:sp>
        <p:nvSpPr>
          <p:cNvPr id="194" name="Google Shape;194;p17"/>
          <p:cNvSpPr txBox="1"/>
          <p:nvPr/>
        </p:nvSpPr>
        <p:spPr>
          <a:xfrm>
            <a:off x="4810125" y="4813845"/>
            <a:ext cx="7381875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Reformasi kandas jika mengancam wewenang dominan institusi peradilan.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8"/>
          <p:cNvSpPr/>
          <p:nvPr/>
        </p:nvSpPr>
        <p:spPr>
          <a:xfrm>
            <a:off x="4260800" y="2885033"/>
            <a:ext cx="9525" cy="9525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18"/>
          <p:cNvSpPr/>
          <p:nvPr/>
        </p:nvSpPr>
        <p:spPr>
          <a:xfrm>
            <a:off x="7921525" y="2885033"/>
            <a:ext cx="9525" cy="9525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18"/>
          <p:cNvSpPr txBox="1"/>
          <p:nvPr/>
        </p:nvSpPr>
        <p:spPr>
          <a:xfrm>
            <a:off x="609600" y="457200"/>
            <a:ext cx="11582400" cy="161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75" u="none" cap="none" strike="noStrike">
                <a:solidFill>
                  <a:srgbClr val="0F5132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04 / NORMA POSITIF</a:t>
            </a:r>
            <a:endParaRPr/>
          </a:p>
        </p:txBody>
      </p:sp>
      <p:sp>
        <p:nvSpPr>
          <p:cNvPr id="202" name="Google Shape;202;p18"/>
          <p:cNvSpPr txBox="1"/>
          <p:nvPr/>
        </p:nvSpPr>
        <p:spPr>
          <a:xfrm>
            <a:off x="609600" y="695325"/>
            <a:ext cx="11582400" cy="3885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550" u="none" cap="none" strike="noStrike">
                <a:solidFill>
                  <a:srgbClr val="0F172A"/>
                </a:solidFill>
                <a:latin typeface="Cinzel"/>
                <a:ea typeface="Cinzel"/>
                <a:cs typeface="Cinzel"/>
                <a:sym typeface="Cinzel"/>
              </a:rPr>
              <a:t>Kodifikasi UU No. 20 Tahun 2025</a:t>
            </a:r>
            <a:endParaRPr/>
          </a:p>
        </p:txBody>
      </p:sp>
      <p:sp>
        <p:nvSpPr>
          <p:cNvPr id="203" name="Google Shape;203;p18"/>
          <p:cNvSpPr txBox="1"/>
          <p:nvPr/>
        </p:nvSpPr>
        <p:spPr>
          <a:xfrm>
            <a:off x="153199" y="2885033"/>
            <a:ext cx="4564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00" u="none" cap="none" strike="noStrike">
                <a:solidFill>
                  <a:srgbClr val="0F5132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Ps. 1 (16)</a:t>
            </a:r>
            <a:endParaRPr/>
          </a:p>
        </p:txBody>
      </p:sp>
      <p:sp>
        <p:nvSpPr>
          <p:cNvPr id="204" name="Google Shape;204;p18"/>
          <p:cNvSpPr txBox="1"/>
          <p:nvPr/>
        </p:nvSpPr>
        <p:spPr>
          <a:xfrm>
            <a:off x="153199" y="3570833"/>
            <a:ext cx="4564000" cy="200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Definisi Legal Formal</a:t>
            </a:r>
            <a:endParaRPr/>
          </a:p>
        </p:txBody>
      </p:sp>
      <p:sp>
        <p:nvSpPr>
          <p:cNvPr id="205" name="Google Shape;205;p18"/>
          <p:cNvSpPr txBox="1"/>
          <p:nvPr/>
        </p:nvSpPr>
        <p:spPr>
          <a:xfrm>
            <a:off x="153199" y="3808958"/>
            <a:ext cx="4564000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Pengakuan kesalahan dan sikap kooperatif.</a:t>
            </a:r>
            <a:endParaRPr/>
          </a:p>
        </p:txBody>
      </p:sp>
      <p:sp>
        <p:nvSpPr>
          <p:cNvPr id="206" name="Google Shape;206;p18"/>
          <p:cNvSpPr txBox="1"/>
          <p:nvPr/>
        </p:nvSpPr>
        <p:spPr>
          <a:xfrm>
            <a:off x="3813925" y="2885033"/>
            <a:ext cx="4564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00" u="none" cap="none" strike="noStrike">
                <a:solidFill>
                  <a:srgbClr val="0F5132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Ps. 78</a:t>
            </a:r>
            <a:endParaRPr/>
          </a:p>
        </p:txBody>
      </p:sp>
      <p:sp>
        <p:nvSpPr>
          <p:cNvPr id="207" name="Google Shape;207;p18"/>
          <p:cNvSpPr txBox="1"/>
          <p:nvPr/>
        </p:nvSpPr>
        <p:spPr>
          <a:xfrm>
            <a:off x="3813925" y="3570833"/>
            <a:ext cx="4564000" cy="200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Mekanisme Pengakuan Bersalah</a:t>
            </a:r>
            <a:endParaRPr/>
          </a:p>
        </p:txBody>
      </p:sp>
      <p:sp>
        <p:nvSpPr>
          <p:cNvPr id="208" name="Google Shape;208;p18"/>
          <p:cNvSpPr txBox="1"/>
          <p:nvPr/>
        </p:nvSpPr>
        <p:spPr>
          <a:xfrm>
            <a:off x="3813925" y="3808958"/>
            <a:ext cx="4564000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Syarat ancaman pidana dan ganti rugi korban.</a:t>
            </a:r>
            <a:endParaRPr/>
          </a:p>
        </p:txBody>
      </p:sp>
      <p:sp>
        <p:nvSpPr>
          <p:cNvPr id="209" name="Google Shape;209;p18"/>
          <p:cNvSpPr txBox="1"/>
          <p:nvPr/>
        </p:nvSpPr>
        <p:spPr>
          <a:xfrm>
            <a:off x="7474650" y="2885033"/>
            <a:ext cx="4564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00" u="none" cap="none" strike="noStrike">
                <a:solidFill>
                  <a:srgbClr val="0F5132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Ps. 205</a:t>
            </a:r>
            <a:endParaRPr/>
          </a:p>
        </p:txBody>
      </p:sp>
      <p:sp>
        <p:nvSpPr>
          <p:cNvPr id="210" name="Google Shape;210;p18"/>
          <p:cNvSpPr txBox="1"/>
          <p:nvPr/>
        </p:nvSpPr>
        <p:spPr>
          <a:xfrm>
            <a:off x="7474650" y="3570833"/>
            <a:ext cx="4564000" cy="200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1E293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Pengakuan di Persidangan</a:t>
            </a:r>
            <a:endParaRPr/>
          </a:p>
        </p:txBody>
      </p:sp>
      <p:sp>
        <p:nvSpPr>
          <p:cNvPr id="211" name="Google Shape;211;p18"/>
          <p:cNvSpPr txBox="1"/>
          <p:nvPr/>
        </p:nvSpPr>
        <p:spPr>
          <a:xfrm>
            <a:off x="7474650" y="3808958"/>
            <a:ext cx="4564000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Transisi ke acara pemeriksaan singkat.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9"/>
          <p:cNvSpPr/>
          <p:nvPr/>
        </p:nvSpPr>
        <p:spPr>
          <a:xfrm>
            <a:off x="609600" y="3242220"/>
            <a:ext cx="2600325" cy="1228725"/>
          </a:xfrm>
          <a:prstGeom prst="roundRect">
            <a:avLst>
              <a:gd fmla="val 6201" name="adj"/>
            </a:avLst>
          </a:prstGeom>
          <a:solidFill>
            <a:srgbClr val="F8FAFC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19"/>
          <p:cNvSpPr/>
          <p:nvPr/>
        </p:nvSpPr>
        <p:spPr>
          <a:xfrm>
            <a:off x="3400425" y="3166020"/>
            <a:ext cx="2600325" cy="1381125"/>
          </a:xfrm>
          <a:prstGeom prst="roundRect">
            <a:avLst>
              <a:gd fmla="val 5517" name="adj"/>
            </a:avLst>
          </a:prstGeom>
          <a:solidFill>
            <a:srgbClr val="F8FAFC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19"/>
          <p:cNvSpPr/>
          <p:nvPr/>
        </p:nvSpPr>
        <p:spPr>
          <a:xfrm>
            <a:off x="6191250" y="3242220"/>
            <a:ext cx="2600325" cy="1228725"/>
          </a:xfrm>
          <a:prstGeom prst="roundRect">
            <a:avLst>
              <a:gd fmla="val 6201" name="adj"/>
            </a:avLst>
          </a:prstGeom>
          <a:solidFill>
            <a:srgbClr val="F8FAFC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19"/>
          <p:cNvSpPr/>
          <p:nvPr/>
        </p:nvSpPr>
        <p:spPr>
          <a:xfrm>
            <a:off x="8982075" y="3166020"/>
            <a:ext cx="2600325" cy="1381125"/>
          </a:xfrm>
          <a:prstGeom prst="roundRect">
            <a:avLst>
              <a:gd fmla="val 5517" name="adj"/>
            </a:avLst>
          </a:prstGeom>
          <a:solidFill>
            <a:srgbClr val="F8FAFC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220" name="Google Shape;220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66887" y="3480345"/>
            <a:ext cx="28575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21" name="Google Shape;221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86287" y="3404145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22" name="Google Shape;222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362825" y="3480345"/>
            <a:ext cx="257175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23" name="Google Shape;223;p1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139362" y="3404145"/>
            <a:ext cx="285750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19"/>
          <p:cNvSpPr txBox="1"/>
          <p:nvPr/>
        </p:nvSpPr>
        <p:spPr>
          <a:xfrm>
            <a:off x="609600" y="457200"/>
            <a:ext cx="11582400" cy="161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75" u="none" cap="none" strike="noStrike">
                <a:solidFill>
                  <a:srgbClr val="0F5132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05 / SYARAT YURIDIS</a:t>
            </a:r>
            <a:endParaRPr/>
          </a:p>
        </p:txBody>
      </p:sp>
      <p:sp>
        <p:nvSpPr>
          <p:cNvPr id="225" name="Google Shape;225;p19"/>
          <p:cNvSpPr txBox="1"/>
          <p:nvPr/>
        </p:nvSpPr>
        <p:spPr>
          <a:xfrm>
            <a:off x="609600" y="695325"/>
            <a:ext cx="11582400" cy="3885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550" u="none" cap="none" strike="noStrike">
                <a:solidFill>
                  <a:srgbClr val="0F172A"/>
                </a:solidFill>
                <a:latin typeface="Cinzel"/>
                <a:ea typeface="Cinzel"/>
                <a:cs typeface="Cinzel"/>
                <a:sym typeface="Cinzel"/>
              </a:rPr>
              <a:t>Pembatasan Ketat Pasal 78 KUHAP 2025</a:t>
            </a:r>
            <a:endParaRPr/>
          </a:p>
        </p:txBody>
      </p:sp>
      <p:sp>
        <p:nvSpPr>
          <p:cNvPr id="226" name="Google Shape;226;p19"/>
          <p:cNvSpPr txBox="1"/>
          <p:nvPr/>
        </p:nvSpPr>
        <p:spPr>
          <a:xfrm>
            <a:off x="465832" y="3823245"/>
            <a:ext cx="2887860" cy="200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First Offender</a:t>
            </a:r>
            <a:endParaRPr/>
          </a:p>
        </p:txBody>
      </p:sp>
      <p:sp>
        <p:nvSpPr>
          <p:cNvPr id="227" name="Google Shape;227;p19"/>
          <p:cNvSpPr txBox="1"/>
          <p:nvPr/>
        </p:nvSpPr>
        <p:spPr>
          <a:xfrm>
            <a:off x="534590" y="4080420"/>
            <a:ext cx="2750343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Pertama kali melakukan tindak pidana.</a:t>
            </a:r>
            <a:endParaRPr/>
          </a:p>
        </p:txBody>
      </p:sp>
      <p:sp>
        <p:nvSpPr>
          <p:cNvPr id="228" name="Google Shape;228;p19"/>
          <p:cNvSpPr txBox="1"/>
          <p:nvPr/>
        </p:nvSpPr>
        <p:spPr>
          <a:xfrm>
            <a:off x="3256657" y="3747045"/>
            <a:ext cx="2887860" cy="200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Maksimal 5 Tahun</a:t>
            </a:r>
            <a:endParaRPr/>
          </a:p>
        </p:txBody>
      </p:sp>
      <p:sp>
        <p:nvSpPr>
          <p:cNvPr id="229" name="Google Shape;229;p19"/>
          <p:cNvSpPr txBox="1"/>
          <p:nvPr/>
        </p:nvSpPr>
        <p:spPr>
          <a:xfrm>
            <a:off x="3325415" y="4004220"/>
            <a:ext cx="2750343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Ancaman penjara ≤ 5 tahun atau denda Kat. V.</a:t>
            </a:r>
            <a:endParaRPr/>
          </a:p>
        </p:txBody>
      </p:sp>
      <p:sp>
        <p:nvSpPr>
          <p:cNvPr id="230" name="Google Shape;230;p19"/>
          <p:cNvSpPr txBox="1"/>
          <p:nvPr/>
        </p:nvSpPr>
        <p:spPr>
          <a:xfrm>
            <a:off x="6047482" y="3823245"/>
            <a:ext cx="2887860" cy="200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Pemulihan Korban</a:t>
            </a:r>
            <a:endParaRPr/>
          </a:p>
        </p:txBody>
      </p:sp>
      <p:sp>
        <p:nvSpPr>
          <p:cNvPr id="231" name="Google Shape;231;p19"/>
          <p:cNvSpPr txBox="1"/>
          <p:nvPr/>
        </p:nvSpPr>
        <p:spPr>
          <a:xfrm>
            <a:off x="6116240" y="4080420"/>
            <a:ext cx="2750343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Kesediaan ganti rugi atau restitusi.</a:t>
            </a:r>
            <a:endParaRPr/>
          </a:p>
        </p:txBody>
      </p:sp>
      <p:sp>
        <p:nvSpPr>
          <p:cNvPr id="232" name="Google Shape;232;p19"/>
          <p:cNvSpPr txBox="1"/>
          <p:nvPr/>
        </p:nvSpPr>
        <p:spPr>
          <a:xfrm>
            <a:off x="8838307" y="3747045"/>
            <a:ext cx="2887860" cy="200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Hakim Tunggal</a:t>
            </a:r>
            <a:endParaRPr/>
          </a:p>
        </p:txBody>
      </p:sp>
      <p:sp>
        <p:nvSpPr>
          <p:cNvPr id="233" name="Google Shape;233;p19"/>
          <p:cNvSpPr txBox="1"/>
          <p:nvPr/>
        </p:nvSpPr>
        <p:spPr>
          <a:xfrm>
            <a:off x="8907065" y="4004220"/>
            <a:ext cx="2750343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Pemeriksaan khusus sebelum sidang pokok.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0"/>
          <p:cNvSpPr/>
          <p:nvPr/>
        </p:nvSpPr>
        <p:spPr>
          <a:xfrm>
            <a:off x="609600" y="2746920"/>
            <a:ext cx="5334000" cy="2219325"/>
          </a:xfrm>
          <a:prstGeom prst="roundRect">
            <a:avLst>
              <a:gd fmla="val 3433" name="adj"/>
            </a:avLst>
          </a:prstGeom>
          <a:solidFill>
            <a:srgbClr val="F8FAFC"/>
          </a:solidFill>
          <a:ln cap="flat" cmpd="sng" w="9525">
            <a:solidFill>
              <a:srgbClr val="CBD5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20"/>
          <p:cNvSpPr/>
          <p:nvPr/>
        </p:nvSpPr>
        <p:spPr>
          <a:xfrm>
            <a:off x="6248400" y="2746920"/>
            <a:ext cx="5334000" cy="2219325"/>
          </a:xfrm>
          <a:prstGeom prst="roundRect">
            <a:avLst>
              <a:gd fmla="val 3433" name="adj"/>
            </a:avLst>
          </a:prstGeom>
          <a:solidFill>
            <a:srgbClr val="F8FAFC"/>
          </a:solidFill>
          <a:ln cap="flat" cmpd="sng" w="9525">
            <a:solidFill>
              <a:srgbClr val="CBD5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20"/>
          <p:cNvSpPr/>
          <p:nvPr/>
        </p:nvSpPr>
        <p:spPr>
          <a:xfrm>
            <a:off x="885825" y="4347120"/>
            <a:ext cx="4781550" cy="342900"/>
          </a:xfrm>
          <a:prstGeom prst="roundRect">
            <a:avLst>
              <a:gd fmla="val 11111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20"/>
          <p:cNvSpPr/>
          <p:nvPr/>
        </p:nvSpPr>
        <p:spPr>
          <a:xfrm>
            <a:off x="885825" y="4347120"/>
            <a:ext cx="28575" cy="342900"/>
          </a:xfrm>
          <a:prstGeom prst="rect">
            <a:avLst/>
          </a:prstGeom>
          <a:solidFill>
            <a:srgbClr val="0F513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20"/>
          <p:cNvSpPr/>
          <p:nvPr/>
        </p:nvSpPr>
        <p:spPr>
          <a:xfrm>
            <a:off x="6524625" y="4347120"/>
            <a:ext cx="4781550" cy="342900"/>
          </a:xfrm>
          <a:prstGeom prst="roundRect">
            <a:avLst>
              <a:gd fmla="val 11111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20"/>
          <p:cNvSpPr/>
          <p:nvPr/>
        </p:nvSpPr>
        <p:spPr>
          <a:xfrm>
            <a:off x="6524625" y="4347120"/>
            <a:ext cx="28575" cy="342900"/>
          </a:xfrm>
          <a:prstGeom prst="rect">
            <a:avLst/>
          </a:prstGeom>
          <a:solidFill>
            <a:srgbClr val="0369A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20"/>
          <p:cNvSpPr/>
          <p:nvPr/>
        </p:nvSpPr>
        <p:spPr>
          <a:xfrm>
            <a:off x="885825" y="3023145"/>
            <a:ext cx="1428750" cy="228600"/>
          </a:xfrm>
          <a:prstGeom prst="roundRect">
            <a:avLst>
              <a:gd fmla="val 16666" name="adj"/>
            </a:avLst>
          </a:prstGeom>
          <a:noFill/>
          <a:ln cap="flat" cmpd="sng" w="9525">
            <a:solidFill>
              <a:srgbClr val="0F51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20"/>
          <p:cNvSpPr/>
          <p:nvPr/>
        </p:nvSpPr>
        <p:spPr>
          <a:xfrm>
            <a:off x="6524625" y="3023145"/>
            <a:ext cx="1504950" cy="228600"/>
          </a:xfrm>
          <a:prstGeom prst="roundRect">
            <a:avLst>
              <a:gd fmla="val 16666" name="adj"/>
            </a:avLst>
          </a:prstGeom>
          <a:noFill/>
          <a:ln cap="flat" cmpd="sng" w="9525">
            <a:solidFill>
              <a:srgbClr val="0369A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20"/>
          <p:cNvSpPr txBox="1"/>
          <p:nvPr/>
        </p:nvSpPr>
        <p:spPr>
          <a:xfrm>
            <a:off x="609600" y="457200"/>
            <a:ext cx="11582400" cy="161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75" u="none" cap="none" strike="noStrike">
                <a:solidFill>
                  <a:srgbClr val="0F5132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06 / SKEMA ACARA</a:t>
            </a:r>
            <a:endParaRPr/>
          </a:p>
        </p:txBody>
      </p:sp>
      <p:sp>
        <p:nvSpPr>
          <p:cNvPr id="247" name="Google Shape;247;p20"/>
          <p:cNvSpPr txBox="1"/>
          <p:nvPr/>
        </p:nvSpPr>
        <p:spPr>
          <a:xfrm>
            <a:off x="609600" y="695325"/>
            <a:ext cx="115824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550" u="none" cap="none" strike="noStrike">
                <a:solidFill>
                  <a:srgbClr val="0F172A"/>
                </a:solidFill>
                <a:latin typeface="Cinzel"/>
                <a:ea typeface="Cinzel"/>
                <a:cs typeface="Cinzel"/>
                <a:sym typeface="Cinzel"/>
              </a:rPr>
              <a:t>Jalur Pengakuan dalam KUHAP</a:t>
            </a:r>
            <a:endParaRPr/>
          </a:p>
        </p:txBody>
      </p:sp>
      <p:sp>
        <p:nvSpPr>
          <p:cNvPr id="248" name="Google Shape;248;p20"/>
          <p:cNvSpPr txBox="1"/>
          <p:nvPr/>
        </p:nvSpPr>
        <p:spPr>
          <a:xfrm>
            <a:off x="885825" y="3480345"/>
            <a:ext cx="6275784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Perjanjian Tertulis Penuntut &amp; Terdakwa</a:t>
            </a:r>
            <a:endParaRPr/>
          </a:p>
        </p:txBody>
      </p:sp>
      <p:sp>
        <p:nvSpPr>
          <p:cNvPr id="249" name="Google Shape;249;p20"/>
          <p:cNvSpPr txBox="1"/>
          <p:nvPr/>
        </p:nvSpPr>
        <p:spPr>
          <a:xfrm>
            <a:off x="885825" y="3794670"/>
            <a:ext cx="4876800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Didahului negosiasi penuntut umum dan advokat, disahkan hakim tunggal dalam sidang khusus pra-pemeriksaan perkara pokok.</a:t>
            </a:r>
            <a:endParaRPr/>
          </a:p>
        </p:txBody>
      </p:sp>
      <p:sp>
        <p:nvSpPr>
          <p:cNvPr id="250" name="Google Shape;250;p20"/>
          <p:cNvSpPr txBox="1"/>
          <p:nvPr/>
        </p:nvSpPr>
        <p:spPr>
          <a:xfrm>
            <a:off x="1019175" y="4442370"/>
            <a:ext cx="4610100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Wajib didukung 2 alat bukti sah dan keyakinan hakim.</a:t>
            </a:r>
            <a:endParaRPr/>
          </a:p>
        </p:txBody>
      </p:sp>
      <p:sp>
        <p:nvSpPr>
          <p:cNvPr id="251" name="Google Shape;251;p20"/>
          <p:cNvSpPr txBox="1"/>
          <p:nvPr/>
        </p:nvSpPr>
        <p:spPr>
          <a:xfrm>
            <a:off x="6524625" y="3480345"/>
            <a:ext cx="5667375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Pengakuan Pasca-Pembacaan Dakwaan</a:t>
            </a:r>
            <a:endParaRPr/>
          </a:p>
        </p:txBody>
      </p:sp>
      <p:sp>
        <p:nvSpPr>
          <p:cNvPr id="252" name="Google Shape;252;p20"/>
          <p:cNvSpPr txBox="1"/>
          <p:nvPr/>
        </p:nvSpPr>
        <p:spPr>
          <a:xfrm>
            <a:off x="6524625" y="3794670"/>
            <a:ext cx="4876800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Terdakwa mengakui dakwaan saat sidang dibuka. Perkara dialihkan ke pemeriksaan singkat dengan vonis maksimal 2/3 ancaman.</a:t>
            </a:r>
            <a:endParaRPr/>
          </a:p>
        </p:txBody>
      </p:sp>
      <p:sp>
        <p:nvSpPr>
          <p:cNvPr id="253" name="Google Shape;253;p20"/>
          <p:cNvSpPr txBox="1"/>
          <p:nvPr/>
        </p:nvSpPr>
        <p:spPr>
          <a:xfrm>
            <a:off x="6657975" y="4442370"/>
            <a:ext cx="4610100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Ambang batas ancaman pidana hingga 7 tahun penjara.</a:t>
            </a:r>
            <a:endParaRPr/>
          </a:p>
        </p:txBody>
      </p:sp>
      <p:sp>
        <p:nvSpPr>
          <p:cNvPr id="254" name="Google Shape;254;p20"/>
          <p:cNvSpPr txBox="1"/>
          <p:nvPr/>
        </p:nvSpPr>
        <p:spPr>
          <a:xfrm>
            <a:off x="981075" y="3061245"/>
            <a:ext cx="1333500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25" u="none" cap="none" strike="noStrike">
                <a:solidFill>
                  <a:srgbClr val="0F5132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TAHAP PRA-SIDANG</a:t>
            </a:r>
            <a:endParaRPr/>
          </a:p>
        </p:txBody>
      </p:sp>
      <p:sp>
        <p:nvSpPr>
          <p:cNvPr id="255" name="Google Shape;255;p20"/>
          <p:cNvSpPr txBox="1"/>
          <p:nvPr/>
        </p:nvSpPr>
        <p:spPr>
          <a:xfrm>
            <a:off x="5057775" y="3113633"/>
            <a:ext cx="895350" cy="161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75" u="none" cap="none" strike="noStrike">
                <a:solidFill>
                  <a:srgbClr val="64748B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PASAL 78</a:t>
            </a:r>
            <a:endParaRPr/>
          </a:p>
        </p:txBody>
      </p:sp>
      <p:sp>
        <p:nvSpPr>
          <p:cNvPr id="256" name="Google Shape;256;p20"/>
          <p:cNvSpPr txBox="1"/>
          <p:nvPr/>
        </p:nvSpPr>
        <p:spPr>
          <a:xfrm>
            <a:off x="6619875" y="3061245"/>
            <a:ext cx="1409700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25" u="none" cap="none" strike="noStrike">
                <a:solidFill>
                  <a:srgbClr val="0369A1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TAHAP PERSIDANGAN</a:t>
            </a:r>
            <a:endParaRPr/>
          </a:p>
        </p:txBody>
      </p:sp>
      <p:sp>
        <p:nvSpPr>
          <p:cNvPr id="257" name="Google Shape;257;p20"/>
          <p:cNvSpPr txBox="1"/>
          <p:nvPr/>
        </p:nvSpPr>
        <p:spPr>
          <a:xfrm>
            <a:off x="10163175" y="3113633"/>
            <a:ext cx="1428750" cy="161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75" u="none" cap="none" strike="noStrike">
                <a:solidFill>
                  <a:srgbClr val="64748B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PASAL 205 &amp; 234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1"/>
          <p:cNvSpPr txBox="1"/>
          <p:nvPr/>
        </p:nvSpPr>
        <p:spPr>
          <a:xfrm>
            <a:off x="609600" y="457200"/>
            <a:ext cx="10972800" cy="150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75">
                <a:solidFill>
                  <a:srgbClr val="0F5132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07 / REPOSISI KEJAKSAAN</a:t>
            </a:r>
            <a:endParaRPr b="1" sz="975">
              <a:solidFill>
                <a:srgbClr val="0F5132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  <p:sp>
        <p:nvSpPr>
          <p:cNvPr id="263" name="Google Shape;263;p21"/>
          <p:cNvSpPr txBox="1"/>
          <p:nvPr/>
        </p:nvSpPr>
        <p:spPr>
          <a:xfrm>
            <a:off x="609600" y="695325"/>
            <a:ext cx="10972800" cy="3924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550">
                <a:solidFill>
                  <a:srgbClr val="0F172A"/>
                </a:solidFill>
                <a:latin typeface="Cinzel"/>
                <a:ea typeface="Cinzel"/>
                <a:cs typeface="Cinzel"/>
                <a:sym typeface="Cinzel"/>
              </a:rPr>
              <a:t>Jaksa sebagai Dominus Litis Fungsional</a:t>
            </a:r>
            <a:endParaRPr b="1" sz="2550">
              <a:solidFill>
                <a:srgbClr val="0F172A"/>
              </a:solidFill>
              <a:latin typeface="Cinzel"/>
              <a:ea typeface="Cinzel"/>
              <a:cs typeface="Cinzel"/>
              <a:sym typeface="Cinzel"/>
            </a:endParaRPr>
          </a:p>
        </p:txBody>
      </p:sp>
      <p:pic>
        <p:nvPicPr>
          <p:cNvPr id="264" name="Google Shape;264;p21"/>
          <p:cNvPicPr preferRelativeResize="0"/>
          <p:nvPr/>
        </p:nvPicPr>
        <p:blipFill rotWithShape="1">
          <a:blip r:embed="rId3">
            <a:alphaModFix/>
          </a:blip>
          <a:srcRect b="0" l="10" r="10" t="0"/>
          <a:stretch/>
        </p:blipFill>
        <p:spPr>
          <a:xfrm>
            <a:off x="609600" y="1428750"/>
            <a:ext cx="2476500" cy="3571800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21"/>
          <p:cNvSpPr/>
          <p:nvPr/>
        </p:nvSpPr>
        <p:spPr>
          <a:xfrm>
            <a:off x="609600" y="1428750"/>
            <a:ext cx="2476500" cy="3571800"/>
          </a:xfrm>
          <a:prstGeom prst="roundRect">
            <a:avLst>
              <a:gd fmla="val 3076" name="adj"/>
            </a:avLst>
          </a:prstGeom>
          <a:solidFill>
            <a:srgbClr val="000000">
              <a:alpha val="0"/>
            </a:srgbClr>
          </a:solidFill>
          <a:ln cap="flat" cmpd="sng" w="9525">
            <a:solidFill>
              <a:srgbClr val="CBD5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66" name="Google Shape;266;p21"/>
          <p:cNvGrpSpPr/>
          <p:nvPr/>
        </p:nvGrpSpPr>
        <p:grpSpPr>
          <a:xfrm>
            <a:off x="609600" y="5143500"/>
            <a:ext cx="2476500" cy="1047900"/>
            <a:chOff x="0" y="0"/>
            <a:chExt cx="2476500" cy="1047900"/>
          </a:xfrm>
        </p:grpSpPr>
        <p:sp>
          <p:nvSpPr>
            <p:cNvPr id="267" name="Google Shape;267;p21"/>
            <p:cNvSpPr/>
            <p:nvPr/>
          </p:nvSpPr>
          <p:spPr>
            <a:xfrm>
              <a:off x="0" y="0"/>
              <a:ext cx="2476500" cy="1047900"/>
            </a:xfrm>
            <a:prstGeom prst="roundRect">
              <a:avLst>
                <a:gd fmla="val 7272" name="adj"/>
              </a:avLst>
            </a:prstGeom>
            <a:solidFill>
              <a:srgbClr val="F8FAFC"/>
            </a:solidFill>
            <a:ln cap="flat" cmpd="sng" w="9525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" name="Google Shape;268;p21"/>
            <p:cNvSpPr txBox="1"/>
            <p:nvPr/>
          </p:nvSpPr>
          <p:spPr>
            <a:xfrm>
              <a:off x="152400" y="133350"/>
              <a:ext cx="2171700" cy="78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850">
                  <a:solidFill>
                    <a:srgbClr val="0F5132"/>
                  </a:solidFill>
                  <a:latin typeface="JetBrains Mono"/>
                  <a:ea typeface="JetBrains Mono"/>
                  <a:cs typeface="JetBrains Mono"/>
                  <a:sym typeface="JetBrains Mono"/>
                </a:rPr>
                <a:t>REFERENSI LITERATUR</a:t>
              </a:r>
              <a:endParaRPr b="1" sz="850">
                <a:solidFill>
                  <a:srgbClr val="0F5132"/>
                </a:solidFill>
                <a:latin typeface="JetBrains Mono"/>
                <a:ea typeface="JetBrains Mono"/>
                <a:cs typeface="JetBrains Mono"/>
                <a:sym typeface="JetBrains Mono"/>
              </a:endParaRPr>
            </a:p>
            <a:p>
              <a:pPr indent="0" lvl="0" marL="0" rtl="0" algn="l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b="1" lang="en-US" sz="1050">
                  <a:solidFill>
                    <a:srgbClr val="0F172A"/>
                  </a:solidFill>
                  <a:latin typeface="Plus Jakarta Sans"/>
                  <a:ea typeface="Plus Jakarta Sans"/>
                  <a:cs typeface="Plus Jakarta Sans"/>
                  <a:sym typeface="Plus Jakarta Sans"/>
                </a:rPr>
                <a:t>Negotiating Crime</a:t>
              </a:r>
              <a:endParaRPr b="1" sz="1050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endParaRPr>
            </a:p>
            <a:p>
              <a:pPr indent="0" lvl="0" marL="0" rtl="0" algn="l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lang="en-US" sz="900">
                  <a:solidFill>
                    <a:srgbClr val="64748B"/>
                  </a:solidFill>
                  <a:latin typeface="Plus Jakarta Sans"/>
                  <a:ea typeface="Plus Jakarta Sans"/>
                  <a:cs typeface="Plus Jakarta Sans"/>
                  <a:sym typeface="Plus Jakarta Sans"/>
                </a:rPr>
                <a:t>Cynthia Alkon &amp; Andrea Kupfer Schneider</a:t>
              </a:r>
              <a:endParaRPr sz="900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endParaRPr>
            </a:p>
          </p:txBody>
        </p:sp>
      </p:grpSp>
      <p:grpSp>
        <p:nvGrpSpPr>
          <p:cNvPr id="269" name="Google Shape;269;p21"/>
          <p:cNvGrpSpPr/>
          <p:nvPr/>
        </p:nvGrpSpPr>
        <p:grpSpPr>
          <a:xfrm>
            <a:off x="3314700" y="1428750"/>
            <a:ext cx="2476500" cy="4762500"/>
            <a:chOff x="0" y="0"/>
            <a:chExt cx="2476500" cy="4762500"/>
          </a:xfrm>
        </p:grpSpPr>
        <p:sp>
          <p:nvSpPr>
            <p:cNvPr id="270" name="Google Shape;270;p21"/>
            <p:cNvSpPr/>
            <p:nvPr/>
          </p:nvSpPr>
          <p:spPr>
            <a:xfrm>
              <a:off x="0" y="0"/>
              <a:ext cx="2476500" cy="4762500"/>
            </a:xfrm>
            <a:prstGeom prst="roundRect">
              <a:avLst>
                <a:gd fmla="val 4615" name="adj"/>
              </a:avLst>
            </a:prstGeom>
            <a:solidFill>
              <a:srgbClr val="F8FAFC"/>
            </a:solidFill>
            <a:ln cap="flat" cmpd="sng" w="14300">
              <a:solidFill>
                <a:srgbClr val="0F513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1" name="Google Shape;271;p21"/>
            <p:cNvSpPr/>
            <p:nvPr/>
          </p:nvSpPr>
          <p:spPr>
            <a:xfrm>
              <a:off x="0" y="0"/>
              <a:ext cx="2476500" cy="76200"/>
            </a:xfrm>
            <a:prstGeom prst="roundRect">
              <a:avLst>
                <a:gd fmla="val 50000" name="adj"/>
              </a:avLst>
            </a:prstGeom>
            <a:solidFill>
              <a:srgbClr val="0F5132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2" name="Google Shape;272;p21"/>
            <p:cNvSpPr txBox="1"/>
            <p:nvPr/>
          </p:nvSpPr>
          <p:spPr>
            <a:xfrm>
              <a:off x="228600" y="304800"/>
              <a:ext cx="2019300" cy="415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850">
                  <a:solidFill>
                    <a:srgbClr val="0F5132"/>
                  </a:solidFill>
                  <a:highlight>
                    <a:srgbClr val="E6F4EA"/>
                  </a:highlight>
                  <a:latin typeface="JetBrains Mono"/>
                  <a:ea typeface="JetBrains Mono"/>
                  <a:cs typeface="JetBrains Mono"/>
                  <a:sym typeface="JetBrains Mono"/>
                </a:rPr>
                <a:t>PERAN KUNCI</a:t>
              </a:r>
              <a:endParaRPr>
                <a:latin typeface="Plus Jakarta Sans"/>
                <a:ea typeface="Plus Jakarta Sans"/>
                <a:cs typeface="Plus Jakarta Sans"/>
                <a:sym typeface="Plus Jakarta Sans"/>
              </a:endParaRPr>
            </a:p>
            <a:p>
              <a:pPr indent="0" lvl="0" marL="0" rtl="0" algn="ctr">
                <a:spcBef>
                  <a:spcPts val="1800"/>
                </a:spcBef>
                <a:spcAft>
                  <a:spcPts val="0"/>
                </a:spcAft>
                <a:buNone/>
              </a:pPr>
              <a:r>
                <a:rPr b="1" lang="en-US" sz="4200">
                  <a:solidFill>
                    <a:srgbClr val="0F5132"/>
                  </a:solidFill>
                  <a:latin typeface="Cinzel"/>
                  <a:ea typeface="Cinzel"/>
                  <a:cs typeface="Cinzel"/>
                  <a:sym typeface="Cinzel"/>
                </a:rPr>
                <a:t>GATE</a:t>
              </a:r>
              <a:endParaRPr b="1" sz="4200">
                <a:solidFill>
                  <a:srgbClr val="0F5132"/>
                </a:solidFill>
                <a:latin typeface="Cinzel"/>
                <a:ea typeface="Cinzel"/>
                <a:cs typeface="Cinzel"/>
                <a:sym typeface="Cinzel"/>
              </a:endParaRPr>
            </a:p>
            <a:p>
              <a:pPr indent="0" lvl="0" marL="0" rtl="0" algn="ctr">
                <a:spcBef>
                  <a:spcPts val="900"/>
                </a:spcBef>
                <a:spcAft>
                  <a:spcPts val="0"/>
                </a:spcAft>
                <a:buNone/>
              </a:pPr>
              <a:r>
                <a:rPr b="1" lang="en-US" sz="1350">
                  <a:solidFill>
                    <a:srgbClr val="0F172A"/>
                  </a:solidFill>
                  <a:latin typeface="Plus Jakarta Sans"/>
                  <a:ea typeface="Plus Jakarta Sans"/>
                  <a:cs typeface="Plus Jakarta Sans"/>
                  <a:sym typeface="Plus Jakarta Sans"/>
                </a:rPr>
                <a:t>Gerbang Pengendali Perkara</a:t>
              </a:r>
              <a:endParaRPr b="1" sz="1350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endParaRPr>
            </a:p>
            <a:p>
              <a:pPr indent="0" lvl="0" marL="0" rtl="0" algn="ctr">
                <a:spcBef>
                  <a:spcPts val="1500"/>
                </a:spcBef>
                <a:spcAft>
                  <a:spcPts val="0"/>
                </a:spcAft>
                <a:buNone/>
              </a:pPr>
              <a:r>
                <a:rPr lang="en-US" sz="1050">
                  <a:solidFill>
                    <a:srgbClr val="475569"/>
                  </a:solidFill>
                  <a:latin typeface="Plus Jakarta Sans"/>
                  <a:ea typeface="Plus Jakarta Sans"/>
                  <a:cs typeface="Plus Jakarta Sans"/>
                  <a:sym typeface="Plus Jakarta Sans"/>
                </a:rPr>
                <a:t>Bukan lagi sekadar perantara berkas penyidik.</a:t>
              </a:r>
              <a:endParaRPr sz="105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endParaRPr>
            </a:p>
          </p:txBody>
        </p:sp>
      </p:grpSp>
      <p:grpSp>
        <p:nvGrpSpPr>
          <p:cNvPr id="273" name="Google Shape;273;p21"/>
          <p:cNvGrpSpPr/>
          <p:nvPr/>
        </p:nvGrpSpPr>
        <p:grpSpPr>
          <a:xfrm>
            <a:off x="6019800" y="1428750"/>
            <a:ext cx="5562600" cy="1447800"/>
            <a:chOff x="0" y="0"/>
            <a:chExt cx="5562600" cy="1447800"/>
          </a:xfrm>
        </p:grpSpPr>
        <p:sp>
          <p:nvSpPr>
            <p:cNvPr id="274" name="Google Shape;274;p21"/>
            <p:cNvSpPr/>
            <p:nvPr/>
          </p:nvSpPr>
          <p:spPr>
            <a:xfrm>
              <a:off x="0" y="0"/>
              <a:ext cx="5562600" cy="1447800"/>
            </a:xfrm>
            <a:prstGeom prst="roundRect">
              <a:avLst>
                <a:gd fmla="val 6578" name="adj"/>
              </a:avLst>
            </a:prstGeom>
            <a:solidFill>
              <a:srgbClr val="F8FAFC"/>
            </a:solidFill>
            <a:ln cap="flat" cmpd="sng" w="9525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5" name="Google Shape;275;p21"/>
            <p:cNvSpPr/>
            <p:nvPr/>
          </p:nvSpPr>
          <p:spPr>
            <a:xfrm>
              <a:off x="0" y="0"/>
              <a:ext cx="38100" cy="1447800"/>
            </a:xfrm>
            <a:prstGeom prst="roundRect">
              <a:avLst>
                <a:gd fmla="val 50000" name="adj"/>
              </a:avLst>
            </a:prstGeom>
            <a:solidFill>
              <a:srgbClr val="0F5132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6" name="Google Shape;276;p21"/>
            <p:cNvSpPr txBox="1"/>
            <p:nvPr/>
          </p:nvSpPr>
          <p:spPr>
            <a:xfrm>
              <a:off x="266700" y="190500"/>
              <a:ext cx="5067300" cy="1066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850">
                  <a:solidFill>
                    <a:srgbClr val="0F5132"/>
                  </a:solidFill>
                  <a:latin typeface="JetBrains Mono"/>
                  <a:ea typeface="JetBrains Mono"/>
                  <a:cs typeface="JetBrains Mono"/>
                  <a:sym typeface="JetBrains Mono"/>
                </a:rPr>
                <a:t>PASAL 65 &amp; 78</a:t>
              </a:r>
              <a:endParaRPr>
                <a:latin typeface="Plus Jakarta Sans"/>
                <a:ea typeface="Plus Jakarta Sans"/>
                <a:cs typeface="Plus Jakarta Sans"/>
                <a:sym typeface="Plus Jakarta Sans"/>
              </a:endParaRPr>
            </a:p>
            <a:p>
              <a:pPr indent="0" lvl="0" marL="0" rtl="0" algn="l">
                <a:spcBef>
                  <a:spcPts val="450"/>
                </a:spcBef>
                <a:spcAft>
                  <a:spcPts val="0"/>
                </a:spcAft>
                <a:buNone/>
              </a:pPr>
              <a:r>
                <a:rPr b="1" lang="en-US" sz="1350">
                  <a:solidFill>
                    <a:srgbClr val="0F172A"/>
                  </a:solidFill>
                  <a:latin typeface="Plus Jakarta Sans"/>
                  <a:ea typeface="Plus Jakarta Sans"/>
                  <a:cs typeface="Plus Jakarta Sans"/>
                  <a:sym typeface="Plus Jakarta Sans"/>
                </a:rPr>
                <a:t>Kewenangan Inisiasi Negosiasi</a:t>
              </a:r>
              <a:endParaRPr b="1" sz="1350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en-US" sz="1050">
                  <a:solidFill>
                    <a:srgbClr val="475569"/>
                  </a:solidFill>
                  <a:latin typeface="Plus Jakarta Sans"/>
                  <a:ea typeface="Plus Jakarta Sans"/>
                  <a:cs typeface="Plus Jakarta Sans"/>
                  <a:sym typeface="Plus Jakarta Sans"/>
                </a:rPr>
                <a:t>Menilai kelayakan perkara untuk diarahkan ke mekanisme pengakuan bersalah.</a:t>
              </a:r>
              <a:endParaRPr sz="105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endParaRPr>
            </a:p>
          </p:txBody>
        </p:sp>
      </p:grpSp>
      <p:grpSp>
        <p:nvGrpSpPr>
          <p:cNvPr id="277" name="Google Shape;277;p21"/>
          <p:cNvGrpSpPr/>
          <p:nvPr/>
        </p:nvGrpSpPr>
        <p:grpSpPr>
          <a:xfrm>
            <a:off x="6019800" y="3086100"/>
            <a:ext cx="5562600" cy="1447800"/>
            <a:chOff x="0" y="0"/>
            <a:chExt cx="5562600" cy="1447800"/>
          </a:xfrm>
        </p:grpSpPr>
        <p:sp>
          <p:nvSpPr>
            <p:cNvPr id="278" name="Google Shape;278;p21"/>
            <p:cNvSpPr/>
            <p:nvPr/>
          </p:nvSpPr>
          <p:spPr>
            <a:xfrm>
              <a:off x="0" y="0"/>
              <a:ext cx="5562600" cy="1447800"/>
            </a:xfrm>
            <a:prstGeom prst="roundRect">
              <a:avLst>
                <a:gd fmla="val 6578" name="adj"/>
              </a:avLst>
            </a:prstGeom>
            <a:solidFill>
              <a:srgbClr val="F8FAFC"/>
            </a:solidFill>
            <a:ln cap="flat" cmpd="sng" w="9525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" name="Google Shape;279;p21"/>
            <p:cNvSpPr/>
            <p:nvPr/>
          </p:nvSpPr>
          <p:spPr>
            <a:xfrm>
              <a:off x="0" y="0"/>
              <a:ext cx="38100" cy="1447800"/>
            </a:xfrm>
            <a:prstGeom prst="roundRect">
              <a:avLst>
                <a:gd fmla="val 50000" name="adj"/>
              </a:avLst>
            </a:prstGeom>
            <a:solidFill>
              <a:srgbClr val="0F5132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" name="Google Shape;280;p21"/>
            <p:cNvSpPr txBox="1"/>
            <p:nvPr/>
          </p:nvSpPr>
          <p:spPr>
            <a:xfrm>
              <a:off x="266700" y="190500"/>
              <a:ext cx="5067300" cy="1066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850">
                  <a:solidFill>
                    <a:srgbClr val="0F5132"/>
                  </a:solidFill>
                  <a:latin typeface="JetBrains Mono"/>
                  <a:ea typeface="JetBrains Mono"/>
                  <a:cs typeface="JetBrains Mono"/>
                  <a:sym typeface="JetBrains Mono"/>
                </a:rPr>
                <a:t>PASAL 74</a:t>
              </a:r>
              <a:endParaRPr>
                <a:latin typeface="Plus Jakarta Sans"/>
                <a:ea typeface="Plus Jakarta Sans"/>
                <a:cs typeface="Plus Jakarta Sans"/>
                <a:sym typeface="Plus Jakarta Sans"/>
              </a:endParaRPr>
            </a:p>
            <a:p>
              <a:pPr indent="0" lvl="0" marL="0" rtl="0" algn="l">
                <a:spcBef>
                  <a:spcPts val="450"/>
                </a:spcBef>
                <a:spcAft>
                  <a:spcPts val="0"/>
                </a:spcAft>
                <a:buNone/>
              </a:pPr>
              <a:r>
                <a:rPr b="1" lang="en-US" sz="1350">
                  <a:solidFill>
                    <a:srgbClr val="0F172A"/>
                  </a:solidFill>
                  <a:latin typeface="Plus Jakarta Sans"/>
                  <a:ea typeface="Plus Jakarta Sans"/>
                  <a:cs typeface="Plus Jakarta Sans"/>
                  <a:sym typeface="Plus Jakarta Sans"/>
                </a:rPr>
                <a:t>Konsolidasi Saksi Mahkota</a:t>
              </a:r>
              <a:endParaRPr b="1" sz="1350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en-US" sz="1050">
                  <a:solidFill>
                    <a:srgbClr val="475569"/>
                  </a:solidFill>
                  <a:latin typeface="Plus Jakarta Sans"/>
                  <a:ea typeface="Plus Jakarta Sans"/>
                  <a:cs typeface="Plus Jakarta Sans"/>
                  <a:sym typeface="Plus Jakarta Sans"/>
                </a:rPr>
                <a:t>Wewenang mengikat jaminan tuntutan 2/3 bagi pelaku pembantu yang kooperatif.</a:t>
              </a:r>
              <a:endParaRPr sz="105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endParaRPr>
            </a:p>
          </p:txBody>
        </p:sp>
      </p:grpSp>
      <p:grpSp>
        <p:nvGrpSpPr>
          <p:cNvPr id="281" name="Google Shape;281;p21"/>
          <p:cNvGrpSpPr/>
          <p:nvPr/>
        </p:nvGrpSpPr>
        <p:grpSpPr>
          <a:xfrm>
            <a:off x="6019800" y="4743450"/>
            <a:ext cx="5562600" cy="1447800"/>
            <a:chOff x="0" y="0"/>
            <a:chExt cx="5562600" cy="1447800"/>
          </a:xfrm>
        </p:grpSpPr>
        <p:sp>
          <p:nvSpPr>
            <p:cNvPr id="282" name="Google Shape;282;p21"/>
            <p:cNvSpPr/>
            <p:nvPr/>
          </p:nvSpPr>
          <p:spPr>
            <a:xfrm>
              <a:off x="0" y="0"/>
              <a:ext cx="5562600" cy="1447800"/>
            </a:xfrm>
            <a:prstGeom prst="roundRect">
              <a:avLst>
                <a:gd fmla="val 6578" name="adj"/>
              </a:avLst>
            </a:prstGeom>
            <a:solidFill>
              <a:srgbClr val="F8FAFC"/>
            </a:solidFill>
            <a:ln cap="flat" cmpd="sng" w="9525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" name="Google Shape;283;p21"/>
            <p:cNvSpPr/>
            <p:nvPr/>
          </p:nvSpPr>
          <p:spPr>
            <a:xfrm>
              <a:off x="0" y="0"/>
              <a:ext cx="38100" cy="1447800"/>
            </a:xfrm>
            <a:prstGeom prst="roundRect">
              <a:avLst>
                <a:gd fmla="val 50000" name="adj"/>
              </a:avLst>
            </a:prstGeom>
            <a:solidFill>
              <a:srgbClr val="0F5132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" name="Google Shape;284;p21"/>
            <p:cNvSpPr txBox="1"/>
            <p:nvPr/>
          </p:nvSpPr>
          <p:spPr>
            <a:xfrm>
              <a:off x="266700" y="190500"/>
              <a:ext cx="5067300" cy="1066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850">
                  <a:solidFill>
                    <a:srgbClr val="0F5132"/>
                  </a:solidFill>
                  <a:latin typeface="JetBrains Mono"/>
                  <a:ea typeface="JetBrains Mono"/>
                  <a:cs typeface="JetBrains Mono"/>
                  <a:sym typeface="JetBrains Mono"/>
                </a:rPr>
                <a:t>PRINSIP KEADILAN</a:t>
              </a:r>
              <a:endParaRPr>
                <a:latin typeface="Plus Jakarta Sans"/>
                <a:ea typeface="Plus Jakarta Sans"/>
                <a:cs typeface="Plus Jakarta Sans"/>
                <a:sym typeface="Plus Jakarta Sans"/>
              </a:endParaRPr>
            </a:p>
            <a:p>
              <a:pPr indent="0" lvl="0" marL="0" rtl="0" algn="l">
                <a:spcBef>
                  <a:spcPts val="450"/>
                </a:spcBef>
                <a:spcAft>
                  <a:spcPts val="0"/>
                </a:spcAft>
                <a:buNone/>
              </a:pPr>
              <a:r>
                <a:rPr b="1" lang="en-US" sz="1350">
                  <a:solidFill>
                    <a:srgbClr val="0F172A"/>
                  </a:solidFill>
                  <a:latin typeface="Plus Jakarta Sans"/>
                  <a:ea typeface="Plus Jakarta Sans"/>
                  <a:cs typeface="Plus Jakarta Sans"/>
                  <a:sym typeface="Plus Jakarta Sans"/>
                </a:rPr>
                <a:t>Keseimbangan Retributif &amp; Restoratif</a:t>
              </a:r>
              <a:endParaRPr b="1" sz="1350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en-US" sz="1050">
                  <a:solidFill>
                    <a:srgbClr val="475569"/>
                  </a:solidFill>
                  <a:latin typeface="Plus Jakarta Sans"/>
                  <a:ea typeface="Plus Jakarta Sans"/>
                  <a:cs typeface="Plus Jakarta Sans"/>
                  <a:sym typeface="Plus Jakarta Sans"/>
                </a:rPr>
                <a:t>Menjaga kepastian pembayaran restitusi korban sebelum menyepakati draf keringanan.</a:t>
              </a:r>
              <a:endParaRPr sz="105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2"/>
          <p:cNvSpPr/>
          <p:nvPr/>
        </p:nvSpPr>
        <p:spPr>
          <a:xfrm>
            <a:off x="609600" y="2927895"/>
            <a:ext cx="3505200" cy="1857375"/>
          </a:xfrm>
          <a:prstGeom prst="roundRect">
            <a:avLst>
              <a:gd fmla="val 4102" name="adj"/>
            </a:avLst>
          </a:prstGeom>
          <a:solidFill>
            <a:srgbClr val="F8FAFC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22"/>
          <p:cNvSpPr/>
          <p:nvPr/>
        </p:nvSpPr>
        <p:spPr>
          <a:xfrm>
            <a:off x="4343400" y="2927895"/>
            <a:ext cx="3505200" cy="1857375"/>
          </a:xfrm>
          <a:prstGeom prst="roundRect">
            <a:avLst>
              <a:gd fmla="val 4102" name="adj"/>
            </a:avLst>
          </a:prstGeom>
          <a:solidFill>
            <a:srgbClr val="F8FAFC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22"/>
          <p:cNvSpPr/>
          <p:nvPr/>
        </p:nvSpPr>
        <p:spPr>
          <a:xfrm>
            <a:off x="8077200" y="2927895"/>
            <a:ext cx="3505200" cy="1857375"/>
          </a:xfrm>
          <a:prstGeom prst="roundRect">
            <a:avLst>
              <a:gd fmla="val 4102" name="adj"/>
            </a:avLst>
          </a:prstGeom>
          <a:solidFill>
            <a:srgbClr val="F8FAFC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22"/>
          <p:cNvSpPr/>
          <p:nvPr/>
        </p:nvSpPr>
        <p:spPr>
          <a:xfrm>
            <a:off x="847725" y="3213645"/>
            <a:ext cx="1352550" cy="228600"/>
          </a:xfrm>
          <a:prstGeom prst="roundRect">
            <a:avLst>
              <a:gd fmla="val 16666" name="adj"/>
            </a:avLst>
          </a:prstGeom>
          <a:noFill/>
          <a:ln cap="flat" cmpd="sng" w="9525">
            <a:solidFill>
              <a:srgbClr val="CBD5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22"/>
          <p:cNvSpPr/>
          <p:nvPr/>
        </p:nvSpPr>
        <p:spPr>
          <a:xfrm>
            <a:off x="4581525" y="3213645"/>
            <a:ext cx="1200150" cy="228600"/>
          </a:xfrm>
          <a:prstGeom prst="roundRect">
            <a:avLst>
              <a:gd fmla="val 16666" name="adj"/>
            </a:avLst>
          </a:prstGeom>
          <a:noFill/>
          <a:ln cap="flat" cmpd="sng" w="9525">
            <a:solidFill>
              <a:srgbClr val="CBD5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p22"/>
          <p:cNvSpPr/>
          <p:nvPr/>
        </p:nvSpPr>
        <p:spPr>
          <a:xfrm>
            <a:off x="8315325" y="3213645"/>
            <a:ext cx="1428750" cy="228600"/>
          </a:xfrm>
          <a:prstGeom prst="roundRect">
            <a:avLst>
              <a:gd fmla="val 16666" name="adj"/>
            </a:avLst>
          </a:prstGeom>
          <a:noFill/>
          <a:ln cap="flat" cmpd="sng" w="9525">
            <a:solidFill>
              <a:srgbClr val="FCA5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22"/>
          <p:cNvSpPr txBox="1"/>
          <p:nvPr/>
        </p:nvSpPr>
        <p:spPr>
          <a:xfrm>
            <a:off x="609600" y="457200"/>
            <a:ext cx="11582400" cy="161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75" u="none" cap="none" strike="noStrike">
                <a:solidFill>
                  <a:srgbClr val="0F5132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08 / CHARGE BARGAINING KHUSUS</a:t>
            </a:r>
            <a:endParaRPr/>
          </a:p>
        </p:txBody>
      </p:sp>
      <p:sp>
        <p:nvSpPr>
          <p:cNvPr id="296" name="Google Shape;296;p22"/>
          <p:cNvSpPr txBox="1"/>
          <p:nvPr/>
        </p:nvSpPr>
        <p:spPr>
          <a:xfrm>
            <a:off x="609600" y="695325"/>
            <a:ext cx="11582400" cy="3885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550" u="none" cap="none" strike="noStrike">
                <a:solidFill>
                  <a:srgbClr val="0F172A"/>
                </a:solidFill>
                <a:latin typeface="Cinzel"/>
                <a:ea typeface="Cinzel"/>
                <a:cs typeface="Cinzel"/>
                <a:sym typeface="Cinzel"/>
              </a:rPr>
              <a:t>Regulasi Saksi Mahkota Pasal 74 KUHAP</a:t>
            </a:r>
            <a:endParaRPr/>
          </a:p>
        </p:txBody>
      </p:sp>
      <p:sp>
        <p:nvSpPr>
          <p:cNvPr id="297" name="Google Shape;297;p22"/>
          <p:cNvSpPr txBox="1"/>
          <p:nvPr/>
        </p:nvSpPr>
        <p:spPr>
          <a:xfrm>
            <a:off x="942975" y="3251745"/>
            <a:ext cx="1257300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25" u="none" cap="none" strike="noStrike">
                <a:solidFill>
                  <a:srgbClr val="0F5132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IMBALAN YURIDIS</a:t>
            </a:r>
            <a:endParaRPr/>
          </a:p>
        </p:txBody>
      </p:sp>
      <p:sp>
        <p:nvSpPr>
          <p:cNvPr id="298" name="Google Shape;298;p22"/>
          <p:cNvSpPr txBox="1"/>
          <p:nvPr/>
        </p:nvSpPr>
        <p:spPr>
          <a:xfrm>
            <a:off x="847725" y="3594645"/>
            <a:ext cx="3975496" cy="219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Jaminan Reduksi Tuntutan</a:t>
            </a:r>
            <a:endParaRPr/>
          </a:p>
        </p:txBody>
      </p:sp>
      <p:sp>
        <p:nvSpPr>
          <p:cNvPr id="299" name="Google Shape;299;p22"/>
          <p:cNvSpPr txBox="1"/>
          <p:nvPr/>
        </p:nvSpPr>
        <p:spPr>
          <a:xfrm>
            <a:off x="847725" y="3908970"/>
            <a:ext cx="3124200" cy="600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Bebas dari tuntutan pidana mati/seumur hidup dan jaminan reduksi hukuman hingga 2/3 maksimum.</a:t>
            </a:r>
            <a:endParaRPr/>
          </a:p>
        </p:txBody>
      </p:sp>
      <p:sp>
        <p:nvSpPr>
          <p:cNvPr id="300" name="Google Shape;300;p22"/>
          <p:cNvSpPr txBox="1"/>
          <p:nvPr/>
        </p:nvSpPr>
        <p:spPr>
          <a:xfrm>
            <a:off x="4676775" y="3251745"/>
            <a:ext cx="1104900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25" u="none" cap="none" strike="noStrike">
                <a:solidFill>
                  <a:srgbClr val="0F5132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AKUNTABILITAS</a:t>
            </a:r>
            <a:endParaRPr/>
          </a:p>
        </p:txBody>
      </p:sp>
      <p:sp>
        <p:nvSpPr>
          <p:cNvPr id="301" name="Google Shape;301;p22"/>
          <p:cNvSpPr txBox="1"/>
          <p:nvPr/>
        </p:nvSpPr>
        <p:spPr>
          <a:xfrm>
            <a:off x="4581525" y="3594645"/>
            <a:ext cx="3975496" cy="219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Perjanjian Tertulis Resmi</a:t>
            </a:r>
            <a:endParaRPr/>
          </a:p>
        </p:txBody>
      </p:sp>
      <p:sp>
        <p:nvSpPr>
          <p:cNvPr id="302" name="Google Shape;302;p22"/>
          <p:cNvSpPr txBox="1"/>
          <p:nvPr/>
        </p:nvSpPr>
        <p:spPr>
          <a:xfrm>
            <a:off x="4581525" y="3908970"/>
            <a:ext cx="3124200" cy="600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Wajib dihadiri advokat dan dimohonkan penetapan kepada ketua pengadilan negeri dalam tempo 3 hari.</a:t>
            </a:r>
            <a:endParaRPr/>
          </a:p>
        </p:txBody>
      </p:sp>
      <p:sp>
        <p:nvSpPr>
          <p:cNvPr id="303" name="Google Shape;303;p22"/>
          <p:cNvSpPr txBox="1"/>
          <p:nvPr/>
        </p:nvSpPr>
        <p:spPr>
          <a:xfrm>
            <a:off x="8410575" y="3251745"/>
            <a:ext cx="1333500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25" u="none" cap="none" strike="noStrike">
                <a:solidFill>
                  <a:srgbClr val="DC2626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PERLINDUNGAN HAK</a:t>
            </a:r>
            <a:endParaRPr/>
          </a:p>
        </p:txBody>
      </p:sp>
      <p:sp>
        <p:nvSpPr>
          <p:cNvPr id="304" name="Google Shape;304;p22"/>
          <p:cNvSpPr txBox="1"/>
          <p:nvPr/>
        </p:nvSpPr>
        <p:spPr>
          <a:xfrm>
            <a:off x="8315325" y="3594645"/>
            <a:ext cx="3876675" cy="219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Klausul Pembatalan Bersih</a:t>
            </a:r>
            <a:endParaRPr/>
          </a:p>
        </p:txBody>
      </p:sp>
      <p:sp>
        <p:nvSpPr>
          <p:cNvPr id="305" name="Google Shape;305;p22"/>
          <p:cNvSpPr txBox="1"/>
          <p:nvPr/>
        </p:nvSpPr>
        <p:spPr>
          <a:xfrm>
            <a:off x="8315325" y="3908970"/>
            <a:ext cx="3124200" cy="600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Jika gagal sepakat, keterangan tersangka dalam negosiasi mutlak dilarang menjadi alat bukti di sidang.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23"/>
          <p:cNvSpPr/>
          <p:nvPr/>
        </p:nvSpPr>
        <p:spPr>
          <a:xfrm>
            <a:off x="609600" y="2699295"/>
            <a:ext cx="5324475" cy="2314575"/>
          </a:xfrm>
          <a:prstGeom prst="rect">
            <a:avLst/>
          </a:prstGeom>
          <a:solidFill>
            <a:srgbClr val="FE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311;p23"/>
          <p:cNvSpPr/>
          <p:nvPr/>
        </p:nvSpPr>
        <p:spPr>
          <a:xfrm>
            <a:off x="6276975" y="2760315"/>
            <a:ext cx="5305425" cy="2192387"/>
          </a:xfrm>
          <a:prstGeom prst="roundRect">
            <a:avLst>
              <a:gd fmla="val 3475" name="adj"/>
            </a:avLst>
          </a:prstGeom>
          <a:solidFill>
            <a:srgbClr val="F8FAFC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p23"/>
          <p:cNvSpPr/>
          <p:nvPr/>
        </p:nvSpPr>
        <p:spPr>
          <a:xfrm>
            <a:off x="609600" y="2699295"/>
            <a:ext cx="38100" cy="2314575"/>
          </a:xfrm>
          <a:prstGeom prst="rect">
            <a:avLst/>
          </a:prstGeom>
          <a:solidFill>
            <a:srgbClr val="DC262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p23"/>
          <p:cNvSpPr/>
          <p:nvPr/>
        </p:nvSpPr>
        <p:spPr>
          <a:xfrm>
            <a:off x="6553200" y="4162127"/>
            <a:ext cx="4752975" cy="514350"/>
          </a:xfrm>
          <a:prstGeom prst="roundRect">
            <a:avLst>
              <a:gd fmla="val 7407" name="adj"/>
            </a:avLst>
          </a:prstGeom>
          <a:solidFill>
            <a:srgbClr val="FFFFFF"/>
          </a:solidFill>
          <a:ln cap="flat" cmpd="sng" w="9525">
            <a:solidFill>
              <a:srgbClr val="CBD5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p23"/>
          <p:cNvSpPr txBox="1"/>
          <p:nvPr/>
        </p:nvSpPr>
        <p:spPr>
          <a:xfrm>
            <a:off x="609600" y="457200"/>
            <a:ext cx="11582400" cy="161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75" u="none" cap="none" strike="noStrike">
                <a:solidFill>
                  <a:srgbClr val="DC2626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09 / TANTANGAN SOSIOLOGIS</a:t>
            </a:r>
            <a:endParaRPr/>
          </a:p>
        </p:txBody>
      </p:sp>
      <p:sp>
        <p:nvSpPr>
          <p:cNvPr id="315" name="Google Shape;315;p23"/>
          <p:cNvSpPr txBox="1"/>
          <p:nvPr/>
        </p:nvSpPr>
        <p:spPr>
          <a:xfrm>
            <a:off x="609600" y="695325"/>
            <a:ext cx="11582400" cy="3885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550" u="none" cap="none" strike="noStrike">
                <a:solidFill>
                  <a:srgbClr val="0F172A"/>
                </a:solidFill>
                <a:latin typeface="Cinzel"/>
                <a:ea typeface="Cinzel"/>
                <a:cs typeface="Cinzel"/>
                <a:sym typeface="Cinzel"/>
              </a:rPr>
              <a:t>Titik Resistensi Antar-Aktor Peradilan</a:t>
            </a:r>
            <a:endParaRPr/>
          </a:p>
        </p:txBody>
      </p:sp>
      <p:sp>
        <p:nvSpPr>
          <p:cNvPr id="316" name="Google Shape;316;p23"/>
          <p:cNvSpPr txBox="1"/>
          <p:nvPr/>
        </p:nvSpPr>
        <p:spPr>
          <a:xfrm>
            <a:off x="914400" y="2965995"/>
            <a:ext cx="6238279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991B1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Resistensi Kelembagaan</a:t>
            </a:r>
            <a:endParaRPr/>
          </a:p>
        </p:txBody>
      </p:sp>
      <p:sp>
        <p:nvSpPr>
          <p:cNvPr id="317" name="Google Shape;317;p23"/>
          <p:cNvSpPr txBox="1"/>
          <p:nvPr/>
        </p:nvSpPr>
        <p:spPr>
          <a:xfrm>
            <a:off x="6553200" y="3036540"/>
            <a:ext cx="5638800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Risiko Persepsi Publik</a:t>
            </a:r>
            <a:endParaRPr/>
          </a:p>
        </p:txBody>
      </p:sp>
      <p:sp>
        <p:nvSpPr>
          <p:cNvPr id="318" name="Google Shape;318;p23"/>
          <p:cNvSpPr txBox="1"/>
          <p:nvPr/>
        </p:nvSpPr>
        <p:spPr>
          <a:xfrm>
            <a:off x="6553200" y="3388965"/>
            <a:ext cx="4848300" cy="6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99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Temuan Cynthia Alkon (2010): translasi peradilan konsensual di negara berkembang kerap dicurigai publik sebagai instrumen transaksional elitis di ruang tertutup.</a:t>
            </a:r>
            <a:endParaRPr/>
          </a:p>
        </p:txBody>
      </p:sp>
      <p:sp>
        <p:nvSpPr>
          <p:cNvPr id="319" name="Google Shape;319;p23"/>
          <p:cNvSpPr txBox="1"/>
          <p:nvPr/>
        </p:nvSpPr>
        <p:spPr>
          <a:xfrm>
            <a:off x="6686550" y="4257377"/>
            <a:ext cx="4581525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75" u="none" cap="none" strike="noStrik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Kunci Pencegahan:</a:t>
            </a:r>
            <a:r>
              <a:rPr b="0" i="0" lang="en-US" sz="975" u="none" cap="none" strike="noStrik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Sidang pengesahan terbuka untuk umum dan pencatatan berita acara resmi.</a:t>
            </a:r>
            <a:endParaRPr/>
          </a:p>
        </p:txBody>
      </p:sp>
      <p:sp>
        <p:nvSpPr>
          <p:cNvPr id="320" name="Google Shape;320;p23"/>
          <p:cNvSpPr txBox="1"/>
          <p:nvPr/>
        </p:nvSpPr>
        <p:spPr>
          <a:xfrm>
            <a:off x="914400" y="3318420"/>
            <a:ext cx="4848225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50" u="none" cap="none" strike="noStrike">
                <a:solidFill>
                  <a:srgbClr val="7F1D1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Kepolisian:</a:t>
            </a:r>
            <a:r>
              <a:rPr b="0" i="0" lang="en-US" sz="1050" u="none" cap="none" strike="noStrike">
                <a:solidFill>
                  <a:srgbClr val="7F1D1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Kekhawatiran subordinasi berkas perkara penyidikan (Pasal 22 ayat 5).</a:t>
            </a:r>
            <a:endParaRPr/>
          </a:p>
        </p:txBody>
      </p:sp>
      <p:sp>
        <p:nvSpPr>
          <p:cNvPr id="321" name="Google Shape;321;p23"/>
          <p:cNvSpPr txBox="1"/>
          <p:nvPr/>
        </p:nvSpPr>
        <p:spPr>
          <a:xfrm>
            <a:off x="914400" y="3832770"/>
            <a:ext cx="4848225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50" u="none" cap="none" strike="noStrike">
                <a:solidFill>
                  <a:srgbClr val="7F1D1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Kehakiman:</a:t>
            </a:r>
            <a:r>
              <a:rPr b="0" i="0" lang="en-US" sz="1050" u="none" cap="none" strike="noStrike">
                <a:solidFill>
                  <a:srgbClr val="7F1D1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Keengganan mereduksi kemandirian diskresi penjatuhan vonis pidana.</a:t>
            </a:r>
            <a:endParaRPr/>
          </a:p>
        </p:txBody>
      </p:sp>
      <p:sp>
        <p:nvSpPr>
          <p:cNvPr id="322" name="Google Shape;322;p23"/>
          <p:cNvSpPr txBox="1"/>
          <p:nvPr/>
        </p:nvSpPr>
        <p:spPr>
          <a:xfrm>
            <a:off x="914400" y="4347120"/>
            <a:ext cx="4848225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50" u="none" cap="none" strike="noStrike">
                <a:solidFill>
                  <a:srgbClr val="7F1D1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Advokat Publik:</a:t>
            </a:r>
            <a:r>
              <a:rPr b="0" i="0" lang="en-US" sz="1050" u="none" cap="none" strike="noStrike">
                <a:solidFill>
                  <a:srgbClr val="7F1D1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Keterbatasan kapasitas logistik dan anggaran bantuan hukum struktural.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24"/>
          <p:cNvSpPr/>
          <p:nvPr/>
        </p:nvSpPr>
        <p:spPr>
          <a:xfrm>
            <a:off x="609600" y="2818358"/>
            <a:ext cx="10972800" cy="2076450"/>
          </a:xfrm>
          <a:prstGeom prst="roundRect">
            <a:avLst>
              <a:gd fmla="val 0" name="adj"/>
            </a:avLst>
          </a:prstGeom>
          <a:solidFill>
            <a:srgbClr val="FFFFFF"/>
          </a:soli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328" name="Google Shape;328;p24"/>
          <p:cNvGraphicFramePr/>
          <p:nvPr/>
        </p:nvGraphicFramePr>
        <p:xfrm>
          <a:off x="609600" y="281835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{C457D5DD-7DE7-4FD0-A53D-4C82C4CBE3DE}</a:tableStyleId>
              </a:tblPr>
              <a:tblGrid>
                <a:gridCol w="2740825"/>
                <a:gridCol w="4933350"/>
                <a:gridCol w="3289100"/>
              </a:tblGrid>
              <a:tr h="5191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050" u="none" cap="none" strike="noStrike">
                          <a:solidFill>
                            <a:srgbClr val="FFFFFF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Pilar Strategis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050" u="none" cap="none" strike="noStrike">
                          <a:solidFill>
                            <a:srgbClr val="FFFFFF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Fokus Kebijakan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050" u="none" cap="none" strike="noStrike">
                          <a:solidFill>
                            <a:srgbClr val="FFFFFF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Keluaran (Output)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F172A"/>
                    </a:solidFill>
                  </a:tcPr>
                </a:tc>
              </a:tr>
              <a:tr h="5191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050" u="none" cap="none" strike="noStrike">
                          <a:solidFill>
                            <a:srgbClr val="0F172A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Pedoman Penuntutan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475569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Standarisasi besaran reduksi tuntutan dan kriteria objektif perkara.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F5132"/>
                          </a:solidFill>
                          <a:latin typeface="JetBrains Mono"/>
                          <a:ea typeface="JetBrains Mono"/>
                          <a:cs typeface="JetBrains Mono"/>
                          <a:sym typeface="JetBrains Mono"/>
                        </a:rPr>
                        <a:t>Perja Pedoman Negosiasi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5191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050" u="none" cap="none" strike="noStrike">
                          <a:solidFill>
                            <a:srgbClr val="0F172A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Integritas &amp; Akuntabilitas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475569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Transparansi kesepakatan lewat platform digital SPPT-TI (Pasal 360).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F5132"/>
                          </a:solidFill>
                          <a:latin typeface="JetBrains Mono"/>
                          <a:ea typeface="JetBrains Mono"/>
                          <a:cs typeface="JetBrains Mono"/>
                          <a:sym typeface="JetBrains Mono"/>
                        </a:rPr>
                        <a:t>Basis Data Terbuka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AFC"/>
                    </a:solidFill>
                  </a:tcPr>
                </a:tc>
              </a:tr>
              <a:tr h="5191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050" u="none" cap="none" strike="noStrike">
                          <a:solidFill>
                            <a:srgbClr val="0F172A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Kurikulum Badiklat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475569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Pelatihan mediasi penal, etika tawar-menawar, dan hak pembelaan terdakwa.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F5132"/>
                          </a:solidFill>
                          <a:latin typeface="JetBrains Mono"/>
                          <a:ea typeface="JetBrains Mono"/>
                          <a:cs typeface="JetBrains Mono"/>
                          <a:sym typeface="JetBrains Mono"/>
                        </a:rPr>
                        <a:t>Modul PPPJ Adhyaksa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29" name="Google Shape;329;p24"/>
          <p:cNvSpPr txBox="1"/>
          <p:nvPr/>
        </p:nvSpPr>
        <p:spPr>
          <a:xfrm>
            <a:off x="609600" y="457200"/>
            <a:ext cx="11582400" cy="161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75" u="none" cap="none" strike="noStrike">
                <a:solidFill>
                  <a:srgbClr val="0F5132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10 / LANGKAH STRATEGIS</a:t>
            </a:r>
            <a:endParaRPr/>
          </a:p>
        </p:txBody>
      </p:sp>
      <p:sp>
        <p:nvSpPr>
          <p:cNvPr id="330" name="Google Shape;330;p24"/>
          <p:cNvSpPr txBox="1"/>
          <p:nvPr/>
        </p:nvSpPr>
        <p:spPr>
          <a:xfrm>
            <a:off x="609600" y="695325"/>
            <a:ext cx="11582400" cy="3885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550" u="none" cap="none" strike="noStrike">
                <a:solidFill>
                  <a:srgbClr val="0F172A"/>
                </a:solidFill>
                <a:latin typeface="Cinzel"/>
                <a:ea typeface="Cinzel"/>
                <a:cs typeface="Cinzel"/>
                <a:sym typeface="Cinzel"/>
              </a:rPr>
              <a:t>Peta Jalan Implementasi Kejaksaan RI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