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slide+xml" PartName="/ppt/slides/slide103.xml"/>
  <Override ContentType="application/vnd.openxmlformats-officedocument.presentationml.slide+xml" PartName="/ppt/slides/slide104.xml"/>
  <Override ContentType="application/vnd.openxmlformats-officedocument.presentationml.slide+xml" PartName="/ppt/slides/slide105.xml"/>
  <Override ContentType="application/vnd.openxmlformats-officedocument.presentationml.slide+xml" PartName="/ppt/slides/slide106.xml"/>
  <Override ContentType="application/vnd.openxmlformats-officedocument.presentationml.slide+xml" PartName="/ppt/slides/slide107.xml"/>
  <Override ContentType="application/vnd.openxmlformats-officedocument.presentationml.slide+xml" PartName="/ppt/slides/slide108.xml"/>
  <Override ContentType="application/vnd.openxmlformats-officedocument.presentationml.slide+xml" PartName="/ppt/slides/slide109.xml"/>
  <Override ContentType="application/vnd.openxmlformats-officedocument.presentationml.slide+xml" PartName="/ppt/slides/slide110.xml"/>
  <Override ContentType="application/vnd.openxmlformats-officedocument.presentationml.slide+xml" PartName="/ppt/slides/slide111.xml"/>
  <Override ContentType="application/vnd.openxmlformats-officedocument.presentationml.slide+xml" PartName="/ppt/slides/slide112.xml"/>
  <Override ContentType="application/vnd.openxmlformats-officedocument.presentationml.slide+xml" PartName="/ppt/slides/slide113.xml"/>
  <Override ContentType="application/vnd.openxmlformats-officedocument.presentationml.slide+xml" PartName="/ppt/slides/slide114.xml"/>
  <Override ContentType="application/vnd.openxmlformats-officedocument.presentationml.slide+xml" PartName="/ppt/slides/slide115.xml"/>
  <Override ContentType="application/vnd.openxmlformats-officedocument.presentationml.slide+xml" PartName="/ppt/slides/slide116.xml"/>
  <Override ContentType="application/vnd.openxmlformats-officedocument.presentationml.slide+xml" PartName="/ppt/slides/slide117.xml"/>
  <Override ContentType="application/vnd.openxmlformats-officedocument.presentationml.slide+xml" PartName="/ppt/slides/slide118.xml"/>
  <Override ContentType="application/vnd.openxmlformats-officedocument.presentationml.slide+xml" PartName="/ppt/slides/slide119.xml"/>
  <Override ContentType="application/vnd.openxmlformats-officedocument.presentationml.slide+xml" PartName="/ppt/slides/slide120.xml"/>
  <Override ContentType="application/vnd.openxmlformats-officedocument.presentationml.slide+xml" PartName="/ppt/slides/slide121.xml"/>
  <Override ContentType="application/vnd.openxmlformats-officedocument.presentationml.slide+xml" PartName="/ppt/slides/slide122.xml"/>
  <Override ContentType="application/vnd.openxmlformats-officedocument.presentationml.slide+xml" PartName="/ppt/slides/slide123.xml"/>
  <Override ContentType="application/vnd.openxmlformats-officedocument.presentationml.slide+xml" PartName="/ppt/slides/slide124.xml"/>
  <Override ContentType="application/vnd.openxmlformats-officedocument.presentationml.slide+xml" PartName="/ppt/slides/slide125.xml"/>
  <Override ContentType="application/vnd.openxmlformats-officedocument.presentationml.slide+xml" PartName="/ppt/slides/slide126.xml"/>
  <Override ContentType="application/vnd.openxmlformats-officedocument.presentationml.slide+xml" PartName="/ppt/slides/slide127.xml"/>
  <Override ContentType="application/vnd.openxmlformats-officedocument.presentationml.slide+xml" PartName="/ppt/slides/slide128.xml"/>
  <Override ContentType="application/vnd.openxmlformats-officedocument.presentationml.slide+xml" PartName="/ppt/slides/slide129.xml"/>
  <Override ContentType="application/vnd.openxmlformats-officedocument.presentationml.slide+xml" PartName="/ppt/slides/slide130.xml"/>
  <Override ContentType="application/vnd.openxmlformats-officedocument.presentationml.slide+xml" PartName="/ppt/slides/slide131.xml"/>
  <Override ContentType="application/vnd.openxmlformats-officedocument.presentationml.slide+xml" PartName="/ppt/slides/slide132.xml"/>
  <Override ContentType="application/vnd.openxmlformats-officedocument.presentationml.slide+xml" PartName="/ppt/slides/slide133.xml"/>
  <Override ContentType="application/vnd.openxmlformats-officedocument.presentationml.slide+xml" PartName="/ppt/slides/slide134.xml"/>
  <Override ContentType="application/vnd.openxmlformats-officedocument.presentationml.slide+xml" PartName="/ppt/slides/slide135.xml"/>
  <Override ContentType="application/vnd.openxmlformats-officedocument.presentationml.slide+xml" PartName="/ppt/slides/slide136.xml"/>
  <Override ContentType="application/vnd.openxmlformats-officedocument.presentationml.slide+xml" PartName="/ppt/slides/slide137.xml"/>
  <Override ContentType="application/vnd.openxmlformats-officedocument.presentationml.slide+xml" PartName="/ppt/slides/slide138.xml"/>
  <Override ContentType="application/vnd.openxmlformats-officedocument.presentationml.slide+xml" PartName="/ppt/slides/slide139.xml"/>
  <Override ContentType="application/vnd.openxmlformats-officedocument.presentationml.slide+xml" PartName="/ppt/slides/slide140.xml"/>
  <Override ContentType="application/vnd.openxmlformats-officedocument.presentationml.slide+xml" PartName="/ppt/slides/slide141.xml"/>
  <Override ContentType="application/vnd.openxmlformats-officedocument.presentationml.slide+xml" PartName="/ppt/slides/slide142.xml"/>
  <Override ContentType="application/vnd.openxmlformats-officedocument.presentationml.slide+xml" PartName="/ppt/slides/slide143.xml"/>
  <Override ContentType="application/vnd.openxmlformats-officedocument.presentationml.slide+xml" PartName="/ppt/slides/slide144.xml"/>
  <Override ContentType="application/vnd.openxmlformats-officedocument.presentationml.slide+xml" PartName="/ppt/slides/slide145.xml"/>
  <Override ContentType="application/vnd.openxmlformats-officedocument.presentationml.slide+xml" PartName="/ppt/slides/slide146.xml"/>
  <Override ContentType="application/vnd.openxmlformats-officedocument.presentationml.slide+xml" PartName="/ppt/slides/slide147.xml"/>
  <Override ContentType="application/vnd.openxmlformats-officedocument.presentationml.slide+xml" PartName="/ppt/slides/slide148.xml"/>
  <Override ContentType="application/vnd.openxmlformats-officedocument.presentationml.slide+xml" PartName="/ppt/slides/slide149.xml"/>
  <Override ContentType="application/vnd.openxmlformats-officedocument.presentationml.slide+xml" PartName="/ppt/slides/slide150.xml"/>
  <Override ContentType="application/vnd.openxmlformats-officedocument.presentationml.slide+xml" PartName="/ppt/slides/slide151.xml"/>
  <Override ContentType="application/vnd.openxmlformats-officedocument.presentationml.slide+xml" PartName="/ppt/slides/slide152.xml"/>
  <Override ContentType="application/vnd.openxmlformats-officedocument.presentationml.slide+xml" PartName="/ppt/slides/slide153.xml"/>
  <Override ContentType="application/vnd.openxmlformats-officedocument.presentationml.slide+xml" PartName="/ppt/slides/slide154.xml"/>
  <Override ContentType="application/vnd.openxmlformats-officedocument.presentationml.slide+xml" PartName="/ppt/slides/slide155.xml"/>
  <Override ContentType="application/vnd.openxmlformats-officedocument.presentationml.slide+xml" PartName="/ppt/slides/slide156.xml"/>
  <Override ContentType="application/vnd.openxmlformats-officedocument.presentationml.slide+xml" PartName="/ppt/slides/slide157.xml"/>
  <Override ContentType="application/vnd.openxmlformats-officedocument.presentationml.slide+xml" PartName="/ppt/slides/slide158.xml"/>
  <Override ContentType="application/vnd.openxmlformats-officedocument.presentationml.slide+xml" PartName="/ppt/slides/slide159.xml"/>
  <Override ContentType="application/vnd.openxmlformats-officedocument.presentationml.slide+xml" PartName="/ppt/slides/slide160.xml"/>
  <Override ContentType="application/vnd.openxmlformats-officedocument.presentationml.slide+xml" PartName="/ppt/slides/slide161.xml"/>
  <Override ContentType="application/vnd.openxmlformats-officedocument.presentationml.slide+xml" PartName="/ppt/slides/slide162.xml"/>
  <Override ContentType="application/vnd.openxmlformats-officedocument.presentationml.slide+xml" PartName="/ppt/slides/slide163.xml"/>
  <Override ContentType="application/vnd.openxmlformats-officedocument.presentationml.slide+xml" PartName="/ppt/slides/slide164.xml"/>
  <Override ContentType="application/vnd.openxmlformats-officedocument.presentationml.slide+xml" PartName="/ppt/slides/slide165.xml"/>
  <Override ContentType="application/vnd.openxmlformats-officedocument.presentationml.slide+xml" PartName="/ppt/slides/slide166.xml"/>
  <Override ContentType="application/vnd.openxmlformats-officedocument.presentationml.slide+xml" PartName="/ppt/slides/slide16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Lst>
  <p:sldSz cx="18288000" cy="10287000"/>
  <p:notesSz cx="6858000" cy="9144000"/>
  <p:embeddedFontLst>
    <p:embeddedFont>
      <p:font typeface="Times New Roman" charset="1" panose="02020603050405020304"/>
      <p:regular r:id="rId173"/>
    </p:embeddedFont>
    <p:embeddedFont>
      <p:font typeface="Times New Roman Bold" charset="1" panose="02020803070505020304"/>
      <p:regular r:id="rId174"/>
    </p:embeddedFont>
    <p:embeddedFont>
      <p:font typeface="DM Sans" charset="1" panose="00000000000000000000"/>
      <p:regular r:id="rId175"/>
    </p:embeddedFont>
    <p:embeddedFont>
      <p:font typeface="Neue Machina" charset="1" panose="00000500000000000000"/>
      <p:regular r:id="rId1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slides/slide95.xml" Type="http://schemas.openxmlformats.org/officeDocument/2006/relationships/slide"/><Relationship Id="rId101" Target="slides/slide96.xml" Type="http://schemas.openxmlformats.org/officeDocument/2006/relationships/slide"/><Relationship Id="rId102" Target="slides/slide97.xml" Type="http://schemas.openxmlformats.org/officeDocument/2006/relationships/slide"/><Relationship Id="rId103" Target="slides/slide98.xml" Type="http://schemas.openxmlformats.org/officeDocument/2006/relationships/slide"/><Relationship Id="rId104" Target="slides/slide99.xml" Type="http://schemas.openxmlformats.org/officeDocument/2006/relationships/slide"/><Relationship Id="rId105" Target="slides/slide100.xml" Type="http://schemas.openxmlformats.org/officeDocument/2006/relationships/slide"/><Relationship Id="rId106" Target="slides/slide101.xml" Type="http://schemas.openxmlformats.org/officeDocument/2006/relationships/slide"/><Relationship Id="rId107" Target="slides/slide102.xml" Type="http://schemas.openxmlformats.org/officeDocument/2006/relationships/slide"/><Relationship Id="rId108" Target="slides/slide103.xml" Type="http://schemas.openxmlformats.org/officeDocument/2006/relationships/slide"/><Relationship Id="rId109" Target="slides/slide104.xml" Type="http://schemas.openxmlformats.org/officeDocument/2006/relationships/slide"/><Relationship Id="rId11" Target="slides/slide6.xml" Type="http://schemas.openxmlformats.org/officeDocument/2006/relationships/slide"/><Relationship Id="rId110" Target="slides/slide105.xml" Type="http://schemas.openxmlformats.org/officeDocument/2006/relationships/slide"/><Relationship Id="rId111" Target="slides/slide106.xml" Type="http://schemas.openxmlformats.org/officeDocument/2006/relationships/slide"/><Relationship Id="rId112" Target="slides/slide107.xml" Type="http://schemas.openxmlformats.org/officeDocument/2006/relationships/slide"/><Relationship Id="rId113" Target="slides/slide108.xml" Type="http://schemas.openxmlformats.org/officeDocument/2006/relationships/slide"/><Relationship Id="rId114" Target="slides/slide109.xml" Type="http://schemas.openxmlformats.org/officeDocument/2006/relationships/slide"/><Relationship Id="rId115" Target="slides/slide110.xml" Type="http://schemas.openxmlformats.org/officeDocument/2006/relationships/slide"/><Relationship Id="rId116" Target="slides/slide111.xml" Type="http://schemas.openxmlformats.org/officeDocument/2006/relationships/slide"/><Relationship Id="rId117" Target="slides/slide112.xml" Type="http://schemas.openxmlformats.org/officeDocument/2006/relationships/slide"/><Relationship Id="rId118" Target="slides/slide113.xml" Type="http://schemas.openxmlformats.org/officeDocument/2006/relationships/slide"/><Relationship Id="rId119" Target="slides/slide114.xml" Type="http://schemas.openxmlformats.org/officeDocument/2006/relationships/slide"/><Relationship Id="rId12" Target="slides/slide7.xml" Type="http://schemas.openxmlformats.org/officeDocument/2006/relationships/slide"/><Relationship Id="rId120" Target="slides/slide115.xml" Type="http://schemas.openxmlformats.org/officeDocument/2006/relationships/slide"/><Relationship Id="rId121" Target="slides/slide116.xml" Type="http://schemas.openxmlformats.org/officeDocument/2006/relationships/slide"/><Relationship Id="rId122" Target="slides/slide117.xml" Type="http://schemas.openxmlformats.org/officeDocument/2006/relationships/slide"/><Relationship Id="rId123" Target="slides/slide118.xml" Type="http://schemas.openxmlformats.org/officeDocument/2006/relationships/slide"/><Relationship Id="rId124" Target="slides/slide119.xml" Type="http://schemas.openxmlformats.org/officeDocument/2006/relationships/slide"/><Relationship Id="rId125" Target="slides/slide120.xml" Type="http://schemas.openxmlformats.org/officeDocument/2006/relationships/slide"/><Relationship Id="rId126" Target="slides/slide121.xml" Type="http://schemas.openxmlformats.org/officeDocument/2006/relationships/slide"/><Relationship Id="rId127" Target="slides/slide122.xml" Type="http://schemas.openxmlformats.org/officeDocument/2006/relationships/slide"/><Relationship Id="rId128" Target="slides/slide123.xml" Type="http://schemas.openxmlformats.org/officeDocument/2006/relationships/slide"/><Relationship Id="rId129" Target="slides/slide124.xml" Type="http://schemas.openxmlformats.org/officeDocument/2006/relationships/slide"/><Relationship Id="rId13" Target="slides/slide8.xml" Type="http://schemas.openxmlformats.org/officeDocument/2006/relationships/slide"/><Relationship Id="rId130" Target="slides/slide125.xml" Type="http://schemas.openxmlformats.org/officeDocument/2006/relationships/slide"/><Relationship Id="rId131" Target="slides/slide126.xml" Type="http://schemas.openxmlformats.org/officeDocument/2006/relationships/slide"/><Relationship Id="rId132" Target="slides/slide127.xml" Type="http://schemas.openxmlformats.org/officeDocument/2006/relationships/slide"/><Relationship Id="rId133" Target="slides/slide128.xml" Type="http://schemas.openxmlformats.org/officeDocument/2006/relationships/slide"/><Relationship Id="rId134" Target="slides/slide129.xml" Type="http://schemas.openxmlformats.org/officeDocument/2006/relationships/slide"/><Relationship Id="rId135" Target="slides/slide130.xml" Type="http://schemas.openxmlformats.org/officeDocument/2006/relationships/slide"/><Relationship Id="rId136" Target="slides/slide131.xml" Type="http://schemas.openxmlformats.org/officeDocument/2006/relationships/slide"/><Relationship Id="rId137" Target="slides/slide132.xml" Type="http://schemas.openxmlformats.org/officeDocument/2006/relationships/slide"/><Relationship Id="rId138" Target="slides/slide133.xml" Type="http://schemas.openxmlformats.org/officeDocument/2006/relationships/slide"/><Relationship Id="rId139" Target="slides/slide134.xml" Type="http://schemas.openxmlformats.org/officeDocument/2006/relationships/slide"/><Relationship Id="rId14" Target="slides/slide9.xml" Type="http://schemas.openxmlformats.org/officeDocument/2006/relationships/slide"/><Relationship Id="rId140" Target="slides/slide135.xml" Type="http://schemas.openxmlformats.org/officeDocument/2006/relationships/slide"/><Relationship Id="rId141" Target="slides/slide136.xml" Type="http://schemas.openxmlformats.org/officeDocument/2006/relationships/slide"/><Relationship Id="rId142" Target="slides/slide137.xml" Type="http://schemas.openxmlformats.org/officeDocument/2006/relationships/slide"/><Relationship Id="rId143" Target="slides/slide138.xml" Type="http://schemas.openxmlformats.org/officeDocument/2006/relationships/slide"/><Relationship Id="rId144" Target="slides/slide139.xml" Type="http://schemas.openxmlformats.org/officeDocument/2006/relationships/slide"/><Relationship Id="rId145" Target="slides/slide140.xml" Type="http://schemas.openxmlformats.org/officeDocument/2006/relationships/slide"/><Relationship Id="rId146" Target="slides/slide141.xml" Type="http://schemas.openxmlformats.org/officeDocument/2006/relationships/slide"/><Relationship Id="rId147" Target="slides/slide142.xml" Type="http://schemas.openxmlformats.org/officeDocument/2006/relationships/slide"/><Relationship Id="rId148" Target="slides/slide143.xml" Type="http://schemas.openxmlformats.org/officeDocument/2006/relationships/slide"/><Relationship Id="rId149" Target="slides/slide144.xml" Type="http://schemas.openxmlformats.org/officeDocument/2006/relationships/slide"/><Relationship Id="rId15" Target="slides/slide10.xml" Type="http://schemas.openxmlformats.org/officeDocument/2006/relationships/slide"/><Relationship Id="rId150" Target="slides/slide145.xml" Type="http://schemas.openxmlformats.org/officeDocument/2006/relationships/slide"/><Relationship Id="rId151" Target="slides/slide146.xml" Type="http://schemas.openxmlformats.org/officeDocument/2006/relationships/slide"/><Relationship Id="rId152" Target="slides/slide147.xml" Type="http://schemas.openxmlformats.org/officeDocument/2006/relationships/slide"/><Relationship Id="rId153" Target="slides/slide148.xml" Type="http://schemas.openxmlformats.org/officeDocument/2006/relationships/slide"/><Relationship Id="rId154" Target="slides/slide149.xml" Type="http://schemas.openxmlformats.org/officeDocument/2006/relationships/slide"/><Relationship Id="rId155" Target="slides/slide150.xml" Type="http://schemas.openxmlformats.org/officeDocument/2006/relationships/slide"/><Relationship Id="rId156" Target="slides/slide151.xml" Type="http://schemas.openxmlformats.org/officeDocument/2006/relationships/slide"/><Relationship Id="rId157" Target="slides/slide152.xml" Type="http://schemas.openxmlformats.org/officeDocument/2006/relationships/slide"/><Relationship Id="rId158" Target="slides/slide153.xml" Type="http://schemas.openxmlformats.org/officeDocument/2006/relationships/slide"/><Relationship Id="rId159" Target="slides/slide154.xml" Type="http://schemas.openxmlformats.org/officeDocument/2006/relationships/slide"/><Relationship Id="rId16" Target="slides/slide11.xml" Type="http://schemas.openxmlformats.org/officeDocument/2006/relationships/slide"/><Relationship Id="rId160" Target="slides/slide155.xml" Type="http://schemas.openxmlformats.org/officeDocument/2006/relationships/slide"/><Relationship Id="rId161" Target="slides/slide156.xml" Type="http://schemas.openxmlformats.org/officeDocument/2006/relationships/slide"/><Relationship Id="rId162" Target="slides/slide157.xml" Type="http://schemas.openxmlformats.org/officeDocument/2006/relationships/slide"/><Relationship Id="rId163" Target="slides/slide158.xml" Type="http://schemas.openxmlformats.org/officeDocument/2006/relationships/slide"/><Relationship Id="rId164" Target="slides/slide159.xml" Type="http://schemas.openxmlformats.org/officeDocument/2006/relationships/slide"/><Relationship Id="rId165" Target="slides/slide160.xml" Type="http://schemas.openxmlformats.org/officeDocument/2006/relationships/slide"/><Relationship Id="rId166" Target="slides/slide161.xml" Type="http://schemas.openxmlformats.org/officeDocument/2006/relationships/slide"/><Relationship Id="rId167" Target="slides/slide162.xml" Type="http://schemas.openxmlformats.org/officeDocument/2006/relationships/slide"/><Relationship Id="rId168" Target="slides/slide163.xml" Type="http://schemas.openxmlformats.org/officeDocument/2006/relationships/slide"/><Relationship Id="rId169" Target="slides/slide164.xml" Type="http://schemas.openxmlformats.org/officeDocument/2006/relationships/slide"/><Relationship Id="rId17" Target="slides/slide12.xml" Type="http://schemas.openxmlformats.org/officeDocument/2006/relationships/slide"/><Relationship Id="rId170" Target="slides/slide165.xml" Type="http://schemas.openxmlformats.org/officeDocument/2006/relationships/slide"/><Relationship Id="rId171" Target="slides/slide166.xml" Type="http://schemas.openxmlformats.org/officeDocument/2006/relationships/slide"/><Relationship Id="rId172" Target="slides/slide167.xml" Type="http://schemas.openxmlformats.org/officeDocument/2006/relationships/slide"/><Relationship Id="rId173" Target="fonts/font173.fntdata" Type="http://schemas.openxmlformats.org/officeDocument/2006/relationships/font"/><Relationship Id="rId174" Target="fonts/font174.fntdata" Type="http://schemas.openxmlformats.org/officeDocument/2006/relationships/font"/><Relationship Id="rId175" Target="fonts/font175.fntdata" Type="http://schemas.openxmlformats.org/officeDocument/2006/relationships/font"/><Relationship Id="rId176" Target="fonts/font176.fntdata" Type="http://schemas.openxmlformats.org/officeDocument/2006/relationships/font"/><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slides/slide88.xml" Type="http://schemas.openxmlformats.org/officeDocument/2006/relationships/slide"/><Relationship Id="rId94" Target="slides/slide89.xml" Type="http://schemas.openxmlformats.org/officeDocument/2006/relationships/slide"/><Relationship Id="rId95" Target="slides/slide90.xml" Type="http://schemas.openxmlformats.org/officeDocument/2006/relationships/slide"/><Relationship Id="rId96" Target="slides/slide91.xml" Type="http://schemas.openxmlformats.org/officeDocument/2006/relationships/slide"/><Relationship Id="rId97" Target="slides/slide92.xml" Type="http://schemas.openxmlformats.org/officeDocument/2006/relationships/slide"/><Relationship Id="rId98" Target="slides/slide93.xml" Type="http://schemas.openxmlformats.org/officeDocument/2006/relationships/slide"/><Relationship Id="rId99" Target="slides/slide9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 Id="rId4" Target="../media/image11.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8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9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10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0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1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1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1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1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jpeg" Type="http://schemas.openxmlformats.org/officeDocument/2006/relationships/image"/></Relationships>
</file>

<file path=ppt/slides/_rels/slide1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1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269214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906483" y="2166567"/>
            <a:ext cx="11064300" cy="4207078"/>
          </a:xfrm>
          <a:prstGeom prst="rect">
            <a:avLst/>
          </a:prstGeom>
        </p:spPr>
        <p:txBody>
          <a:bodyPr anchor="t" rtlCol="false" tIns="0" lIns="0" bIns="0" rIns="0">
            <a:spAutoFit/>
          </a:bodyPr>
          <a:lstStyle/>
          <a:p>
            <a:pPr algn="l">
              <a:lnSpc>
                <a:spcPts val="8133"/>
              </a:lnSpc>
            </a:pPr>
            <a:r>
              <a:rPr lang="en-US" sz="8133">
                <a:solidFill>
                  <a:srgbClr val="FFFFFF"/>
                </a:solidFill>
                <a:latin typeface="Times New Roman"/>
                <a:ea typeface="Times New Roman"/>
                <a:cs typeface="Times New Roman"/>
                <a:sym typeface="Times New Roman"/>
              </a:rPr>
              <a:t>PENGANTAR FILSAFAT HUKUM DAN ETIKA PENEGAKAN HUKUM</a:t>
            </a:r>
          </a:p>
        </p:txBody>
      </p:sp>
      <p:sp>
        <p:nvSpPr>
          <p:cNvPr name="TextBox 9" id="9"/>
          <p:cNvSpPr txBox="true"/>
          <p:nvPr/>
        </p:nvSpPr>
        <p:spPr>
          <a:xfrm rot="0">
            <a:off x="490047" y="8043716"/>
            <a:ext cx="11480737" cy="1376971"/>
          </a:xfrm>
          <a:prstGeom prst="rect">
            <a:avLst/>
          </a:prstGeom>
        </p:spPr>
        <p:txBody>
          <a:bodyPr anchor="t" rtlCol="false" tIns="0" lIns="0" bIns="0" rIns="0">
            <a:spAutoFit/>
          </a:bodyPr>
          <a:lstStyle/>
          <a:p>
            <a:pPr algn="ctr">
              <a:lnSpc>
                <a:spcPts val="2804"/>
              </a:lnSpc>
            </a:pPr>
            <a:r>
              <a:rPr lang="en-US" sz="2003" b="true">
                <a:solidFill>
                  <a:srgbClr val="FFFFFF"/>
                </a:solidFill>
                <a:latin typeface="Times New Roman Bold"/>
                <a:ea typeface="Times New Roman Bold"/>
                <a:cs typeface="Times New Roman Bold"/>
                <a:sym typeface="Times New Roman Bold"/>
              </a:rPr>
              <a:t>Mata Kuliah: Pandangan Filosofis dan Implementasi Tri Krama Adhyaksa dalam Penegakan Hukum  </a:t>
            </a:r>
          </a:p>
          <a:p>
            <a:pPr algn="ctr">
              <a:lnSpc>
                <a:spcPts val="2675"/>
              </a:lnSpc>
            </a:pPr>
            <a:r>
              <a:rPr lang="en-US" sz="1910" b="true">
                <a:solidFill>
                  <a:srgbClr val="FFFFFF"/>
                </a:solidFill>
                <a:latin typeface="Times New Roman Bold"/>
                <a:ea typeface="Times New Roman Bold"/>
                <a:cs typeface="Times New Roman Bold"/>
                <a:sym typeface="Times New Roman Bold"/>
              </a:rPr>
              <a:t>Dosen Pengampu: Teguh Esa Bangsawan DJ, S.Hum., M.Hum.</a:t>
            </a:r>
          </a:p>
          <a:p>
            <a:pPr algn="ctr">
              <a:lnSpc>
                <a:spcPts val="2675"/>
              </a:lnSpc>
            </a:pPr>
            <a:r>
              <a:rPr lang="en-US" sz="1910" b="true">
                <a:solidFill>
                  <a:srgbClr val="FFFFFF"/>
                </a:solidFill>
                <a:latin typeface="Times New Roman Bold"/>
                <a:ea typeface="Times New Roman Bold"/>
                <a:cs typeface="Times New Roman Bold"/>
                <a:sym typeface="Times New Roman Bold"/>
              </a:rPr>
              <a:t>Badan Pendidikan dan Pelatihan (BADIKLAT) Kejaksaan Republik Indonesia</a:t>
            </a:r>
          </a:p>
          <a:p>
            <a:pPr algn="ctr">
              <a:lnSpc>
                <a:spcPts val="2675"/>
              </a:lnSpc>
            </a:pPr>
            <a:r>
              <a:rPr lang="en-US" sz="1910" b="true">
                <a:solidFill>
                  <a:srgbClr val="FFFFFF"/>
                </a:solidFill>
                <a:latin typeface="Times New Roman Bold"/>
                <a:ea typeface="Times New Roman Bold"/>
                <a:cs typeface="Times New Roman Bold"/>
                <a:sym typeface="Times New Roman Bold"/>
              </a:rPr>
              <a:t>Pendidikan dan Pelatihan Pembentukan Jaksa (PPPJ) Angkatan ke - 83</a:t>
            </a:r>
          </a:p>
        </p:txBody>
      </p:sp>
      <p:sp>
        <p:nvSpPr>
          <p:cNvPr name="TextBox 10" id="10"/>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Freeform 11" id="11"/>
          <p:cNvSpPr/>
          <p:nvPr/>
        </p:nvSpPr>
        <p:spPr>
          <a:xfrm flipH="false" flipV="true" rot="0">
            <a:off x="402473" y="6621295"/>
            <a:ext cx="626227" cy="626227"/>
          </a:xfrm>
          <a:custGeom>
            <a:avLst/>
            <a:gdLst/>
            <a:ahLst/>
            <a:cxnLst/>
            <a:rect r="r" b="b" t="t" l="l"/>
            <a:pathLst>
              <a:path h="626227" w="626227">
                <a:moveTo>
                  <a:pt x="0" y="626226"/>
                </a:moveTo>
                <a:lnTo>
                  <a:pt x="626227" y="626226"/>
                </a:lnTo>
                <a:lnTo>
                  <a:pt x="626227" y="0"/>
                </a:lnTo>
                <a:lnTo>
                  <a:pt x="0" y="0"/>
                </a:lnTo>
                <a:lnTo>
                  <a:pt x="0" y="626226"/>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AutoShape 12" id="12"/>
          <p:cNvSpPr/>
          <p:nvPr/>
        </p:nvSpPr>
        <p:spPr>
          <a:xfrm>
            <a:off x="2796653" y="9863803"/>
            <a:ext cx="6867525" cy="0"/>
          </a:xfrm>
          <a:prstGeom prst="line">
            <a:avLst/>
          </a:prstGeom>
          <a:ln cap="flat" w="38100">
            <a:solidFill>
              <a:srgbClr val="FAC231"/>
            </a:solidFill>
            <a:prstDash val="solid"/>
            <a:headEnd type="none" len="sm" w="sm"/>
            <a:tailEnd type="none" len="sm" w="sm"/>
          </a:ln>
        </p:spPr>
      </p:sp>
      <p:grpSp>
        <p:nvGrpSpPr>
          <p:cNvPr name="Group 13" id="13"/>
          <p:cNvGrpSpPr/>
          <p:nvPr/>
        </p:nvGrpSpPr>
        <p:grpSpPr>
          <a:xfrm rot="0">
            <a:off x="12387220" y="7298971"/>
            <a:ext cx="3926560" cy="2583882"/>
            <a:chOff x="0" y="0"/>
            <a:chExt cx="5235414" cy="3445176"/>
          </a:xfrm>
        </p:grpSpPr>
        <p:pic>
          <p:nvPicPr>
            <p:cNvPr name="Picture 14" id="14"/>
            <p:cNvPicPr>
              <a:picLocks noChangeAspect="true"/>
            </p:cNvPicPr>
            <p:nvPr/>
          </p:nvPicPr>
          <p:blipFill>
            <a:blip r:embed="rId5"/>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8395532" y="3070977"/>
            <a:ext cx="6471976" cy="734704"/>
          </a:xfrm>
          <a:prstGeom prst="rect">
            <a:avLst/>
          </a:prstGeom>
        </p:spPr>
        <p:txBody>
          <a:bodyPr anchor="t" rtlCol="false" tIns="0" lIns="0" bIns="0" rIns="0">
            <a:spAutoFit/>
          </a:bodyPr>
          <a:lstStyle/>
          <a:p>
            <a:pPr algn="just">
              <a:lnSpc>
                <a:spcPts val="5300"/>
              </a:lnSpc>
            </a:pPr>
            <a:r>
              <a:rPr lang="en-US" sz="5300">
                <a:solidFill>
                  <a:srgbClr val="FFFFFF"/>
                </a:solidFill>
                <a:latin typeface="Times New Roman"/>
                <a:ea typeface="Times New Roman"/>
                <a:cs typeface="Times New Roman"/>
                <a:sym typeface="Times New Roman"/>
              </a:rPr>
              <a:t>LATAR BELAKANG</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grpSp>
        <p:nvGrpSpPr>
          <p:cNvPr name="Group 5" id="5"/>
          <p:cNvGrpSpPr/>
          <p:nvPr/>
        </p:nvGrpSpPr>
        <p:grpSpPr>
          <a:xfrm rot="0">
            <a:off x="5877987" y="6685546"/>
            <a:ext cx="11381313" cy="5251337"/>
            <a:chOff x="0" y="0"/>
            <a:chExt cx="2997548" cy="1383068"/>
          </a:xfrm>
        </p:grpSpPr>
        <p:sp>
          <p:nvSpPr>
            <p:cNvPr name="Freeform 6" id="6"/>
            <p:cNvSpPr/>
            <p:nvPr/>
          </p:nvSpPr>
          <p:spPr>
            <a:xfrm flipH="false" flipV="false" rot="0">
              <a:off x="0" y="0"/>
              <a:ext cx="2997548" cy="1383068"/>
            </a:xfrm>
            <a:custGeom>
              <a:avLst/>
              <a:gdLst/>
              <a:ahLst/>
              <a:cxnLst/>
              <a:rect r="r" b="b" t="t" l="l"/>
              <a:pathLst>
                <a:path h="1383068" w="2997548">
                  <a:moveTo>
                    <a:pt x="0" y="0"/>
                  </a:moveTo>
                  <a:lnTo>
                    <a:pt x="2997548" y="0"/>
                  </a:lnTo>
                  <a:lnTo>
                    <a:pt x="2997548" y="1383068"/>
                  </a:lnTo>
                  <a:lnTo>
                    <a:pt x="0" y="1383068"/>
                  </a:lnTo>
                  <a:close/>
                </a:path>
              </a:pathLst>
            </a:custGeom>
            <a:solidFill>
              <a:srgbClr val="FFFFFF"/>
            </a:solidFill>
          </p:spPr>
        </p:sp>
        <p:sp>
          <p:nvSpPr>
            <p:cNvPr name="TextBox 7" id="7"/>
            <p:cNvSpPr txBox="true"/>
            <p:nvPr/>
          </p:nvSpPr>
          <p:spPr>
            <a:xfrm>
              <a:off x="0" y="-38100"/>
              <a:ext cx="2997548" cy="142116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2622478" y="2871101"/>
            <a:ext cx="4448161" cy="5340852"/>
            <a:chOff x="0" y="0"/>
            <a:chExt cx="5930881" cy="7121135"/>
          </a:xfrm>
        </p:grpSpPr>
        <p:pic>
          <p:nvPicPr>
            <p:cNvPr name="Picture 9" id="9"/>
            <p:cNvPicPr>
              <a:picLocks noChangeAspect="true"/>
            </p:cNvPicPr>
            <p:nvPr/>
          </p:nvPicPr>
          <p:blipFill>
            <a:blip r:embed="rId2"/>
            <a:srcRect l="0" t="9672" r="12403" b="20122"/>
            <a:stretch>
              <a:fillRect/>
            </a:stretch>
          </p:blipFill>
          <p:spPr>
            <a:xfrm flipH="false" flipV="false">
              <a:off x="0" y="0"/>
              <a:ext cx="5930881" cy="7121135"/>
            </a:xfrm>
            <a:prstGeom prst="rect">
              <a:avLst/>
            </a:prstGeom>
          </p:spPr>
        </p:pic>
      </p:grpSp>
      <p:sp>
        <p:nvSpPr>
          <p:cNvPr name="TextBox 10" id="10"/>
          <p:cNvSpPr txBox="true"/>
          <p:nvPr/>
        </p:nvSpPr>
        <p:spPr>
          <a:xfrm rot="0">
            <a:off x="9150475" y="7332478"/>
            <a:ext cx="6637913" cy="879475"/>
          </a:xfrm>
          <a:prstGeom prst="rect">
            <a:avLst/>
          </a:prstGeom>
        </p:spPr>
        <p:txBody>
          <a:bodyPr anchor="t" rtlCol="false" tIns="0" lIns="0" bIns="0" rIns="0">
            <a:spAutoFit/>
          </a:bodyPr>
          <a:lstStyle/>
          <a:p>
            <a:pPr algn="l">
              <a:lnSpc>
                <a:spcPts val="3500"/>
              </a:lnSpc>
            </a:pPr>
            <a:r>
              <a:rPr lang="en-US" sz="2500">
                <a:solidFill>
                  <a:srgbClr val="231F20"/>
                </a:solidFill>
                <a:latin typeface="Times New Roman"/>
                <a:ea typeface="Times New Roman"/>
                <a:cs typeface="Times New Roman"/>
                <a:sym typeface="Times New Roman"/>
              </a:rPr>
              <a:t>Penegakan hukum sering terjebak pada legalisme prosedural </a:t>
            </a:r>
          </a:p>
        </p:txBody>
      </p:sp>
      <p:sp>
        <p:nvSpPr>
          <p:cNvPr name="TextBox 11" id="11"/>
          <p:cNvSpPr txBox="true"/>
          <p:nvPr/>
        </p:nvSpPr>
        <p:spPr>
          <a:xfrm rot="0">
            <a:off x="9144000" y="8388350"/>
            <a:ext cx="6853938" cy="399501"/>
          </a:xfrm>
          <a:prstGeom prst="rect">
            <a:avLst/>
          </a:prstGeom>
        </p:spPr>
        <p:txBody>
          <a:bodyPr anchor="t" rtlCol="false" tIns="0" lIns="0" bIns="0" rIns="0">
            <a:spAutoFit/>
          </a:bodyPr>
          <a:lstStyle/>
          <a:p>
            <a:pPr algn="r">
              <a:lnSpc>
                <a:spcPts val="3180"/>
              </a:lnSpc>
            </a:pPr>
            <a:r>
              <a:rPr lang="en-US" sz="2271">
                <a:solidFill>
                  <a:srgbClr val="231F20"/>
                </a:solidFill>
                <a:latin typeface="Times New Roman"/>
                <a:ea typeface="Times New Roman"/>
                <a:cs typeface="Times New Roman"/>
                <a:sym typeface="Times New Roman"/>
              </a:rPr>
              <a:t>Muncul krisis keadilan dan kurangnya kepercayaan publik </a:t>
            </a:r>
          </a:p>
        </p:txBody>
      </p:sp>
      <p:sp>
        <p:nvSpPr>
          <p:cNvPr name="TextBox 12" id="12"/>
          <p:cNvSpPr txBox="true"/>
          <p:nvPr/>
        </p:nvSpPr>
        <p:spPr>
          <a:xfrm rot="0">
            <a:off x="9144000" y="8990051"/>
            <a:ext cx="6637913" cy="879475"/>
          </a:xfrm>
          <a:prstGeom prst="rect">
            <a:avLst/>
          </a:prstGeom>
        </p:spPr>
        <p:txBody>
          <a:bodyPr anchor="t" rtlCol="false" tIns="0" lIns="0" bIns="0" rIns="0">
            <a:spAutoFit/>
          </a:bodyPr>
          <a:lstStyle/>
          <a:p>
            <a:pPr algn="l">
              <a:lnSpc>
                <a:spcPts val="3500"/>
              </a:lnSpc>
            </a:pPr>
            <a:r>
              <a:rPr lang="en-US" sz="2500">
                <a:solidFill>
                  <a:srgbClr val="231F20"/>
                </a:solidFill>
                <a:latin typeface="Times New Roman"/>
                <a:ea typeface="Times New Roman"/>
                <a:cs typeface="Times New Roman"/>
                <a:sym typeface="Times New Roman"/>
              </a:rPr>
              <a:t>Hukum kehilangan dimensi moral, Filsafat hukum dan etika menjadi kebutuhan mendasar </a:t>
            </a:r>
          </a:p>
        </p:txBody>
      </p:sp>
      <p:sp>
        <p:nvSpPr>
          <p:cNvPr name="Freeform 13" id="13"/>
          <p:cNvSpPr/>
          <p:nvPr/>
        </p:nvSpPr>
        <p:spPr>
          <a:xfrm flipH="false" flipV="true" rot="0">
            <a:off x="1053418" y="7585726"/>
            <a:ext cx="626227" cy="626227"/>
          </a:xfrm>
          <a:custGeom>
            <a:avLst/>
            <a:gdLst/>
            <a:ahLst/>
            <a:cxnLst/>
            <a:rect r="r" b="b" t="t" l="l"/>
            <a:pathLst>
              <a:path h="626227" w="626227">
                <a:moveTo>
                  <a:pt x="0" y="626227"/>
                </a:moveTo>
                <a:lnTo>
                  <a:pt x="626227" y="626227"/>
                </a:lnTo>
                <a:lnTo>
                  <a:pt x="626227" y="0"/>
                </a:lnTo>
                <a:lnTo>
                  <a:pt x="0" y="0"/>
                </a:lnTo>
                <a:lnTo>
                  <a:pt x="0" y="626227"/>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4" id="14"/>
          <p:cNvSpPr txBox="true"/>
          <p:nvPr/>
        </p:nvSpPr>
        <p:spPr>
          <a:xfrm rot="0">
            <a:off x="8395532" y="7371848"/>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5" id="15"/>
          <p:cNvSpPr txBox="true"/>
          <p:nvPr/>
        </p:nvSpPr>
        <p:spPr>
          <a:xfrm rot="0">
            <a:off x="8395532" y="8421754"/>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6" id="16"/>
          <p:cNvSpPr txBox="true"/>
          <p:nvPr/>
        </p:nvSpPr>
        <p:spPr>
          <a:xfrm rot="0">
            <a:off x="8395532" y="906526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grpSp>
        <p:nvGrpSpPr>
          <p:cNvPr name="Group 17" id="17"/>
          <p:cNvGrpSpPr/>
          <p:nvPr/>
        </p:nvGrpSpPr>
        <p:grpSpPr>
          <a:xfrm rot="0">
            <a:off x="15219936" y="3015990"/>
            <a:ext cx="778003" cy="778003"/>
            <a:chOff x="0" y="0"/>
            <a:chExt cx="204906" cy="204906"/>
          </a:xfrm>
        </p:grpSpPr>
        <p:sp>
          <p:nvSpPr>
            <p:cNvPr name="Freeform 18" id="18"/>
            <p:cNvSpPr/>
            <p:nvPr/>
          </p:nvSpPr>
          <p:spPr>
            <a:xfrm flipH="false" flipV="false" rot="0">
              <a:off x="0" y="0"/>
              <a:ext cx="204906" cy="204906"/>
            </a:xfrm>
            <a:custGeom>
              <a:avLst/>
              <a:gdLst/>
              <a:ahLst/>
              <a:cxnLst/>
              <a:rect r="r" b="b" t="t" l="l"/>
              <a:pathLst>
                <a:path h="204906" w="204906">
                  <a:moveTo>
                    <a:pt x="0" y="0"/>
                  </a:moveTo>
                  <a:lnTo>
                    <a:pt x="204906" y="0"/>
                  </a:lnTo>
                  <a:lnTo>
                    <a:pt x="204906" y="204906"/>
                  </a:lnTo>
                  <a:lnTo>
                    <a:pt x="0" y="204906"/>
                  </a:lnTo>
                  <a:close/>
                </a:path>
              </a:pathLst>
            </a:custGeom>
            <a:solidFill>
              <a:srgbClr val="FAC231"/>
            </a:solidFill>
          </p:spPr>
        </p:sp>
        <p:sp>
          <p:nvSpPr>
            <p:cNvPr name="TextBox 19" id="19"/>
            <p:cNvSpPr txBox="true"/>
            <p:nvPr/>
          </p:nvSpPr>
          <p:spPr>
            <a:xfrm>
              <a:off x="0" y="-38100"/>
              <a:ext cx="204906" cy="243006"/>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grpSp>
        <p:nvGrpSpPr>
          <p:cNvPr name="Group 3" id="3"/>
          <p:cNvGrpSpPr/>
          <p:nvPr/>
        </p:nvGrpSpPr>
        <p:grpSpPr>
          <a:xfrm rot="0">
            <a:off x="11798520" y="6688628"/>
            <a:ext cx="2539313" cy="2539313"/>
            <a:chOff x="0" y="0"/>
            <a:chExt cx="668790" cy="668790"/>
          </a:xfrm>
        </p:grpSpPr>
        <p:sp>
          <p:nvSpPr>
            <p:cNvPr name="Freeform 4" id="4"/>
            <p:cNvSpPr/>
            <p:nvPr/>
          </p:nvSpPr>
          <p:spPr>
            <a:xfrm flipH="false" flipV="false" rot="0">
              <a:off x="0" y="0"/>
              <a:ext cx="668790" cy="668790"/>
            </a:xfrm>
            <a:custGeom>
              <a:avLst/>
              <a:gdLst/>
              <a:ahLst/>
              <a:cxnLst/>
              <a:rect r="r" b="b" t="t" l="l"/>
              <a:pathLst>
                <a:path h="668790" w="668790">
                  <a:moveTo>
                    <a:pt x="0" y="0"/>
                  </a:moveTo>
                  <a:lnTo>
                    <a:pt x="668790" y="0"/>
                  </a:lnTo>
                  <a:lnTo>
                    <a:pt x="668790" y="668790"/>
                  </a:lnTo>
                  <a:lnTo>
                    <a:pt x="0" y="668790"/>
                  </a:lnTo>
                  <a:close/>
                </a:path>
              </a:pathLst>
            </a:custGeom>
            <a:solidFill>
              <a:srgbClr val="FFFFFF"/>
            </a:solidFill>
          </p:spPr>
        </p:sp>
        <p:sp>
          <p:nvSpPr>
            <p:cNvPr name="TextBox 5" id="5"/>
            <p:cNvSpPr txBox="true"/>
            <p:nvPr/>
          </p:nvSpPr>
          <p:spPr>
            <a:xfrm>
              <a:off x="0" y="-38100"/>
              <a:ext cx="668790" cy="706890"/>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3289765" y="2093827"/>
            <a:ext cx="4460655" cy="5562209"/>
            <a:chOff x="0" y="0"/>
            <a:chExt cx="5947540" cy="7416279"/>
          </a:xfrm>
        </p:grpSpPr>
        <p:pic>
          <p:nvPicPr>
            <p:cNvPr name="Picture 7" id="7"/>
            <p:cNvPicPr>
              <a:picLocks noChangeAspect="true"/>
            </p:cNvPicPr>
            <p:nvPr/>
          </p:nvPicPr>
          <p:blipFill>
            <a:blip r:embed="rId2"/>
            <a:srcRect l="44812" t="4690" r="10939" b="587"/>
            <a:stretch>
              <a:fillRect/>
            </a:stretch>
          </p:blipFill>
          <p:spPr>
            <a:xfrm flipH="false" flipV="false">
              <a:off x="0" y="0"/>
              <a:ext cx="5947540" cy="7416279"/>
            </a:xfrm>
            <a:prstGeom prst="rect">
              <a:avLst/>
            </a:prstGeom>
          </p:spPr>
        </p:pic>
      </p:grpSp>
      <p:sp>
        <p:nvSpPr>
          <p:cNvPr name="Freeform 8" id="8"/>
          <p:cNvSpPr/>
          <p:nvPr/>
        </p:nvSpPr>
        <p:spPr>
          <a:xfrm flipH="false" flipV="true" rot="0">
            <a:off x="2515739" y="4221554"/>
            <a:ext cx="446295" cy="446295"/>
          </a:xfrm>
          <a:custGeom>
            <a:avLst/>
            <a:gdLst/>
            <a:ahLst/>
            <a:cxnLst/>
            <a:rect r="r" b="b" t="t" l="l"/>
            <a:pathLst>
              <a:path h="446295" w="446295">
                <a:moveTo>
                  <a:pt x="0" y="446295"/>
                </a:moveTo>
                <a:lnTo>
                  <a:pt x="446296" y="446295"/>
                </a:lnTo>
                <a:lnTo>
                  <a:pt x="446296" y="0"/>
                </a:lnTo>
                <a:lnTo>
                  <a:pt x="0" y="0"/>
                </a:lnTo>
                <a:lnTo>
                  <a:pt x="0" y="446295"/>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3031039" y="2160502"/>
            <a:ext cx="9115726" cy="1547504"/>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PENGERTIAN FILSAFAT HUKUM</a:t>
            </a:r>
          </a:p>
        </p:txBody>
      </p:sp>
      <p:sp>
        <p:nvSpPr>
          <p:cNvPr name="TextBox 10" id="10"/>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11" id="11"/>
          <p:cNvSpPr txBox="true"/>
          <p:nvPr/>
        </p:nvSpPr>
        <p:spPr>
          <a:xfrm rot="0">
            <a:off x="3254187" y="4164404"/>
            <a:ext cx="8075951"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Cabang filsafat praktis, dan Mengkaji hakikat </a:t>
            </a:r>
          </a:p>
        </p:txBody>
      </p:sp>
      <p:sp>
        <p:nvSpPr>
          <p:cNvPr name="TextBox 12" id="12"/>
          <p:cNvSpPr txBox="true"/>
          <p:nvPr/>
        </p:nvSpPr>
        <p:spPr>
          <a:xfrm rot="0">
            <a:off x="3254187" y="5226759"/>
            <a:ext cx="8075951" cy="438785"/>
          </a:xfrm>
          <a:prstGeom prst="rect">
            <a:avLst/>
          </a:prstGeom>
        </p:spPr>
        <p:txBody>
          <a:bodyPr anchor="t" rtlCol="false" tIns="0" lIns="0" bIns="0" rIns="0">
            <a:spAutoFit/>
          </a:bodyPr>
          <a:lstStyle/>
          <a:p>
            <a:pPr algn="just">
              <a:lnSpc>
                <a:spcPts val="3640"/>
              </a:lnSpc>
            </a:pPr>
            <a:r>
              <a:rPr lang="en-US" sz="2600">
                <a:solidFill>
                  <a:srgbClr val="FFFFFF"/>
                </a:solidFill>
                <a:latin typeface="DM Sans"/>
                <a:ea typeface="DM Sans"/>
                <a:cs typeface="DM Sans"/>
                <a:sym typeface="DM Sans"/>
              </a:rPr>
              <a:t>Menelaah tujuan hukum, dan Dasar legitimasi hukum  </a:t>
            </a:r>
          </a:p>
        </p:txBody>
      </p:sp>
      <p:sp>
        <p:nvSpPr>
          <p:cNvPr name="TextBox 13" id="13"/>
          <p:cNvSpPr txBox="true"/>
          <p:nvPr/>
        </p:nvSpPr>
        <p:spPr>
          <a:xfrm rot="0">
            <a:off x="3254187" y="6393968"/>
            <a:ext cx="7075525" cy="455295"/>
          </a:xfrm>
          <a:prstGeom prst="rect">
            <a:avLst/>
          </a:prstGeom>
        </p:spPr>
        <p:txBody>
          <a:bodyPr anchor="t" rtlCol="false" tIns="0" lIns="0" bIns="0" rIns="0">
            <a:spAutoFit/>
          </a:bodyPr>
          <a:lstStyle/>
          <a:p>
            <a:pPr algn="just">
              <a:lnSpc>
                <a:spcPts val="3779"/>
              </a:lnSpc>
            </a:pPr>
            <a:r>
              <a:rPr lang="en-US" sz="2700">
                <a:solidFill>
                  <a:srgbClr val="FFFFFF"/>
                </a:solidFill>
                <a:latin typeface="DM Sans"/>
                <a:ea typeface="DM Sans"/>
                <a:cs typeface="DM Sans"/>
                <a:sym typeface="DM Sans"/>
              </a:rPr>
              <a:t>Menjawab pertanyaan dasar tentang hukum</a:t>
            </a:r>
          </a:p>
        </p:txBody>
      </p:sp>
      <p:sp>
        <p:nvSpPr>
          <p:cNvPr name="TextBox 14" id="14"/>
          <p:cNvSpPr txBox="true"/>
          <p:nvPr/>
        </p:nvSpPr>
        <p:spPr>
          <a:xfrm rot="0">
            <a:off x="2515739" y="7977334"/>
            <a:ext cx="4986179" cy="774701"/>
          </a:xfrm>
          <a:prstGeom prst="rect">
            <a:avLst/>
          </a:prstGeom>
        </p:spPr>
        <p:txBody>
          <a:bodyPr anchor="t" rtlCol="false" tIns="0" lIns="0" bIns="0" rIns="0">
            <a:spAutoFit/>
          </a:bodyPr>
          <a:lstStyle/>
          <a:p>
            <a:pPr algn="ctr">
              <a:lnSpc>
                <a:spcPts val="2000"/>
              </a:lnSpc>
            </a:pPr>
            <a:r>
              <a:rPr lang="en-US" sz="2000">
                <a:solidFill>
                  <a:srgbClr val="FFFFFF"/>
                </a:solidFill>
                <a:latin typeface="Neue Machina"/>
                <a:ea typeface="Neue Machina"/>
                <a:cs typeface="Neue Machina"/>
                <a:sym typeface="Neue Machina"/>
              </a:rPr>
              <a:t>FILSAFAT HUKUM BUKANLAH HAFALAN PASAL, MELAINKAN REFLEKSI ATAS MAKNA DAN TUJUAN    </a:t>
            </a:r>
          </a:p>
        </p:txBody>
      </p:sp>
      <p:sp>
        <p:nvSpPr>
          <p:cNvPr name="Freeform 15" id="15"/>
          <p:cNvSpPr/>
          <p:nvPr/>
        </p:nvSpPr>
        <p:spPr>
          <a:xfrm flipH="false" flipV="true" rot="0">
            <a:off x="2584744" y="5143500"/>
            <a:ext cx="446295" cy="446295"/>
          </a:xfrm>
          <a:custGeom>
            <a:avLst/>
            <a:gdLst/>
            <a:ahLst/>
            <a:cxnLst/>
            <a:rect r="r" b="b" t="t" l="l"/>
            <a:pathLst>
              <a:path h="446295" w="446295">
                <a:moveTo>
                  <a:pt x="0" y="446295"/>
                </a:moveTo>
                <a:lnTo>
                  <a:pt x="446295" y="446295"/>
                </a:lnTo>
                <a:lnTo>
                  <a:pt x="446295" y="0"/>
                </a:lnTo>
                <a:lnTo>
                  <a:pt x="0" y="0"/>
                </a:lnTo>
                <a:lnTo>
                  <a:pt x="0" y="446295"/>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6" id="16"/>
          <p:cNvGrpSpPr/>
          <p:nvPr/>
        </p:nvGrpSpPr>
        <p:grpSpPr>
          <a:xfrm rot="0">
            <a:off x="1329112" y="2312220"/>
            <a:ext cx="778003" cy="778003"/>
            <a:chOff x="0" y="0"/>
            <a:chExt cx="204906" cy="204906"/>
          </a:xfrm>
        </p:grpSpPr>
        <p:sp>
          <p:nvSpPr>
            <p:cNvPr name="Freeform 17" id="17"/>
            <p:cNvSpPr/>
            <p:nvPr/>
          </p:nvSpPr>
          <p:spPr>
            <a:xfrm flipH="false" flipV="false" rot="0">
              <a:off x="0" y="0"/>
              <a:ext cx="204906" cy="204906"/>
            </a:xfrm>
            <a:custGeom>
              <a:avLst/>
              <a:gdLst/>
              <a:ahLst/>
              <a:cxnLst/>
              <a:rect r="r" b="b" t="t" l="l"/>
              <a:pathLst>
                <a:path h="204906" w="204906">
                  <a:moveTo>
                    <a:pt x="0" y="0"/>
                  </a:moveTo>
                  <a:lnTo>
                    <a:pt x="204906" y="0"/>
                  </a:lnTo>
                  <a:lnTo>
                    <a:pt x="204906" y="204906"/>
                  </a:lnTo>
                  <a:lnTo>
                    <a:pt x="0" y="204906"/>
                  </a:lnTo>
                  <a:close/>
                </a:path>
              </a:pathLst>
            </a:custGeom>
            <a:solidFill>
              <a:srgbClr val="FAC231"/>
            </a:solidFill>
          </p:spPr>
        </p:sp>
        <p:sp>
          <p:nvSpPr>
            <p:cNvPr name="TextBox 18" id="18"/>
            <p:cNvSpPr txBox="true"/>
            <p:nvPr/>
          </p:nvSpPr>
          <p:spPr>
            <a:xfrm>
              <a:off x="0" y="-38100"/>
              <a:ext cx="204906" cy="243006"/>
            </a:xfrm>
            <a:prstGeom prst="rect">
              <a:avLst/>
            </a:prstGeom>
          </p:spPr>
          <p:txBody>
            <a:bodyPr anchor="ctr" rtlCol="false" tIns="50800" lIns="50800" bIns="50800" rIns="50800"/>
            <a:lstStyle/>
            <a:p>
              <a:pPr algn="ctr">
                <a:lnSpc>
                  <a:spcPts val="2659"/>
                </a:lnSpc>
                <a:spcBef>
                  <a:spcPct val="0"/>
                </a:spcBef>
              </a:pPr>
            </a:p>
          </p:txBody>
        </p:sp>
      </p:grpSp>
      <p:sp>
        <p:nvSpPr>
          <p:cNvPr name="Freeform 19" id="19"/>
          <p:cNvSpPr/>
          <p:nvPr/>
        </p:nvSpPr>
        <p:spPr>
          <a:xfrm flipH="false" flipV="true" rot="0">
            <a:off x="2584744" y="6218445"/>
            <a:ext cx="446295" cy="446295"/>
          </a:xfrm>
          <a:custGeom>
            <a:avLst/>
            <a:gdLst/>
            <a:ahLst/>
            <a:cxnLst/>
            <a:rect r="r" b="b" t="t" l="l"/>
            <a:pathLst>
              <a:path h="446295" w="446295">
                <a:moveTo>
                  <a:pt x="0" y="446295"/>
                </a:moveTo>
                <a:lnTo>
                  <a:pt x="446295" y="446295"/>
                </a:lnTo>
                <a:lnTo>
                  <a:pt x="446295" y="0"/>
                </a:lnTo>
                <a:lnTo>
                  <a:pt x="0" y="0"/>
                </a:lnTo>
                <a:lnTo>
                  <a:pt x="0" y="446295"/>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1028700" y="2292881"/>
            <a:ext cx="7736237" cy="1456699"/>
          </a:xfrm>
          <a:prstGeom prst="rect">
            <a:avLst/>
          </a:prstGeom>
        </p:spPr>
        <p:txBody>
          <a:bodyPr anchor="t" rtlCol="false" tIns="0" lIns="0" bIns="0" rIns="0">
            <a:spAutoFit/>
          </a:bodyPr>
          <a:lstStyle/>
          <a:p>
            <a:pPr algn="ctr">
              <a:lnSpc>
                <a:spcPts val="5600"/>
              </a:lnSpc>
            </a:pPr>
            <a:r>
              <a:rPr lang="en-US" sz="5600">
                <a:solidFill>
                  <a:srgbClr val="FFFFFF"/>
                </a:solidFill>
                <a:latin typeface="Neue Machina"/>
                <a:ea typeface="Neue Machina"/>
                <a:cs typeface="Neue Machina"/>
                <a:sym typeface="Neue Machina"/>
              </a:rPr>
              <a:t>PERTANYAAN DASAR FILSAFAT HUKUM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10915961" y="4354234"/>
            <a:ext cx="5619673"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Apa itu hukum ? </a:t>
            </a:r>
          </a:p>
        </p:txBody>
      </p:sp>
      <p:sp>
        <p:nvSpPr>
          <p:cNvPr name="TextBox 6" id="6"/>
          <p:cNvSpPr txBox="true"/>
          <p:nvPr/>
        </p:nvSpPr>
        <p:spPr>
          <a:xfrm rot="0">
            <a:off x="10915961" y="5594721"/>
            <a:ext cx="5619673"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Mengapa hukum mengikat ? </a:t>
            </a:r>
          </a:p>
        </p:txBody>
      </p:sp>
      <p:sp>
        <p:nvSpPr>
          <p:cNvPr name="TextBox 7" id="7"/>
          <p:cNvSpPr txBox="true"/>
          <p:nvPr/>
        </p:nvSpPr>
        <p:spPr>
          <a:xfrm rot="0">
            <a:off x="10915961" y="6816462"/>
            <a:ext cx="5619673" cy="9766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Untuk siapa hukum ditegakkan ? dan Apakah hukum selalu adil ?</a:t>
            </a:r>
          </a:p>
        </p:txBody>
      </p:sp>
      <p:sp>
        <p:nvSpPr>
          <p:cNvPr name="TextBox 8" id="8"/>
          <p:cNvSpPr txBox="true"/>
          <p:nvPr/>
        </p:nvSpPr>
        <p:spPr>
          <a:xfrm rot="0">
            <a:off x="9923726" y="4459009"/>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01</a:t>
            </a:r>
          </a:p>
        </p:txBody>
      </p:sp>
      <p:sp>
        <p:nvSpPr>
          <p:cNvPr name="TextBox 9" id="9"/>
          <p:cNvSpPr txBox="true"/>
          <p:nvPr/>
        </p:nvSpPr>
        <p:spPr>
          <a:xfrm rot="0">
            <a:off x="9923726" y="5776858"/>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02</a:t>
            </a:r>
          </a:p>
        </p:txBody>
      </p:sp>
      <p:sp>
        <p:nvSpPr>
          <p:cNvPr name="TextBox 10" id="10"/>
          <p:cNvSpPr txBox="true"/>
          <p:nvPr/>
        </p:nvSpPr>
        <p:spPr>
          <a:xfrm rot="0">
            <a:off x="9923726" y="6921237"/>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03</a:t>
            </a:r>
          </a:p>
        </p:txBody>
      </p:sp>
      <p:grpSp>
        <p:nvGrpSpPr>
          <p:cNvPr name="Group 11" id="11"/>
          <p:cNvGrpSpPr/>
          <p:nvPr/>
        </p:nvGrpSpPr>
        <p:grpSpPr>
          <a:xfrm rot="0">
            <a:off x="5877987" y="9258300"/>
            <a:ext cx="11381313" cy="2678582"/>
            <a:chOff x="0" y="0"/>
            <a:chExt cx="2997548" cy="705470"/>
          </a:xfrm>
        </p:grpSpPr>
        <p:sp>
          <p:nvSpPr>
            <p:cNvPr name="Freeform 12" id="12"/>
            <p:cNvSpPr/>
            <p:nvPr/>
          </p:nvSpPr>
          <p:spPr>
            <a:xfrm flipH="false" flipV="false" rot="0">
              <a:off x="0" y="0"/>
              <a:ext cx="2997548" cy="705470"/>
            </a:xfrm>
            <a:custGeom>
              <a:avLst/>
              <a:gdLst/>
              <a:ahLst/>
              <a:cxnLst/>
              <a:rect r="r" b="b" t="t" l="l"/>
              <a:pathLst>
                <a:path h="705470" w="2997548">
                  <a:moveTo>
                    <a:pt x="0" y="0"/>
                  </a:moveTo>
                  <a:lnTo>
                    <a:pt x="2997548" y="0"/>
                  </a:lnTo>
                  <a:lnTo>
                    <a:pt x="2997548" y="705470"/>
                  </a:lnTo>
                  <a:lnTo>
                    <a:pt x="0" y="705470"/>
                  </a:lnTo>
                  <a:close/>
                </a:path>
              </a:pathLst>
            </a:custGeom>
            <a:solidFill>
              <a:srgbClr val="FFFFFF"/>
            </a:solidFill>
          </p:spPr>
        </p:sp>
        <p:sp>
          <p:nvSpPr>
            <p:cNvPr name="TextBox 13" id="13"/>
            <p:cNvSpPr txBox="true"/>
            <p:nvPr/>
          </p:nvSpPr>
          <p:spPr>
            <a:xfrm>
              <a:off x="0" y="-38100"/>
              <a:ext cx="2997548" cy="743570"/>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0">
            <a:off x="-1159111" y="6485627"/>
            <a:ext cx="9682826" cy="4612751"/>
            <a:chOff x="0" y="0"/>
            <a:chExt cx="12910435" cy="6150335"/>
          </a:xfrm>
        </p:grpSpPr>
        <p:pic>
          <p:nvPicPr>
            <p:cNvPr name="Picture 15" id="15"/>
            <p:cNvPicPr>
              <a:picLocks noChangeAspect="true"/>
            </p:cNvPicPr>
            <p:nvPr/>
          </p:nvPicPr>
          <p:blipFill>
            <a:blip r:embed="rId2"/>
            <a:srcRect l="0" t="38414" r="24078" b="7299"/>
            <a:stretch>
              <a:fillRect/>
            </a:stretch>
          </p:blipFill>
          <p:spPr>
            <a:xfrm flipH="false" flipV="false">
              <a:off x="0" y="0"/>
              <a:ext cx="12910435" cy="6150335"/>
            </a:xfrm>
            <a:prstGeom prst="rect">
              <a:avLst/>
            </a:prstGeom>
          </p:spPr>
        </p:pic>
      </p:grpSp>
      <p:sp>
        <p:nvSpPr>
          <p:cNvPr name="Freeform 16" id="16"/>
          <p:cNvSpPr/>
          <p:nvPr/>
        </p:nvSpPr>
        <p:spPr>
          <a:xfrm flipH="false" flipV="true" rot="0">
            <a:off x="8523715" y="3436466"/>
            <a:ext cx="626227" cy="626227"/>
          </a:xfrm>
          <a:custGeom>
            <a:avLst/>
            <a:gdLst/>
            <a:ahLst/>
            <a:cxnLst/>
            <a:rect r="r" b="b" t="t" l="l"/>
            <a:pathLst>
              <a:path h="626227" w="626227">
                <a:moveTo>
                  <a:pt x="0" y="626227"/>
                </a:moveTo>
                <a:lnTo>
                  <a:pt x="626227" y="626227"/>
                </a:lnTo>
                <a:lnTo>
                  <a:pt x="626227" y="0"/>
                </a:lnTo>
                <a:lnTo>
                  <a:pt x="0" y="0"/>
                </a:lnTo>
                <a:lnTo>
                  <a:pt x="0" y="626227"/>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grpSp>
        <p:nvGrpSpPr>
          <p:cNvPr name="Group 3" id="3"/>
          <p:cNvGrpSpPr/>
          <p:nvPr/>
        </p:nvGrpSpPr>
        <p:grpSpPr>
          <a:xfrm rot="0">
            <a:off x="13127974" y="2655817"/>
            <a:ext cx="4131326" cy="5686828"/>
            <a:chOff x="0" y="0"/>
            <a:chExt cx="5508435" cy="7582438"/>
          </a:xfrm>
        </p:grpSpPr>
        <p:pic>
          <p:nvPicPr>
            <p:cNvPr name="Picture 4" id="4"/>
            <p:cNvPicPr>
              <a:picLocks noChangeAspect="true"/>
            </p:cNvPicPr>
            <p:nvPr/>
          </p:nvPicPr>
          <p:blipFill>
            <a:blip r:embed="rId2"/>
            <a:srcRect l="23459" t="9067" r="32527" b="0"/>
            <a:stretch>
              <a:fillRect/>
            </a:stretch>
          </p:blipFill>
          <p:spPr>
            <a:xfrm flipH="false" flipV="false">
              <a:off x="0" y="0"/>
              <a:ext cx="5508435" cy="7582438"/>
            </a:xfrm>
            <a:prstGeom prst="rect">
              <a:avLst/>
            </a:prstGeom>
          </p:spPr>
        </p:pic>
      </p:grpSp>
      <p:grpSp>
        <p:nvGrpSpPr>
          <p:cNvPr name="Group 5" id="5"/>
          <p:cNvGrpSpPr/>
          <p:nvPr/>
        </p:nvGrpSpPr>
        <p:grpSpPr>
          <a:xfrm rot="0">
            <a:off x="5469878" y="5111447"/>
            <a:ext cx="7348245" cy="1624500"/>
            <a:chOff x="0" y="0"/>
            <a:chExt cx="1935340" cy="427852"/>
          </a:xfrm>
        </p:grpSpPr>
        <p:sp>
          <p:nvSpPr>
            <p:cNvPr name="Freeform 6" id="6"/>
            <p:cNvSpPr/>
            <p:nvPr/>
          </p:nvSpPr>
          <p:spPr>
            <a:xfrm flipH="false" flipV="false" rot="0">
              <a:off x="0" y="0"/>
              <a:ext cx="1935340" cy="427852"/>
            </a:xfrm>
            <a:custGeom>
              <a:avLst/>
              <a:gdLst/>
              <a:ahLst/>
              <a:cxnLst/>
              <a:rect r="r" b="b" t="t" l="l"/>
              <a:pathLst>
                <a:path h="427852" w="1935340">
                  <a:moveTo>
                    <a:pt x="47411" y="0"/>
                  </a:moveTo>
                  <a:lnTo>
                    <a:pt x="1887929" y="0"/>
                  </a:lnTo>
                  <a:cubicBezTo>
                    <a:pt x="1900504" y="0"/>
                    <a:pt x="1912563" y="4995"/>
                    <a:pt x="1921454" y="13886"/>
                  </a:cubicBezTo>
                  <a:cubicBezTo>
                    <a:pt x="1930345" y="22778"/>
                    <a:pt x="1935340" y="34837"/>
                    <a:pt x="1935340" y="47411"/>
                  </a:cubicBezTo>
                  <a:lnTo>
                    <a:pt x="1935340" y="380441"/>
                  </a:lnTo>
                  <a:cubicBezTo>
                    <a:pt x="1935340" y="393015"/>
                    <a:pt x="1930345" y="405074"/>
                    <a:pt x="1921454" y="413966"/>
                  </a:cubicBezTo>
                  <a:cubicBezTo>
                    <a:pt x="1912563" y="422857"/>
                    <a:pt x="1900504" y="427852"/>
                    <a:pt x="1887929" y="427852"/>
                  </a:cubicBezTo>
                  <a:lnTo>
                    <a:pt x="47411" y="427852"/>
                  </a:lnTo>
                  <a:cubicBezTo>
                    <a:pt x="21227" y="427852"/>
                    <a:pt x="0" y="406625"/>
                    <a:pt x="0" y="380441"/>
                  </a:cubicBezTo>
                  <a:lnTo>
                    <a:pt x="0" y="47411"/>
                  </a:lnTo>
                  <a:cubicBezTo>
                    <a:pt x="0" y="34837"/>
                    <a:pt x="4995" y="22778"/>
                    <a:pt x="13886" y="13886"/>
                  </a:cubicBezTo>
                  <a:cubicBezTo>
                    <a:pt x="22778" y="4995"/>
                    <a:pt x="34837" y="0"/>
                    <a:pt x="47411" y="0"/>
                  </a:cubicBezTo>
                  <a:close/>
                </a:path>
              </a:pathLst>
            </a:custGeom>
            <a:ln w="38100" cap="rnd">
              <a:solidFill>
                <a:srgbClr val="FAC231"/>
              </a:solidFill>
              <a:prstDash val="solid"/>
              <a:round/>
            </a:ln>
          </p:spPr>
        </p:sp>
        <p:sp>
          <p:nvSpPr>
            <p:cNvPr name="TextBox 7" id="7"/>
            <p:cNvSpPr txBox="true"/>
            <p:nvPr/>
          </p:nvSpPr>
          <p:spPr>
            <a:xfrm>
              <a:off x="0" y="-47625"/>
              <a:ext cx="1935340" cy="475477"/>
            </a:xfrm>
            <a:prstGeom prst="rect">
              <a:avLst/>
            </a:prstGeom>
          </p:spPr>
          <p:txBody>
            <a:bodyPr anchor="ctr" rtlCol="false" tIns="50800" lIns="50800" bIns="50800" rIns="50800"/>
            <a:lstStyle/>
            <a:p>
              <a:pPr algn="ctr">
                <a:lnSpc>
                  <a:spcPts val="3639"/>
                </a:lnSpc>
              </a:pPr>
            </a:p>
          </p:txBody>
        </p:sp>
      </p:grpSp>
      <p:grpSp>
        <p:nvGrpSpPr>
          <p:cNvPr name="Group 8" id="8"/>
          <p:cNvGrpSpPr/>
          <p:nvPr/>
        </p:nvGrpSpPr>
        <p:grpSpPr>
          <a:xfrm rot="0">
            <a:off x="4254172" y="6062592"/>
            <a:ext cx="1603314" cy="1603314"/>
            <a:chOff x="0" y="0"/>
            <a:chExt cx="422272" cy="422272"/>
          </a:xfrm>
        </p:grpSpPr>
        <p:sp>
          <p:nvSpPr>
            <p:cNvPr name="Freeform 9" id="9"/>
            <p:cNvSpPr/>
            <p:nvPr/>
          </p:nvSpPr>
          <p:spPr>
            <a:xfrm flipH="false" flipV="false" rot="0">
              <a:off x="0" y="0"/>
              <a:ext cx="422272" cy="422272"/>
            </a:xfrm>
            <a:custGeom>
              <a:avLst/>
              <a:gdLst/>
              <a:ahLst/>
              <a:cxnLst/>
              <a:rect r="r" b="b" t="t" l="l"/>
              <a:pathLst>
                <a:path h="422272" w="422272">
                  <a:moveTo>
                    <a:pt x="211136" y="0"/>
                  </a:moveTo>
                  <a:lnTo>
                    <a:pt x="211136" y="0"/>
                  </a:lnTo>
                  <a:cubicBezTo>
                    <a:pt x="327743" y="0"/>
                    <a:pt x="422272" y="94529"/>
                    <a:pt x="422272" y="211136"/>
                  </a:cubicBezTo>
                  <a:lnTo>
                    <a:pt x="422272" y="211136"/>
                  </a:lnTo>
                  <a:cubicBezTo>
                    <a:pt x="422272" y="327743"/>
                    <a:pt x="327743" y="422272"/>
                    <a:pt x="211136" y="422272"/>
                  </a:cubicBezTo>
                  <a:lnTo>
                    <a:pt x="211136" y="422272"/>
                  </a:lnTo>
                  <a:cubicBezTo>
                    <a:pt x="94529" y="422272"/>
                    <a:pt x="0" y="327743"/>
                    <a:pt x="0" y="211136"/>
                  </a:cubicBezTo>
                  <a:lnTo>
                    <a:pt x="0" y="211136"/>
                  </a:lnTo>
                  <a:cubicBezTo>
                    <a:pt x="0" y="94529"/>
                    <a:pt x="94529" y="0"/>
                    <a:pt x="211136" y="0"/>
                  </a:cubicBezTo>
                  <a:close/>
                </a:path>
              </a:pathLst>
            </a:custGeom>
            <a:solidFill>
              <a:srgbClr val="231F20"/>
            </a:solidFill>
          </p:spPr>
        </p:sp>
        <p:sp>
          <p:nvSpPr>
            <p:cNvPr name="TextBox 10" id="10"/>
            <p:cNvSpPr txBox="true"/>
            <p:nvPr/>
          </p:nvSpPr>
          <p:spPr>
            <a:xfrm>
              <a:off x="0" y="-38100"/>
              <a:ext cx="422272" cy="460372"/>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382041" y="3756124"/>
            <a:ext cx="6139824" cy="1012423"/>
            <a:chOff x="0" y="0"/>
            <a:chExt cx="1617073" cy="266646"/>
          </a:xfrm>
        </p:grpSpPr>
        <p:sp>
          <p:nvSpPr>
            <p:cNvPr name="Freeform 12" id="12"/>
            <p:cNvSpPr/>
            <p:nvPr/>
          </p:nvSpPr>
          <p:spPr>
            <a:xfrm flipH="false" flipV="false" rot="0">
              <a:off x="0" y="0"/>
              <a:ext cx="1617073" cy="266646"/>
            </a:xfrm>
            <a:custGeom>
              <a:avLst/>
              <a:gdLst/>
              <a:ahLst/>
              <a:cxnLst/>
              <a:rect r="r" b="b" t="t" l="l"/>
              <a:pathLst>
                <a:path h="266646" w="1617073">
                  <a:moveTo>
                    <a:pt x="126094" y="0"/>
                  </a:moveTo>
                  <a:lnTo>
                    <a:pt x="1490980" y="0"/>
                  </a:lnTo>
                  <a:cubicBezTo>
                    <a:pt x="1560619" y="0"/>
                    <a:pt x="1617073" y="56454"/>
                    <a:pt x="1617073" y="126094"/>
                  </a:cubicBezTo>
                  <a:lnTo>
                    <a:pt x="1617073" y="140553"/>
                  </a:lnTo>
                  <a:cubicBezTo>
                    <a:pt x="1617073" y="173995"/>
                    <a:pt x="1603788" y="206067"/>
                    <a:pt x="1580141" y="229715"/>
                  </a:cubicBezTo>
                  <a:cubicBezTo>
                    <a:pt x="1556494" y="253362"/>
                    <a:pt x="1524422" y="266646"/>
                    <a:pt x="1490980" y="266646"/>
                  </a:cubicBezTo>
                  <a:lnTo>
                    <a:pt x="126094" y="266646"/>
                  </a:lnTo>
                  <a:cubicBezTo>
                    <a:pt x="92651" y="266646"/>
                    <a:pt x="60579" y="253362"/>
                    <a:pt x="36932" y="229715"/>
                  </a:cubicBezTo>
                  <a:cubicBezTo>
                    <a:pt x="13285" y="206067"/>
                    <a:pt x="0" y="173995"/>
                    <a:pt x="0" y="140553"/>
                  </a:cubicBezTo>
                  <a:lnTo>
                    <a:pt x="0" y="126094"/>
                  </a:lnTo>
                  <a:cubicBezTo>
                    <a:pt x="0" y="92651"/>
                    <a:pt x="13285" y="60579"/>
                    <a:pt x="36932" y="36932"/>
                  </a:cubicBezTo>
                  <a:cubicBezTo>
                    <a:pt x="60579" y="13285"/>
                    <a:pt x="92651" y="0"/>
                    <a:pt x="126094" y="0"/>
                  </a:cubicBezTo>
                  <a:close/>
                </a:path>
              </a:pathLst>
            </a:custGeom>
            <a:solidFill>
              <a:srgbClr val="FFFFFF"/>
            </a:solidFill>
            <a:ln cap="rnd">
              <a:noFill/>
              <a:prstDash val="solid"/>
              <a:round/>
            </a:ln>
          </p:spPr>
        </p:sp>
        <p:sp>
          <p:nvSpPr>
            <p:cNvPr name="TextBox 13" id="13"/>
            <p:cNvSpPr txBox="true"/>
            <p:nvPr/>
          </p:nvSpPr>
          <p:spPr>
            <a:xfrm>
              <a:off x="0" y="-47625"/>
              <a:ext cx="1617073" cy="314271"/>
            </a:xfrm>
            <a:prstGeom prst="rect">
              <a:avLst/>
            </a:prstGeom>
          </p:spPr>
          <p:txBody>
            <a:bodyPr anchor="ctr" rtlCol="false" tIns="50800" lIns="50800" bIns="50800" rIns="50800"/>
            <a:lstStyle/>
            <a:p>
              <a:pPr algn="ctr">
                <a:lnSpc>
                  <a:spcPts val="3639"/>
                </a:lnSpc>
              </a:pPr>
              <a:r>
                <a:rPr lang="en-US" sz="2599">
                  <a:solidFill>
                    <a:srgbClr val="231F20"/>
                  </a:solidFill>
                  <a:latin typeface="DM Sans"/>
                  <a:ea typeface="DM Sans"/>
                  <a:cs typeface="DM Sans"/>
                  <a:sym typeface="DM Sans"/>
                </a:rPr>
                <a:t>Refleksi kritis terhadap hukum positif </a:t>
              </a:r>
            </a:p>
          </p:txBody>
        </p:sp>
      </p:grpSp>
      <p:grpSp>
        <p:nvGrpSpPr>
          <p:cNvPr name="Group 14" id="14"/>
          <p:cNvGrpSpPr/>
          <p:nvPr/>
        </p:nvGrpSpPr>
        <p:grpSpPr>
          <a:xfrm rot="0">
            <a:off x="8548521" y="3756124"/>
            <a:ext cx="3552799" cy="1024280"/>
            <a:chOff x="0" y="0"/>
            <a:chExt cx="935716" cy="269769"/>
          </a:xfrm>
        </p:grpSpPr>
        <p:sp>
          <p:nvSpPr>
            <p:cNvPr name="Freeform 15" id="15"/>
            <p:cNvSpPr/>
            <p:nvPr/>
          </p:nvSpPr>
          <p:spPr>
            <a:xfrm flipH="false" flipV="false" rot="0">
              <a:off x="0" y="0"/>
              <a:ext cx="935717" cy="269769"/>
            </a:xfrm>
            <a:custGeom>
              <a:avLst/>
              <a:gdLst/>
              <a:ahLst/>
              <a:cxnLst/>
              <a:rect r="r" b="b" t="t" l="l"/>
              <a:pathLst>
                <a:path h="269769" w="935717">
                  <a:moveTo>
                    <a:pt x="134885" y="0"/>
                  </a:moveTo>
                  <a:lnTo>
                    <a:pt x="800832" y="0"/>
                  </a:lnTo>
                  <a:cubicBezTo>
                    <a:pt x="836606" y="0"/>
                    <a:pt x="870914" y="14211"/>
                    <a:pt x="896210" y="39507"/>
                  </a:cubicBezTo>
                  <a:cubicBezTo>
                    <a:pt x="921505" y="64803"/>
                    <a:pt x="935717" y="99111"/>
                    <a:pt x="935717" y="134885"/>
                  </a:cubicBezTo>
                  <a:lnTo>
                    <a:pt x="935717" y="134885"/>
                  </a:lnTo>
                  <a:cubicBezTo>
                    <a:pt x="935717" y="209379"/>
                    <a:pt x="875327" y="269769"/>
                    <a:pt x="800832" y="269769"/>
                  </a:cubicBezTo>
                  <a:lnTo>
                    <a:pt x="134885" y="269769"/>
                  </a:lnTo>
                  <a:cubicBezTo>
                    <a:pt x="99111" y="269769"/>
                    <a:pt x="64803" y="255558"/>
                    <a:pt x="39507" y="230262"/>
                  </a:cubicBezTo>
                  <a:cubicBezTo>
                    <a:pt x="14211" y="204967"/>
                    <a:pt x="0" y="170658"/>
                    <a:pt x="0" y="134885"/>
                  </a:cubicBezTo>
                  <a:lnTo>
                    <a:pt x="0" y="134885"/>
                  </a:lnTo>
                  <a:cubicBezTo>
                    <a:pt x="0" y="99111"/>
                    <a:pt x="14211" y="64803"/>
                    <a:pt x="39507" y="39507"/>
                  </a:cubicBezTo>
                  <a:cubicBezTo>
                    <a:pt x="64803" y="14211"/>
                    <a:pt x="99111" y="0"/>
                    <a:pt x="134885" y="0"/>
                  </a:cubicBezTo>
                  <a:close/>
                </a:path>
              </a:pathLst>
            </a:custGeom>
            <a:solidFill>
              <a:srgbClr val="FFFFFF"/>
            </a:solidFill>
            <a:ln cap="rnd">
              <a:noFill/>
              <a:prstDash val="solid"/>
              <a:round/>
            </a:ln>
          </p:spPr>
        </p:sp>
        <p:sp>
          <p:nvSpPr>
            <p:cNvPr name="TextBox 16" id="16"/>
            <p:cNvSpPr txBox="true"/>
            <p:nvPr/>
          </p:nvSpPr>
          <p:spPr>
            <a:xfrm>
              <a:off x="0" y="-47625"/>
              <a:ext cx="935716" cy="317394"/>
            </a:xfrm>
            <a:prstGeom prst="rect">
              <a:avLst/>
            </a:prstGeom>
          </p:spPr>
          <p:txBody>
            <a:bodyPr anchor="ctr" rtlCol="false" tIns="50800" lIns="50800" bIns="50800" rIns="50800"/>
            <a:lstStyle/>
            <a:p>
              <a:pPr algn="ctr">
                <a:lnSpc>
                  <a:spcPts val="3639"/>
                </a:lnSpc>
              </a:pPr>
              <a:r>
                <a:rPr lang="en-US" sz="2599">
                  <a:solidFill>
                    <a:srgbClr val="231F20"/>
                  </a:solidFill>
                  <a:latin typeface="DM Sans"/>
                  <a:ea typeface="DM Sans"/>
                  <a:cs typeface="DM Sans"/>
                  <a:sym typeface="DM Sans"/>
                </a:rPr>
                <a:t>Landasan normatif penegakan hukum</a:t>
              </a:r>
            </a:p>
          </p:txBody>
        </p:sp>
      </p:grpSp>
      <p:grpSp>
        <p:nvGrpSpPr>
          <p:cNvPr name="Group 17" id="17"/>
          <p:cNvGrpSpPr/>
          <p:nvPr/>
        </p:nvGrpSpPr>
        <p:grpSpPr>
          <a:xfrm rot="0">
            <a:off x="8035193" y="6341411"/>
            <a:ext cx="3552799" cy="1024280"/>
            <a:chOff x="0" y="0"/>
            <a:chExt cx="935716" cy="269769"/>
          </a:xfrm>
        </p:grpSpPr>
        <p:sp>
          <p:nvSpPr>
            <p:cNvPr name="Freeform 18" id="18"/>
            <p:cNvSpPr/>
            <p:nvPr/>
          </p:nvSpPr>
          <p:spPr>
            <a:xfrm flipH="false" flipV="false" rot="0">
              <a:off x="0" y="0"/>
              <a:ext cx="935717" cy="269769"/>
            </a:xfrm>
            <a:custGeom>
              <a:avLst/>
              <a:gdLst/>
              <a:ahLst/>
              <a:cxnLst/>
              <a:rect r="r" b="b" t="t" l="l"/>
              <a:pathLst>
                <a:path h="269769" w="935717">
                  <a:moveTo>
                    <a:pt x="134885" y="0"/>
                  </a:moveTo>
                  <a:lnTo>
                    <a:pt x="800832" y="0"/>
                  </a:lnTo>
                  <a:cubicBezTo>
                    <a:pt x="836606" y="0"/>
                    <a:pt x="870914" y="14211"/>
                    <a:pt x="896210" y="39507"/>
                  </a:cubicBezTo>
                  <a:cubicBezTo>
                    <a:pt x="921505" y="64803"/>
                    <a:pt x="935717" y="99111"/>
                    <a:pt x="935717" y="134885"/>
                  </a:cubicBezTo>
                  <a:lnTo>
                    <a:pt x="935717" y="134885"/>
                  </a:lnTo>
                  <a:cubicBezTo>
                    <a:pt x="935717" y="209379"/>
                    <a:pt x="875327" y="269769"/>
                    <a:pt x="800832" y="269769"/>
                  </a:cubicBezTo>
                  <a:lnTo>
                    <a:pt x="134885" y="269769"/>
                  </a:lnTo>
                  <a:cubicBezTo>
                    <a:pt x="99111" y="269769"/>
                    <a:pt x="64803" y="255558"/>
                    <a:pt x="39507" y="230262"/>
                  </a:cubicBezTo>
                  <a:cubicBezTo>
                    <a:pt x="14211" y="204967"/>
                    <a:pt x="0" y="170658"/>
                    <a:pt x="0" y="134885"/>
                  </a:cubicBezTo>
                  <a:lnTo>
                    <a:pt x="0" y="134885"/>
                  </a:lnTo>
                  <a:cubicBezTo>
                    <a:pt x="0" y="99111"/>
                    <a:pt x="14211" y="64803"/>
                    <a:pt x="39507" y="39507"/>
                  </a:cubicBezTo>
                  <a:cubicBezTo>
                    <a:pt x="64803" y="14211"/>
                    <a:pt x="99111" y="0"/>
                    <a:pt x="134885" y="0"/>
                  </a:cubicBezTo>
                  <a:close/>
                </a:path>
              </a:pathLst>
            </a:custGeom>
            <a:solidFill>
              <a:srgbClr val="FFFFFF"/>
            </a:solidFill>
            <a:ln cap="rnd">
              <a:noFill/>
              <a:prstDash val="solid"/>
              <a:round/>
            </a:ln>
          </p:spPr>
        </p:sp>
        <p:sp>
          <p:nvSpPr>
            <p:cNvPr name="TextBox 19" id="19"/>
            <p:cNvSpPr txBox="true"/>
            <p:nvPr/>
          </p:nvSpPr>
          <p:spPr>
            <a:xfrm>
              <a:off x="0" y="-47625"/>
              <a:ext cx="935716" cy="317394"/>
            </a:xfrm>
            <a:prstGeom prst="rect">
              <a:avLst/>
            </a:prstGeom>
          </p:spPr>
          <p:txBody>
            <a:bodyPr anchor="ctr" rtlCol="false" tIns="50800" lIns="50800" bIns="50800" rIns="50800"/>
            <a:lstStyle/>
            <a:p>
              <a:pPr algn="ctr">
                <a:lnSpc>
                  <a:spcPts val="3639"/>
                </a:lnSpc>
              </a:pPr>
              <a:r>
                <a:rPr lang="en-US" sz="2599">
                  <a:solidFill>
                    <a:srgbClr val="231F20"/>
                  </a:solidFill>
                  <a:latin typeface="DM Sans"/>
                  <a:ea typeface="DM Sans"/>
                  <a:cs typeface="DM Sans"/>
                  <a:sym typeface="DM Sans"/>
                </a:rPr>
                <a:t>Alat evaluasi keadilan hukum</a:t>
              </a:r>
            </a:p>
          </p:txBody>
        </p:sp>
      </p:grpSp>
      <p:grpSp>
        <p:nvGrpSpPr>
          <p:cNvPr name="Group 20" id="20"/>
          <p:cNvGrpSpPr/>
          <p:nvPr/>
        </p:nvGrpSpPr>
        <p:grpSpPr>
          <a:xfrm rot="0">
            <a:off x="1184260" y="6358038"/>
            <a:ext cx="6139824" cy="1012423"/>
            <a:chOff x="0" y="0"/>
            <a:chExt cx="1617073" cy="266646"/>
          </a:xfrm>
        </p:grpSpPr>
        <p:sp>
          <p:nvSpPr>
            <p:cNvPr name="Freeform 21" id="21"/>
            <p:cNvSpPr/>
            <p:nvPr/>
          </p:nvSpPr>
          <p:spPr>
            <a:xfrm flipH="false" flipV="false" rot="0">
              <a:off x="0" y="0"/>
              <a:ext cx="1617073" cy="266646"/>
            </a:xfrm>
            <a:custGeom>
              <a:avLst/>
              <a:gdLst/>
              <a:ahLst/>
              <a:cxnLst/>
              <a:rect r="r" b="b" t="t" l="l"/>
              <a:pathLst>
                <a:path h="266646" w="1617073">
                  <a:moveTo>
                    <a:pt x="126094" y="0"/>
                  </a:moveTo>
                  <a:lnTo>
                    <a:pt x="1490980" y="0"/>
                  </a:lnTo>
                  <a:cubicBezTo>
                    <a:pt x="1560619" y="0"/>
                    <a:pt x="1617073" y="56454"/>
                    <a:pt x="1617073" y="126094"/>
                  </a:cubicBezTo>
                  <a:lnTo>
                    <a:pt x="1617073" y="140553"/>
                  </a:lnTo>
                  <a:cubicBezTo>
                    <a:pt x="1617073" y="173995"/>
                    <a:pt x="1603788" y="206067"/>
                    <a:pt x="1580141" y="229715"/>
                  </a:cubicBezTo>
                  <a:cubicBezTo>
                    <a:pt x="1556494" y="253362"/>
                    <a:pt x="1524422" y="266646"/>
                    <a:pt x="1490980" y="266646"/>
                  </a:cubicBezTo>
                  <a:lnTo>
                    <a:pt x="126094" y="266646"/>
                  </a:lnTo>
                  <a:cubicBezTo>
                    <a:pt x="92651" y="266646"/>
                    <a:pt x="60579" y="253362"/>
                    <a:pt x="36932" y="229715"/>
                  </a:cubicBezTo>
                  <a:cubicBezTo>
                    <a:pt x="13285" y="206067"/>
                    <a:pt x="0" y="173995"/>
                    <a:pt x="0" y="140553"/>
                  </a:cubicBezTo>
                  <a:lnTo>
                    <a:pt x="0" y="126094"/>
                  </a:lnTo>
                  <a:cubicBezTo>
                    <a:pt x="0" y="92651"/>
                    <a:pt x="13285" y="60579"/>
                    <a:pt x="36932" y="36932"/>
                  </a:cubicBezTo>
                  <a:cubicBezTo>
                    <a:pt x="60579" y="13285"/>
                    <a:pt x="92651" y="0"/>
                    <a:pt x="126094" y="0"/>
                  </a:cubicBezTo>
                  <a:close/>
                </a:path>
              </a:pathLst>
            </a:custGeom>
            <a:solidFill>
              <a:srgbClr val="FFFFFF"/>
            </a:solidFill>
            <a:ln cap="rnd">
              <a:noFill/>
              <a:prstDash val="solid"/>
              <a:round/>
            </a:ln>
          </p:spPr>
        </p:sp>
        <p:sp>
          <p:nvSpPr>
            <p:cNvPr name="TextBox 22" id="22"/>
            <p:cNvSpPr txBox="true"/>
            <p:nvPr/>
          </p:nvSpPr>
          <p:spPr>
            <a:xfrm>
              <a:off x="0" y="-47625"/>
              <a:ext cx="1617073" cy="314271"/>
            </a:xfrm>
            <a:prstGeom prst="rect">
              <a:avLst/>
            </a:prstGeom>
          </p:spPr>
          <p:txBody>
            <a:bodyPr anchor="ctr" rtlCol="false" tIns="50800" lIns="50800" bIns="50800" rIns="50800"/>
            <a:lstStyle/>
            <a:p>
              <a:pPr algn="ctr">
                <a:lnSpc>
                  <a:spcPts val="3639"/>
                </a:lnSpc>
              </a:pPr>
              <a:r>
                <a:rPr lang="en-US" sz="2599">
                  <a:solidFill>
                    <a:srgbClr val="231F20"/>
                  </a:solidFill>
                  <a:latin typeface="DM Sans"/>
                  <a:ea typeface="DM Sans"/>
                  <a:cs typeface="DM Sans"/>
                  <a:sym typeface="DM Sans"/>
                </a:rPr>
                <a:t>Jembatan antara hukum dan moral</a:t>
              </a:r>
            </a:p>
          </p:txBody>
        </p:sp>
      </p:grpSp>
      <p:grpSp>
        <p:nvGrpSpPr>
          <p:cNvPr name="Group 23" id="23"/>
          <p:cNvGrpSpPr/>
          <p:nvPr/>
        </p:nvGrpSpPr>
        <p:grpSpPr>
          <a:xfrm rot="0">
            <a:off x="718001" y="3930315"/>
            <a:ext cx="664041" cy="664041"/>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231"/>
            </a:solidFill>
          </p:spPr>
        </p:sp>
        <p:sp>
          <p:nvSpPr>
            <p:cNvPr name="TextBox 25" id="25"/>
            <p:cNvSpPr txBox="true"/>
            <p:nvPr/>
          </p:nvSpPr>
          <p:spPr>
            <a:xfrm>
              <a:off x="76200" y="38100"/>
              <a:ext cx="660400" cy="698500"/>
            </a:xfrm>
            <a:prstGeom prst="rect">
              <a:avLst/>
            </a:prstGeom>
          </p:spPr>
          <p:txBody>
            <a:bodyPr anchor="ctr" rtlCol="false" tIns="50800" lIns="50800" bIns="50800" rIns="50800"/>
            <a:lstStyle/>
            <a:p>
              <a:pPr algn="ctr">
                <a:lnSpc>
                  <a:spcPts val="2520"/>
                </a:lnSpc>
              </a:pPr>
              <a:r>
                <a:rPr lang="en-US" sz="1800">
                  <a:solidFill>
                    <a:srgbClr val="231F20"/>
                  </a:solidFill>
                  <a:latin typeface="Neue Machina"/>
                  <a:ea typeface="Neue Machina"/>
                  <a:cs typeface="Neue Machina"/>
                  <a:sym typeface="Neue Machina"/>
                </a:rPr>
                <a:t>1</a:t>
              </a:r>
            </a:p>
          </p:txBody>
        </p:sp>
      </p:grpSp>
      <p:sp>
        <p:nvSpPr>
          <p:cNvPr name="TextBox 26" id="26"/>
          <p:cNvSpPr txBox="true"/>
          <p:nvPr/>
        </p:nvSpPr>
        <p:spPr>
          <a:xfrm rot="0">
            <a:off x="1028700" y="2431833"/>
            <a:ext cx="9425869" cy="826144"/>
          </a:xfrm>
          <a:prstGeom prst="rect">
            <a:avLst/>
          </a:prstGeom>
        </p:spPr>
        <p:txBody>
          <a:bodyPr anchor="t" rtlCol="false" tIns="0" lIns="0" bIns="0" rIns="0">
            <a:spAutoFit/>
          </a:bodyPr>
          <a:lstStyle/>
          <a:p>
            <a:pPr algn="l">
              <a:lnSpc>
                <a:spcPts val="5900"/>
              </a:lnSpc>
            </a:pPr>
            <a:r>
              <a:rPr lang="en-US" sz="5900">
                <a:solidFill>
                  <a:srgbClr val="FFFFFF"/>
                </a:solidFill>
                <a:latin typeface="Times New Roman"/>
                <a:ea typeface="Times New Roman"/>
                <a:cs typeface="Times New Roman"/>
                <a:sym typeface="Times New Roman"/>
              </a:rPr>
              <a:t>FUNGSI FILSAFAT HUKUM</a:t>
            </a:r>
          </a:p>
        </p:txBody>
      </p:sp>
      <p:sp>
        <p:nvSpPr>
          <p:cNvPr name="TextBox 27" id="27"/>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28" id="28"/>
          <p:cNvSpPr txBox="true"/>
          <p:nvPr/>
        </p:nvSpPr>
        <p:spPr>
          <a:xfrm rot="0">
            <a:off x="1178939" y="7951656"/>
            <a:ext cx="7432859" cy="1059181"/>
          </a:xfrm>
          <a:prstGeom prst="rect">
            <a:avLst/>
          </a:prstGeom>
        </p:spPr>
        <p:txBody>
          <a:bodyPr anchor="t" rtlCol="false" tIns="0" lIns="0" bIns="0" rIns="0">
            <a:spAutoFit/>
          </a:bodyPr>
          <a:lstStyle/>
          <a:p>
            <a:pPr algn="l">
              <a:lnSpc>
                <a:spcPts val="2700"/>
              </a:lnSpc>
            </a:pPr>
            <a:r>
              <a:rPr lang="en-US" sz="2700">
                <a:solidFill>
                  <a:srgbClr val="FFFFFF"/>
                </a:solidFill>
                <a:latin typeface="Neue Machina"/>
                <a:ea typeface="Neue Machina"/>
                <a:cs typeface="Neue Machina"/>
                <a:sym typeface="Neue Machina"/>
              </a:rPr>
              <a:t>FILSAFAT HUKUM BERFUNGSI SEBAGAI ALAT KOREKSI MORAL ATAS HUKUM POSITIF </a:t>
            </a:r>
          </a:p>
        </p:txBody>
      </p:sp>
      <p:grpSp>
        <p:nvGrpSpPr>
          <p:cNvPr name="Group 29" id="29"/>
          <p:cNvGrpSpPr/>
          <p:nvPr/>
        </p:nvGrpSpPr>
        <p:grpSpPr>
          <a:xfrm rot="0">
            <a:off x="7703173" y="3930315"/>
            <a:ext cx="664041" cy="664041"/>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231"/>
            </a:solidFill>
          </p:spPr>
        </p:sp>
        <p:sp>
          <p:nvSpPr>
            <p:cNvPr name="TextBox 31" id="31"/>
            <p:cNvSpPr txBox="true"/>
            <p:nvPr/>
          </p:nvSpPr>
          <p:spPr>
            <a:xfrm>
              <a:off x="76200" y="38100"/>
              <a:ext cx="660400" cy="698500"/>
            </a:xfrm>
            <a:prstGeom prst="rect">
              <a:avLst/>
            </a:prstGeom>
          </p:spPr>
          <p:txBody>
            <a:bodyPr anchor="ctr" rtlCol="false" tIns="50800" lIns="50800" bIns="50800" rIns="50800"/>
            <a:lstStyle/>
            <a:p>
              <a:pPr algn="ctr">
                <a:lnSpc>
                  <a:spcPts val="2520"/>
                </a:lnSpc>
              </a:pPr>
              <a:r>
                <a:rPr lang="en-US" sz="1800">
                  <a:solidFill>
                    <a:srgbClr val="231F20"/>
                  </a:solidFill>
                  <a:latin typeface="Neue Machina"/>
                  <a:ea typeface="Neue Machina"/>
                  <a:cs typeface="Neue Machina"/>
                  <a:sym typeface="Neue Machina"/>
                </a:rPr>
                <a:t>2</a:t>
              </a:r>
            </a:p>
          </p:txBody>
        </p:sp>
      </p:grpSp>
      <p:grpSp>
        <p:nvGrpSpPr>
          <p:cNvPr name="Group 32" id="32"/>
          <p:cNvGrpSpPr/>
          <p:nvPr/>
        </p:nvGrpSpPr>
        <p:grpSpPr>
          <a:xfrm rot="0">
            <a:off x="7371153" y="6532229"/>
            <a:ext cx="664041" cy="664041"/>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231"/>
            </a:solidFill>
          </p:spPr>
        </p:sp>
        <p:sp>
          <p:nvSpPr>
            <p:cNvPr name="TextBox 34" id="34"/>
            <p:cNvSpPr txBox="true"/>
            <p:nvPr/>
          </p:nvSpPr>
          <p:spPr>
            <a:xfrm>
              <a:off x="76200" y="38100"/>
              <a:ext cx="660400" cy="698500"/>
            </a:xfrm>
            <a:prstGeom prst="rect">
              <a:avLst/>
            </a:prstGeom>
          </p:spPr>
          <p:txBody>
            <a:bodyPr anchor="ctr" rtlCol="false" tIns="50800" lIns="50800" bIns="50800" rIns="50800"/>
            <a:lstStyle/>
            <a:p>
              <a:pPr algn="ctr">
                <a:lnSpc>
                  <a:spcPts val="2520"/>
                </a:lnSpc>
              </a:pPr>
              <a:r>
                <a:rPr lang="en-US" sz="1800">
                  <a:solidFill>
                    <a:srgbClr val="231F20"/>
                  </a:solidFill>
                  <a:latin typeface="Neue Machina"/>
                  <a:ea typeface="Neue Machina"/>
                  <a:cs typeface="Neue Machina"/>
                  <a:sym typeface="Neue Machina"/>
                </a:rPr>
                <a:t>3</a:t>
              </a:r>
            </a:p>
          </p:txBody>
        </p:sp>
      </p:grpSp>
      <p:grpSp>
        <p:nvGrpSpPr>
          <p:cNvPr name="Group 35" id="35"/>
          <p:cNvGrpSpPr/>
          <p:nvPr/>
        </p:nvGrpSpPr>
        <p:grpSpPr>
          <a:xfrm rot="0">
            <a:off x="520219" y="6403927"/>
            <a:ext cx="664041" cy="664041"/>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C231"/>
            </a:solidFill>
          </p:spPr>
        </p:sp>
        <p:sp>
          <p:nvSpPr>
            <p:cNvPr name="TextBox 37" id="37"/>
            <p:cNvSpPr txBox="true"/>
            <p:nvPr/>
          </p:nvSpPr>
          <p:spPr>
            <a:xfrm>
              <a:off x="76200" y="38100"/>
              <a:ext cx="660400" cy="698500"/>
            </a:xfrm>
            <a:prstGeom prst="rect">
              <a:avLst/>
            </a:prstGeom>
          </p:spPr>
          <p:txBody>
            <a:bodyPr anchor="ctr" rtlCol="false" tIns="50800" lIns="50800" bIns="50800" rIns="50800"/>
            <a:lstStyle/>
            <a:p>
              <a:pPr algn="ctr">
                <a:lnSpc>
                  <a:spcPts val="2520"/>
                </a:lnSpc>
              </a:pPr>
              <a:r>
                <a:rPr lang="en-US" sz="1800">
                  <a:solidFill>
                    <a:srgbClr val="231F20"/>
                  </a:solidFill>
                  <a:latin typeface="Neue Machina"/>
                  <a:ea typeface="Neue Machina"/>
                  <a:cs typeface="Neue Machina"/>
                  <a:sym typeface="Neue Machina"/>
                </a:rPr>
                <a:t>4</a:t>
              </a:r>
            </a:p>
          </p:txBody>
        </p:sp>
      </p:grpSp>
      <p:sp>
        <p:nvSpPr>
          <p:cNvPr name="Freeform 38" id="38"/>
          <p:cNvSpPr/>
          <p:nvPr/>
        </p:nvSpPr>
        <p:spPr>
          <a:xfrm flipH="true" flipV="true" rot="0">
            <a:off x="11798813" y="2655817"/>
            <a:ext cx="756627" cy="756627"/>
          </a:xfrm>
          <a:custGeom>
            <a:avLst/>
            <a:gdLst/>
            <a:ahLst/>
            <a:cxnLst/>
            <a:rect r="r" b="b" t="t" l="l"/>
            <a:pathLst>
              <a:path h="756627" w="756627">
                <a:moveTo>
                  <a:pt x="756626" y="756626"/>
                </a:moveTo>
                <a:lnTo>
                  <a:pt x="0" y="756626"/>
                </a:lnTo>
                <a:lnTo>
                  <a:pt x="0" y="0"/>
                </a:lnTo>
                <a:lnTo>
                  <a:pt x="756626" y="0"/>
                </a:lnTo>
                <a:lnTo>
                  <a:pt x="756626" y="756626"/>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AutoShape 39" id="39"/>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2346758" y="2882939"/>
            <a:ext cx="13594485" cy="1079504"/>
          </a:xfrm>
          <a:prstGeom prst="rect">
            <a:avLst/>
          </a:prstGeom>
        </p:spPr>
        <p:txBody>
          <a:bodyPr anchor="t" rtlCol="false" tIns="0" lIns="0" bIns="0" rIns="0">
            <a:spAutoFit/>
          </a:bodyPr>
          <a:lstStyle/>
          <a:p>
            <a:pPr algn="ctr">
              <a:lnSpc>
                <a:spcPts val="8000"/>
              </a:lnSpc>
            </a:pPr>
            <a:r>
              <a:rPr lang="en-US" sz="8000">
                <a:solidFill>
                  <a:srgbClr val="FFFFFF"/>
                </a:solidFill>
                <a:latin typeface="Neue Machina"/>
                <a:ea typeface="Neue Machina"/>
                <a:cs typeface="Neue Machina"/>
                <a:sym typeface="Neue Machina"/>
              </a:rPr>
              <a:t>ALIRAN FILSAFAT HUKUM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618192" y="7359315"/>
            <a:ext cx="3724358" cy="976630"/>
          </a:xfrm>
          <a:prstGeom prst="rect">
            <a:avLst/>
          </a:prstGeom>
        </p:spPr>
        <p:txBody>
          <a:bodyPr anchor="t" rtlCol="false" tIns="0" lIns="0" bIns="0" rIns="0">
            <a:spAutoFit/>
          </a:bodyPr>
          <a:lstStyle/>
          <a:p>
            <a:pPr algn="ctr">
              <a:lnSpc>
                <a:spcPts val="3919"/>
              </a:lnSpc>
            </a:pPr>
            <a:r>
              <a:rPr lang="en-US" sz="2799">
                <a:solidFill>
                  <a:srgbClr val="FFFFFF"/>
                </a:solidFill>
                <a:latin typeface="DM Sans"/>
                <a:ea typeface="DM Sans"/>
                <a:cs typeface="DM Sans"/>
                <a:sym typeface="DM Sans"/>
              </a:rPr>
              <a:t>Hukum Alam: hukum dan moral </a:t>
            </a:r>
          </a:p>
        </p:txBody>
      </p:sp>
      <p:sp>
        <p:nvSpPr>
          <p:cNvPr name="TextBox 6" id="6"/>
          <p:cNvSpPr txBox="true"/>
          <p:nvPr/>
        </p:nvSpPr>
        <p:spPr>
          <a:xfrm rot="0">
            <a:off x="7281821" y="7382701"/>
            <a:ext cx="3724358" cy="976630"/>
          </a:xfrm>
          <a:prstGeom prst="rect">
            <a:avLst/>
          </a:prstGeom>
        </p:spPr>
        <p:txBody>
          <a:bodyPr anchor="t" rtlCol="false" tIns="0" lIns="0" bIns="0" rIns="0">
            <a:spAutoFit/>
          </a:bodyPr>
          <a:lstStyle/>
          <a:p>
            <a:pPr algn="ctr">
              <a:lnSpc>
                <a:spcPts val="3919"/>
              </a:lnSpc>
            </a:pPr>
            <a:r>
              <a:rPr lang="en-US" sz="2799">
                <a:solidFill>
                  <a:srgbClr val="FFFFFF"/>
                </a:solidFill>
                <a:latin typeface="DM Sans"/>
                <a:ea typeface="DM Sans"/>
                <a:cs typeface="DM Sans"/>
                <a:sym typeface="DM Sans"/>
              </a:rPr>
              <a:t>Positivisme: hukum formal </a:t>
            </a:r>
          </a:p>
        </p:txBody>
      </p:sp>
      <p:sp>
        <p:nvSpPr>
          <p:cNvPr name="TextBox 7" id="7"/>
          <p:cNvSpPr txBox="true"/>
          <p:nvPr/>
        </p:nvSpPr>
        <p:spPr>
          <a:xfrm rot="0">
            <a:off x="11949097" y="7382701"/>
            <a:ext cx="3724358" cy="1471930"/>
          </a:xfrm>
          <a:prstGeom prst="rect">
            <a:avLst/>
          </a:prstGeom>
        </p:spPr>
        <p:txBody>
          <a:bodyPr anchor="t" rtlCol="false" tIns="0" lIns="0" bIns="0" rIns="0">
            <a:spAutoFit/>
          </a:bodyPr>
          <a:lstStyle/>
          <a:p>
            <a:pPr algn="ctr">
              <a:lnSpc>
                <a:spcPts val="3919"/>
              </a:lnSpc>
            </a:pPr>
            <a:r>
              <a:rPr lang="en-US" sz="2799">
                <a:solidFill>
                  <a:srgbClr val="FFFFFF"/>
                </a:solidFill>
                <a:latin typeface="DM Sans"/>
                <a:ea typeface="DM Sans"/>
                <a:cs typeface="DM Sans"/>
                <a:sym typeface="DM Sans"/>
              </a:rPr>
              <a:t>Pendekatan Kritis: hukum diuji oleh keadilan </a:t>
            </a:r>
          </a:p>
        </p:txBody>
      </p:sp>
      <p:sp>
        <p:nvSpPr>
          <p:cNvPr name="AutoShape 8" id="8"/>
          <p:cNvSpPr/>
          <p:nvPr/>
        </p:nvSpPr>
        <p:spPr>
          <a:xfrm>
            <a:off x="5541966" y="5893093"/>
            <a:ext cx="7204067" cy="0"/>
          </a:xfrm>
          <a:prstGeom prst="line">
            <a:avLst/>
          </a:prstGeom>
          <a:ln cap="flat" w="57150">
            <a:solidFill>
              <a:srgbClr val="FAC231"/>
            </a:solidFill>
            <a:prstDash val="solid"/>
            <a:headEnd type="none" len="sm" w="sm"/>
            <a:tailEnd type="none" len="sm" w="sm"/>
          </a:ln>
        </p:spPr>
      </p:sp>
      <p:grpSp>
        <p:nvGrpSpPr>
          <p:cNvPr name="Group 9" id="9"/>
          <p:cNvGrpSpPr/>
          <p:nvPr/>
        </p:nvGrpSpPr>
        <p:grpSpPr>
          <a:xfrm rot="0">
            <a:off x="2346758" y="4841636"/>
            <a:ext cx="4267226" cy="2064815"/>
            <a:chOff x="0" y="0"/>
            <a:chExt cx="5689635" cy="2753086"/>
          </a:xfrm>
        </p:grpSpPr>
        <p:pic>
          <p:nvPicPr>
            <p:cNvPr name="Picture 10" id="10"/>
            <p:cNvPicPr>
              <a:picLocks noChangeAspect="true"/>
            </p:cNvPicPr>
            <p:nvPr/>
          </p:nvPicPr>
          <p:blipFill>
            <a:blip r:embed="rId2"/>
            <a:srcRect l="0" t="24274" r="12266" b="12007"/>
            <a:stretch>
              <a:fillRect/>
            </a:stretch>
          </p:blipFill>
          <p:spPr>
            <a:xfrm flipH="false" flipV="false">
              <a:off x="0" y="0"/>
              <a:ext cx="5689635" cy="2753086"/>
            </a:xfrm>
            <a:prstGeom prst="rect">
              <a:avLst/>
            </a:prstGeom>
          </p:spPr>
        </p:pic>
      </p:grpSp>
      <p:grpSp>
        <p:nvGrpSpPr>
          <p:cNvPr name="Group 11" id="11"/>
          <p:cNvGrpSpPr/>
          <p:nvPr/>
        </p:nvGrpSpPr>
        <p:grpSpPr>
          <a:xfrm rot="0">
            <a:off x="7010387" y="4841636"/>
            <a:ext cx="4267226" cy="2064815"/>
            <a:chOff x="0" y="0"/>
            <a:chExt cx="5689635" cy="2753086"/>
          </a:xfrm>
        </p:grpSpPr>
        <p:pic>
          <p:nvPicPr>
            <p:cNvPr name="Picture 12" id="12"/>
            <p:cNvPicPr>
              <a:picLocks noChangeAspect="true"/>
            </p:cNvPicPr>
            <p:nvPr/>
          </p:nvPicPr>
          <p:blipFill>
            <a:blip r:embed="rId3"/>
            <a:srcRect l="0" t="24064" r="0" b="5167"/>
            <a:stretch>
              <a:fillRect/>
            </a:stretch>
          </p:blipFill>
          <p:spPr>
            <a:xfrm flipH="false" flipV="false">
              <a:off x="0" y="0"/>
              <a:ext cx="5689635" cy="2753086"/>
            </a:xfrm>
            <a:prstGeom prst="rect">
              <a:avLst/>
            </a:prstGeom>
          </p:spPr>
        </p:pic>
      </p:grpSp>
      <p:grpSp>
        <p:nvGrpSpPr>
          <p:cNvPr name="Group 13" id="13"/>
          <p:cNvGrpSpPr/>
          <p:nvPr/>
        </p:nvGrpSpPr>
        <p:grpSpPr>
          <a:xfrm rot="0">
            <a:off x="11677663" y="4841636"/>
            <a:ext cx="4267226" cy="2064815"/>
            <a:chOff x="0" y="0"/>
            <a:chExt cx="5689635" cy="2753086"/>
          </a:xfrm>
        </p:grpSpPr>
        <p:pic>
          <p:nvPicPr>
            <p:cNvPr name="Picture 14" id="14"/>
            <p:cNvPicPr>
              <a:picLocks noChangeAspect="true"/>
            </p:cNvPicPr>
            <p:nvPr/>
          </p:nvPicPr>
          <p:blipFill>
            <a:blip r:embed="rId4"/>
            <a:srcRect l="0" t="32266" r="0" b="35494"/>
            <a:stretch>
              <a:fillRect/>
            </a:stretch>
          </p:blipFill>
          <p:spPr>
            <a:xfrm flipH="false" flipV="false">
              <a:off x="0" y="0"/>
              <a:ext cx="5689635" cy="2753086"/>
            </a:xfrm>
            <a:prstGeom prst="rect">
              <a:avLst/>
            </a:prstGeom>
          </p:spPr>
        </p:pic>
      </p:grpSp>
      <p:grpSp>
        <p:nvGrpSpPr>
          <p:cNvPr name="Group 15" id="15"/>
          <p:cNvGrpSpPr/>
          <p:nvPr/>
        </p:nvGrpSpPr>
        <p:grpSpPr>
          <a:xfrm rot="0">
            <a:off x="-255943" y="9258300"/>
            <a:ext cx="18543943" cy="1449166"/>
            <a:chOff x="0" y="0"/>
            <a:chExt cx="4884002" cy="381673"/>
          </a:xfrm>
        </p:grpSpPr>
        <p:sp>
          <p:nvSpPr>
            <p:cNvPr name="Freeform 16" id="16"/>
            <p:cNvSpPr/>
            <p:nvPr/>
          </p:nvSpPr>
          <p:spPr>
            <a:xfrm flipH="false" flipV="false" rot="0">
              <a:off x="0" y="0"/>
              <a:ext cx="4884001" cy="381673"/>
            </a:xfrm>
            <a:custGeom>
              <a:avLst/>
              <a:gdLst/>
              <a:ahLst/>
              <a:cxnLst/>
              <a:rect r="r" b="b" t="t" l="l"/>
              <a:pathLst>
                <a:path h="381673" w="4884001">
                  <a:moveTo>
                    <a:pt x="0" y="0"/>
                  </a:moveTo>
                  <a:lnTo>
                    <a:pt x="4884001" y="0"/>
                  </a:lnTo>
                  <a:lnTo>
                    <a:pt x="4884001" y="381673"/>
                  </a:lnTo>
                  <a:lnTo>
                    <a:pt x="0" y="381673"/>
                  </a:lnTo>
                  <a:close/>
                </a:path>
              </a:pathLst>
            </a:custGeom>
            <a:solidFill>
              <a:srgbClr val="FFFFFF"/>
            </a:solidFill>
          </p:spPr>
        </p:sp>
        <p:sp>
          <p:nvSpPr>
            <p:cNvPr name="TextBox 17" id="17"/>
            <p:cNvSpPr txBox="true"/>
            <p:nvPr/>
          </p:nvSpPr>
          <p:spPr>
            <a:xfrm>
              <a:off x="0" y="-38100"/>
              <a:ext cx="4884002" cy="419773"/>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074059" y="2396297"/>
            <a:ext cx="12714329" cy="939808"/>
          </a:xfrm>
          <a:prstGeom prst="rect">
            <a:avLst/>
          </a:prstGeom>
        </p:spPr>
        <p:txBody>
          <a:bodyPr anchor="t" rtlCol="false" tIns="0" lIns="0" bIns="0" rIns="0">
            <a:spAutoFit/>
          </a:bodyPr>
          <a:lstStyle/>
          <a:p>
            <a:pPr algn="r">
              <a:lnSpc>
                <a:spcPts val="7000"/>
              </a:lnSpc>
            </a:pPr>
            <a:r>
              <a:rPr lang="en-US" sz="7000">
                <a:solidFill>
                  <a:srgbClr val="FFFFFF"/>
                </a:solidFill>
                <a:latin typeface="Neue Machina"/>
                <a:ea typeface="Neue Machina"/>
                <a:cs typeface="Neue Machina"/>
                <a:sym typeface="Neue Machina"/>
              </a:rPr>
              <a:t>GUSTAV RADBRUCH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716978" y="6396990"/>
            <a:ext cx="5782734"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Filsuf hukum Jerman </a:t>
            </a:r>
          </a:p>
        </p:txBody>
      </p:sp>
      <p:sp>
        <p:nvSpPr>
          <p:cNvPr name="TextBox 6" id="6"/>
          <p:cNvSpPr txBox="true"/>
          <p:nvPr/>
        </p:nvSpPr>
        <p:spPr>
          <a:xfrm rot="0">
            <a:off x="3738494" y="7211060"/>
            <a:ext cx="7253646" cy="9766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Reaksi terhadap positivisme ekstrem, dan Pengalaman rezim Nazi </a:t>
            </a:r>
          </a:p>
        </p:txBody>
      </p:sp>
      <p:sp>
        <p:nvSpPr>
          <p:cNvPr name="TextBox 7" id="7"/>
          <p:cNvSpPr txBox="true"/>
          <p:nvPr/>
        </p:nvSpPr>
        <p:spPr>
          <a:xfrm rot="0">
            <a:off x="3738494" y="8451533"/>
            <a:ext cx="5777729" cy="438785"/>
          </a:xfrm>
          <a:prstGeom prst="rect">
            <a:avLst/>
          </a:prstGeom>
        </p:spPr>
        <p:txBody>
          <a:bodyPr anchor="t" rtlCol="false" tIns="0" lIns="0" bIns="0" rIns="0">
            <a:spAutoFit/>
          </a:bodyPr>
          <a:lstStyle/>
          <a:p>
            <a:pPr algn="just">
              <a:lnSpc>
                <a:spcPts val="3640"/>
              </a:lnSpc>
            </a:pPr>
            <a:r>
              <a:rPr lang="en-US" sz="2600">
                <a:solidFill>
                  <a:srgbClr val="FFFFFF"/>
                </a:solidFill>
                <a:latin typeface="DM Sans"/>
                <a:ea typeface="DM Sans"/>
                <a:cs typeface="DM Sans"/>
                <a:sym typeface="DM Sans"/>
              </a:rPr>
              <a:t>Membangun filsafat hukum bermoral </a:t>
            </a:r>
          </a:p>
        </p:txBody>
      </p:sp>
      <p:sp>
        <p:nvSpPr>
          <p:cNvPr name="TextBox 8" id="8"/>
          <p:cNvSpPr txBox="true"/>
          <p:nvPr/>
        </p:nvSpPr>
        <p:spPr>
          <a:xfrm rot="0">
            <a:off x="12027563" y="6685280"/>
            <a:ext cx="5231737" cy="1754058"/>
          </a:xfrm>
          <a:prstGeom prst="rect">
            <a:avLst/>
          </a:prstGeom>
        </p:spPr>
        <p:txBody>
          <a:bodyPr anchor="t" rtlCol="false" tIns="0" lIns="0" bIns="0" rIns="0">
            <a:spAutoFit/>
          </a:bodyPr>
          <a:lstStyle/>
          <a:p>
            <a:pPr algn="ctr">
              <a:lnSpc>
                <a:spcPts val="2307"/>
              </a:lnSpc>
            </a:pPr>
            <a:r>
              <a:rPr lang="en-US" sz="2307">
                <a:solidFill>
                  <a:srgbClr val="FFFFFF"/>
                </a:solidFill>
                <a:latin typeface="Times New Roman"/>
                <a:ea typeface="Times New Roman"/>
                <a:cs typeface="Times New Roman"/>
                <a:sym typeface="Times New Roman"/>
              </a:rPr>
              <a:t>RADBRUCH MENULIS DARI PENGALAMAN KONKRET HUKUM YANG SAH SECARA FORMAL TETAPI JAHAT SECARA MORAL. INI MENJADIKAN TEORINYA RELEVAN BAGI NEGARA HUKUM MODERN</a:t>
            </a:r>
            <a:r>
              <a:rPr lang="en-US" b="true" sz="2307">
                <a:solidFill>
                  <a:srgbClr val="FFFFFF"/>
                </a:solidFill>
                <a:latin typeface="Times New Roman Bold"/>
                <a:ea typeface="Times New Roman Bold"/>
                <a:cs typeface="Times New Roman Bold"/>
                <a:sym typeface="Times New Roman Bold"/>
              </a:rPr>
              <a:t> </a:t>
            </a:r>
          </a:p>
        </p:txBody>
      </p:sp>
      <p:sp>
        <p:nvSpPr>
          <p:cNvPr name="TextBox 9" id="9"/>
          <p:cNvSpPr txBox="true"/>
          <p:nvPr/>
        </p:nvSpPr>
        <p:spPr>
          <a:xfrm rot="0">
            <a:off x="2962035" y="647319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0" id="10"/>
          <p:cNvSpPr txBox="true"/>
          <p:nvPr/>
        </p:nvSpPr>
        <p:spPr>
          <a:xfrm rot="0">
            <a:off x="2962035" y="7315835"/>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1" id="11"/>
          <p:cNvSpPr txBox="true"/>
          <p:nvPr/>
        </p:nvSpPr>
        <p:spPr>
          <a:xfrm rot="0">
            <a:off x="2962035" y="8456613"/>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Freeform 12" id="12"/>
          <p:cNvSpPr/>
          <p:nvPr/>
        </p:nvSpPr>
        <p:spPr>
          <a:xfrm flipH="false" flipV="true" rot="0">
            <a:off x="1752366" y="610552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3" id="13"/>
          <p:cNvSpPr/>
          <p:nvPr/>
        </p:nvSpPr>
        <p:spPr>
          <a:xfrm>
            <a:off x="1028700" y="5162550"/>
            <a:ext cx="16230600" cy="0"/>
          </a:xfrm>
          <a:prstGeom prst="line">
            <a:avLst/>
          </a:prstGeom>
          <a:ln cap="flat" w="38100">
            <a:solidFill>
              <a:srgbClr val="FAC231"/>
            </a:solidFill>
            <a:prstDash val="solid"/>
            <a:headEnd type="none" len="sm" w="sm"/>
            <a:tailEnd type="none" len="sm" w="sm"/>
          </a:ln>
        </p:spPr>
      </p:sp>
      <p:sp>
        <p:nvSpPr>
          <p:cNvPr name="AutoShape 14" id="14"/>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2682793" y="2631207"/>
            <a:ext cx="10385383" cy="1600209"/>
          </a:xfrm>
          <a:prstGeom prst="rect">
            <a:avLst/>
          </a:prstGeom>
        </p:spPr>
        <p:txBody>
          <a:bodyPr anchor="t" rtlCol="false" tIns="0" lIns="0" bIns="0" rIns="0">
            <a:spAutoFit/>
          </a:bodyPr>
          <a:lstStyle/>
          <a:p>
            <a:pPr algn="l">
              <a:lnSpc>
                <a:spcPts val="6000"/>
              </a:lnSpc>
            </a:pPr>
            <a:r>
              <a:rPr lang="en-US" sz="6000">
                <a:solidFill>
                  <a:srgbClr val="FFFFFF"/>
                </a:solidFill>
                <a:latin typeface="Times New Roman"/>
                <a:ea typeface="Times New Roman"/>
                <a:cs typeface="Times New Roman"/>
                <a:sym typeface="Times New Roman"/>
              </a:rPr>
              <a:t>TIGA NILAI DASAR HUKUM GUSTAV RADBRUCH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682793" y="4775242"/>
            <a:ext cx="7674081" cy="1116330"/>
          </a:xfrm>
          <a:prstGeom prst="rect">
            <a:avLst/>
          </a:prstGeom>
        </p:spPr>
        <p:txBody>
          <a:bodyPr anchor="t" rtlCol="false" tIns="0" lIns="0" bIns="0" rIns="0">
            <a:spAutoFit/>
          </a:bodyPr>
          <a:lstStyle/>
          <a:p>
            <a:pPr algn="l">
              <a:lnSpc>
                <a:spcPts val="4200"/>
              </a:lnSpc>
            </a:pPr>
            <a:r>
              <a:rPr lang="en-US" sz="4200">
                <a:solidFill>
                  <a:srgbClr val="FFFFFF"/>
                </a:solidFill>
                <a:latin typeface="Neue Machina"/>
                <a:ea typeface="Neue Machina"/>
                <a:cs typeface="Neue Machina"/>
                <a:sym typeface="Neue Machina"/>
              </a:rPr>
              <a:t>TRIKOTOMI NILAI HUKUM GUSTAV RADBRUCH </a:t>
            </a:r>
          </a:p>
        </p:txBody>
      </p:sp>
      <p:grpSp>
        <p:nvGrpSpPr>
          <p:cNvPr name="Group 6" id="6"/>
          <p:cNvGrpSpPr/>
          <p:nvPr/>
        </p:nvGrpSpPr>
        <p:grpSpPr>
          <a:xfrm rot="0">
            <a:off x="1028700" y="2761959"/>
            <a:ext cx="778003" cy="778003"/>
            <a:chOff x="0" y="0"/>
            <a:chExt cx="204906" cy="204906"/>
          </a:xfrm>
        </p:grpSpPr>
        <p:sp>
          <p:nvSpPr>
            <p:cNvPr name="Freeform 7" id="7"/>
            <p:cNvSpPr/>
            <p:nvPr/>
          </p:nvSpPr>
          <p:spPr>
            <a:xfrm flipH="false" flipV="false" rot="0">
              <a:off x="0" y="0"/>
              <a:ext cx="204906" cy="204906"/>
            </a:xfrm>
            <a:custGeom>
              <a:avLst/>
              <a:gdLst/>
              <a:ahLst/>
              <a:cxnLst/>
              <a:rect r="r" b="b" t="t" l="l"/>
              <a:pathLst>
                <a:path h="204906" w="204906">
                  <a:moveTo>
                    <a:pt x="0" y="0"/>
                  </a:moveTo>
                  <a:lnTo>
                    <a:pt x="204906" y="0"/>
                  </a:lnTo>
                  <a:lnTo>
                    <a:pt x="204906" y="204906"/>
                  </a:lnTo>
                  <a:lnTo>
                    <a:pt x="0" y="204906"/>
                  </a:lnTo>
                  <a:close/>
                </a:path>
              </a:pathLst>
            </a:custGeom>
            <a:solidFill>
              <a:srgbClr val="FAC231"/>
            </a:solidFill>
          </p:spPr>
        </p:sp>
        <p:sp>
          <p:nvSpPr>
            <p:cNvPr name="TextBox 8" id="8"/>
            <p:cNvSpPr txBox="true"/>
            <p:nvPr/>
          </p:nvSpPr>
          <p:spPr>
            <a:xfrm>
              <a:off x="0" y="-38100"/>
              <a:ext cx="204906" cy="243006"/>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103543" y="6260003"/>
            <a:ext cx="18543943" cy="2998297"/>
            <a:chOff x="0" y="0"/>
            <a:chExt cx="4884002" cy="789675"/>
          </a:xfrm>
        </p:grpSpPr>
        <p:sp>
          <p:nvSpPr>
            <p:cNvPr name="Freeform 10" id="10"/>
            <p:cNvSpPr/>
            <p:nvPr/>
          </p:nvSpPr>
          <p:spPr>
            <a:xfrm flipH="false" flipV="false" rot="0">
              <a:off x="0" y="0"/>
              <a:ext cx="4884001" cy="789675"/>
            </a:xfrm>
            <a:custGeom>
              <a:avLst/>
              <a:gdLst/>
              <a:ahLst/>
              <a:cxnLst/>
              <a:rect r="r" b="b" t="t" l="l"/>
              <a:pathLst>
                <a:path h="789675" w="4884001">
                  <a:moveTo>
                    <a:pt x="0" y="0"/>
                  </a:moveTo>
                  <a:lnTo>
                    <a:pt x="4884001" y="0"/>
                  </a:lnTo>
                  <a:lnTo>
                    <a:pt x="4884001" y="789675"/>
                  </a:lnTo>
                  <a:lnTo>
                    <a:pt x="0" y="789675"/>
                  </a:lnTo>
                  <a:close/>
                </a:path>
              </a:pathLst>
            </a:custGeom>
            <a:solidFill>
              <a:srgbClr val="FFFFFF"/>
            </a:solidFill>
          </p:spPr>
        </p:sp>
        <p:sp>
          <p:nvSpPr>
            <p:cNvPr name="TextBox 11" id="11"/>
            <p:cNvSpPr txBox="true"/>
            <p:nvPr/>
          </p:nvSpPr>
          <p:spPr>
            <a:xfrm>
              <a:off x="0" y="-38100"/>
              <a:ext cx="4884002" cy="827775"/>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0">
            <a:off x="2498627" y="6790072"/>
            <a:ext cx="4230452" cy="976630"/>
          </a:xfrm>
          <a:prstGeom prst="rect">
            <a:avLst/>
          </a:prstGeom>
        </p:spPr>
        <p:txBody>
          <a:bodyPr anchor="t" rtlCol="false" tIns="0" lIns="0" bIns="0" rIns="0">
            <a:spAutoFit/>
          </a:bodyPr>
          <a:lstStyle/>
          <a:p>
            <a:pPr algn="ctr">
              <a:lnSpc>
                <a:spcPts val="3919"/>
              </a:lnSpc>
            </a:pPr>
            <a:r>
              <a:rPr lang="en-US" sz="2799">
                <a:solidFill>
                  <a:srgbClr val="231F20"/>
                </a:solidFill>
                <a:latin typeface="DM Sans"/>
                <a:ea typeface="DM Sans"/>
                <a:cs typeface="DM Sans"/>
                <a:sym typeface="DM Sans"/>
              </a:rPr>
              <a:t>Keadilan sebagai nilai hukum tertinggi </a:t>
            </a:r>
          </a:p>
        </p:txBody>
      </p:sp>
      <p:sp>
        <p:nvSpPr>
          <p:cNvPr name="TextBox 13" id="13"/>
          <p:cNvSpPr txBox="true"/>
          <p:nvPr/>
        </p:nvSpPr>
        <p:spPr>
          <a:xfrm rot="0">
            <a:off x="7543814" y="6790072"/>
            <a:ext cx="4230452" cy="1471930"/>
          </a:xfrm>
          <a:prstGeom prst="rect">
            <a:avLst/>
          </a:prstGeom>
        </p:spPr>
        <p:txBody>
          <a:bodyPr anchor="t" rtlCol="false" tIns="0" lIns="0" bIns="0" rIns="0">
            <a:spAutoFit/>
          </a:bodyPr>
          <a:lstStyle/>
          <a:p>
            <a:pPr algn="ctr">
              <a:lnSpc>
                <a:spcPts val="3919"/>
              </a:lnSpc>
            </a:pPr>
            <a:r>
              <a:rPr lang="en-US" sz="2799">
                <a:solidFill>
                  <a:srgbClr val="231F20"/>
                </a:solidFill>
                <a:latin typeface="DM Sans"/>
                <a:ea typeface="DM Sans"/>
                <a:cs typeface="DM Sans"/>
                <a:sym typeface="DM Sans"/>
              </a:rPr>
              <a:t>Kepastian hukum penting menjaga keteraturan sosial </a:t>
            </a:r>
          </a:p>
        </p:txBody>
      </p:sp>
      <p:sp>
        <p:nvSpPr>
          <p:cNvPr name="TextBox 14" id="14"/>
          <p:cNvSpPr txBox="true"/>
          <p:nvPr/>
        </p:nvSpPr>
        <p:spPr>
          <a:xfrm rot="0">
            <a:off x="12404834" y="6790072"/>
            <a:ext cx="4230452" cy="976630"/>
          </a:xfrm>
          <a:prstGeom prst="rect">
            <a:avLst/>
          </a:prstGeom>
        </p:spPr>
        <p:txBody>
          <a:bodyPr anchor="t" rtlCol="false" tIns="0" lIns="0" bIns="0" rIns="0">
            <a:spAutoFit/>
          </a:bodyPr>
          <a:lstStyle/>
          <a:p>
            <a:pPr algn="ctr">
              <a:lnSpc>
                <a:spcPts val="3919"/>
              </a:lnSpc>
            </a:pPr>
            <a:r>
              <a:rPr lang="en-US" sz="2799">
                <a:solidFill>
                  <a:srgbClr val="231F20"/>
                </a:solidFill>
                <a:latin typeface="DM Sans"/>
                <a:ea typeface="DM Sans"/>
                <a:cs typeface="DM Sans"/>
                <a:sym typeface="DM Sans"/>
              </a:rPr>
              <a:t>kemanfaatan atau tujuan sosial hukum </a:t>
            </a:r>
          </a:p>
        </p:txBody>
      </p:sp>
      <p:sp>
        <p:nvSpPr>
          <p:cNvPr name="Freeform 15" id="15"/>
          <p:cNvSpPr/>
          <p:nvPr/>
        </p:nvSpPr>
        <p:spPr>
          <a:xfrm flipH="true" flipV="true" rot="0">
            <a:off x="15616877" y="4286423"/>
            <a:ext cx="1018409" cy="1018409"/>
          </a:xfrm>
          <a:custGeom>
            <a:avLst/>
            <a:gdLst/>
            <a:ahLst/>
            <a:cxnLst/>
            <a:rect r="r" b="b" t="t" l="l"/>
            <a:pathLst>
              <a:path h="1018409" w="1018409">
                <a:moveTo>
                  <a:pt x="1018408" y="1018409"/>
                </a:moveTo>
                <a:lnTo>
                  <a:pt x="0" y="1018409"/>
                </a:lnTo>
                <a:lnTo>
                  <a:pt x="0" y="0"/>
                </a:lnTo>
                <a:lnTo>
                  <a:pt x="1018408" y="0"/>
                </a:lnTo>
                <a:lnTo>
                  <a:pt x="1018408" y="1018409"/>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546664" y="2515331"/>
            <a:ext cx="8907886" cy="1854208"/>
          </a:xfrm>
          <a:prstGeom prst="rect">
            <a:avLst/>
          </a:prstGeom>
        </p:spPr>
        <p:txBody>
          <a:bodyPr anchor="t" rtlCol="false" tIns="0" lIns="0" bIns="0" rIns="0">
            <a:spAutoFit/>
          </a:bodyPr>
          <a:lstStyle/>
          <a:p>
            <a:pPr algn="l">
              <a:lnSpc>
                <a:spcPts val="7000"/>
              </a:lnSpc>
            </a:pPr>
            <a:r>
              <a:rPr lang="en-US" sz="7000">
                <a:solidFill>
                  <a:srgbClr val="FFFFFF"/>
                </a:solidFill>
                <a:latin typeface="Times New Roman"/>
                <a:ea typeface="Times New Roman"/>
                <a:cs typeface="Times New Roman"/>
                <a:sym typeface="Times New Roman"/>
              </a:rPr>
              <a:t>FORMULA RADBRUCH</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6626844" y="4767923"/>
            <a:ext cx="4453943" cy="2462530"/>
          </a:xfrm>
          <a:prstGeom prst="rect">
            <a:avLst/>
          </a:prstGeom>
        </p:spPr>
        <p:txBody>
          <a:bodyPr anchor="t" rtlCol="false" tIns="0" lIns="0" bIns="0" rIns="0">
            <a:spAutoFit/>
          </a:bodyPr>
          <a:lstStyle/>
          <a:p>
            <a:pPr algn="l" marL="604519" indent="-302260" lvl="1">
              <a:lnSpc>
                <a:spcPts val="3919"/>
              </a:lnSpc>
              <a:buFont typeface="Arial"/>
              <a:buChar char="•"/>
            </a:pPr>
            <a:r>
              <a:rPr lang="en-US" sz="2799">
                <a:solidFill>
                  <a:srgbClr val="FFFFFF"/>
                </a:solidFill>
                <a:latin typeface="DM Sans"/>
                <a:ea typeface="DM Sans"/>
                <a:cs typeface="DM Sans"/>
                <a:sym typeface="DM Sans"/>
              </a:rPr>
              <a:t>Hukum positif tetap berlaku, kecuali bila ketidakadilan mencapai tingkat ekstrem </a:t>
            </a:r>
          </a:p>
        </p:txBody>
      </p:sp>
      <p:sp>
        <p:nvSpPr>
          <p:cNvPr name="TextBox 6" id="6"/>
          <p:cNvSpPr txBox="true"/>
          <p:nvPr/>
        </p:nvSpPr>
        <p:spPr>
          <a:xfrm rot="0">
            <a:off x="11874329" y="4852171"/>
            <a:ext cx="5086124" cy="976630"/>
          </a:xfrm>
          <a:prstGeom prst="rect">
            <a:avLst/>
          </a:prstGeom>
        </p:spPr>
        <p:txBody>
          <a:bodyPr anchor="t" rtlCol="false" tIns="0" lIns="0" bIns="0" rIns="0">
            <a:spAutoFit/>
          </a:bodyPr>
          <a:lstStyle/>
          <a:p>
            <a:pPr algn="just" marL="604519" indent="-302260" lvl="1">
              <a:lnSpc>
                <a:spcPts val="3919"/>
              </a:lnSpc>
              <a:buFont typeface="Arial"/>
              <a:buChar char="•"/>
            </a:pPr>
            <a:r>
              <a:rPr lang="en-US" sz="2799">
                <a:solidFill>
                  <a:srgbClr val="FFFFFF"/>
                </a:solidFill>
                <a:latin typeface="DM Sans"/>
                <a:ea typeface="DM Sans"/>
                <a:cs typeface="DM Sans"/>
                <a:sym typeface="DM Sans"/>
              </a:rPr>
              <a:t>Hukum yang sangat tidak adil bukanlah hukum </a:t>
            </a:r>
          </a:p>
        </p:txBody>
      </p:sp>
      <p:grpSp>
        <p:nvGrpSpPr>
          <p:cNvPr name="Group 7" id="7"/>
          <p:cNvGrpSpPr/>
          <p:nvPr/>
        </p:nvGrpSpPr>
        <p:grpSpPr>
          <a:xfrm rot="0">
            <a:off x="-255943" y="9808733"/>
            <a:ext cx="18543943" cy="898733"/>
            <a:chOff x="0" y="0"/>
            <a:chExt cx="4884002" cy="236703"/>
          </a:xfrm>
        </p:grpSpPr>
        <p:sp>
          <p:nvSpPr>
            <p:cNvPr name="Freeform 8" id="8"/>
            <p:cNvSpPr/>
            <p:nvPr/>
          </p:nvSpPr>
          <p:spPr>
            <a:xfrm flipH="false" flipV="false" rot="0">
              <a:off x="0" y="0"/>
              <a:ext cx="4884001" cy="236703"/>
            </a:xfrm>
            <a:custGeom>
              <a:avLst/>
              <a:gdLst/>
              <a:ahLst/>
              <a:cxnLst/>
              <a:rect r="r" b="b" t="t" l="l"/>
              <a:pathLst>
                <a:path h="236703" w="4884001">
                  <a:moveTo>
                    <a:pt x="0" y="0"/>
                  </a:moveTo>
                  <a:lnTo>
                    <a:pt x="4884001" y="0"/>
                  </a:lnTo>
                  <a:lnTo>
                    <a:pt x="4884001" y="236703"/>
                  </a:lnTo>
                  <a:lnTo>
                    <a:pt x="0" y="236703"/>
                  </a:lnTo>
                  <a:close/>
                </a:path>
              </a:pathLst>
            </a:custGeom>
            <a:solidFill>
              <a:srgbClr val="FFFFFF"/>
            </a:solidFill>
          </p:spPr>
        </p:sp>
        <p:sp>
          <p:nvSpPr>
            <p:cNvPr name="TextBox 9" id="9"/>
            <p:cNvSpPr txBox="true"/>
            <p:nvPr/>
          </p:nvSpPr>
          <p:spPr>
            <a:xfrm>
              <a:off x="0" y="-38100"/>
              <a:ext cx="4884002" cy="274803"/>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658626" y="2661483"/>
            <a:ext cx="6140735" cy="5928050"/>
            <a:chOff x="0" y="0"/>
            <a:chExt cx="8187647" cy="7904067"/>
          </a:xfrm>
        </p:grpSpPr>
        <p:pic>
          <p:nvPicPr>
            <p:cNvPr name="Picture 11" id="11"/>
            <p:cNvPicPr>
              <a:picLocks noChangeAspect="true"/>
            </p:cNvPicPr>
            <p:nvPr/>
          </p:nvPicPr>
          <p:blipFill>
            <a:blip r:embed="rId2"/>
            <a:srcRect l="29692" t="30436" r="24598" b="3458"/>
            <a:stretch>
              <a:fillRect/>
            </a:stretch>
          </p:blipFill>
          <p:spPr>
            <a:xfrm flipH="false" flipV="false">
              <a:off x="0" y="0"/>
              <a:ext cx="8187647" cy="7904067"/>
            </a:xfrm>
            <a:prstGeom prst="rect">
              <a:avLst/>
            </a:prstGeom>
          </p:spPr>
        </p:pic>
      </p:grpSp>
      <p:grpSp>
        <p:nvGrpSpPr>
          <p:cNvPr name="Group 12" id="12"/>
          <p:cNvGrpSpPr/>
          <p:nvPr/>
        </p:nvGrpSpPr>
        <p:grpSpPr>
          <a:xfrm rot="0">
            <a:off x="4895369" y="4782321"/>
            <a:ext cx="1173480" cy="1173480"/>
            <a:chOff x="0" y="0"/>
            <a:chExt cx="309065" cy="309065"/>
          </a:xfrm>
        </p:grpSpPr>
        <p:sp>
          <p:nvSpPr>
            <p:cNvPr name="Freeform 13" id="13"/>
            <p:cNvSpPr/>
            <p:nvPr/>
          </p:nvSpPr>
          <p:spPr>
            <a:xfrm flipH="false" flipV="false" rot="0">
              <a:off x="0" y="0"/>
              <a:ext cx="309065" cy="309065"/>
            </a:xfrm>
            <a:custGeom>
              <a:avLst/>
              <a:gdLst/>
              <a:ahLst/>
              <a:cxnLst/>
              <a:rect r="r" b="b" t="t" l="l"/>
              <a:pathLst>
                <a:path h="309065" w="309065">
                  <a:moveTo>
                    <a:pt x="0" y="0"/>
                  </a:moveTo>
                  <a:lnTo>
                    <a:pt x="309065" y="0"/>
                  </a:lnTo>
                  <a:lnTo>
                    <a:pt x="309065" y="309065"/>
                  </a:lnTo>
                  <a:lnTo>
                    <a:pt x="0" y="309065"/>
                  </a:lnTo>
                  <a:close/>
                </a:path>
              </a:pathLst>
            </a:custGeom>
            <a:solidFill>
              <a:srgbClr val="FAC231"/>
            </a:solidFill>
          </p:spPr>
        </p:sp>
        <p:sp>
          <p:nvSpPr>
            <p:cNvPr name="TextBox 14" id="14"/>
            <p:cNvSpPr txBox="true"/>
            <p:nvPr/>
          </p:nvSpPr>
          <p:spPr>
            <a:xfrm>
              <a:off x="0" y="-38100"/>
              <a:ext cx="309065" cy="347165"/>
            </a:xfrm>
            <a:prstGeom prst="rect">
              <a:avLst/>
            </a:prstGeom>
          </p:spPr>
          <p:txBody>
            <a:bodyPr anchor="ctr" rtlCol="false" tIns="50800" lIns="50800" bIns="50800" rIns="50800"/>
            <a:lstStyle/>
            <a:p>
              <a:pPr algn="ctr">
                <a:lnSpc>
                  <a:spcPts val="2659"/>
                </a:lnSpc>
                <a:spcBef>
                  <a:spcPct val="0"/>
                </a:spcBef>
              </a:pPr>
            </a:p>
          </p:txBody>
        </p:sp>
      </p:grpSp>
      <p:sp>
        <p:nvSpPr>
          <p:cNvPr name="Freeform 15" id="15"/>
          <p:cNvSpPr/>
          <p:nvPr/>
        </p:nvSpPr>
        <p:spPr>
          <a:xfrm flipH="true" flipV="true" rot="0">
            <a:off x="15706497" y="2420081"/>
            <a:ext cx="1018409" cy="1018409"/>
          </a:xfrm>
          <a:custGeom>
            <a:avLst/>
            <a:gdLst/>
            <a:ahLst/>
            <a:cxnLst/>
            <a:rect r="r" b="b" t="t" l="l"/>
            <a:pathLst>
              <a:path h="1018409" w="1018409">
                <a:moveTo>
                  <a:pt x="1018409" y="1018408"/>
                </a:moveTo>
                <a:lnTo>
                  <a:pt x="0" y="1018408"/>
                </a:lnTo>
                <a:lnTo>
                  <a:pt x="0" y="0"/>
                </a:lnTo>
                <a:lnTo>
                  <a:pt x="1018409" y="0"/>
                </a:lnTo>
                <a:lnTo>
                  <a:pt x="1018409" y="1018408"/>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088271" y="2290980"/>
            <a:ext cx="7040585" cy="1770308"/>
          </a:xfrm>
          <a:prstGeom prst="rect">
            <a:avLst/>
          </a:prstGeom>
        </p:spPr>
        <p:txBody>
          <a:bodyPr anchor="t" rtlCol="false" tIns="0" lIns="0" bIns="0" rIns="0">
            <a:spAutoFit/>
          </a:bodyPr>
          <a:lstStyle/>
          <a:p>
            <a:pPr algn="l">
              <a:lnSpc>
                <a:spcPts val="6697"/>
              </a:lnSpc>
            </a:pPr>
            <a:r>
              <a:rPr lang="en-US" sz="6697">
                <a:solidFill>
                  <a:srgbClr val="FFFFFF"/>
                </a:solidFill>
                <a:latin typeface="Times New Roman"/>
                <a:ea typeface="Times New Roman"/>
                <a:cs typeface="Times New Roman"/>
                <a:sym typeface="Times New Roman"/>
              </a:rPr>
              <a:t>RELASI HUKUM DAN MORAL </a:t>
            </a:r>
          </a:p>
        </p:txBody>
      </p:sp>
      <p:sp>
        <p:nvSpPr>
          <p:cNvPr name="TextBox 4" id="4"/>
          <p:cNvSpPr txBox="true"/>
          <p:nvPr/>
        </p:nvSpPr>
        <p:spPr>
          <a:xfrm rot="0">
            <a:off x="6744420" y="4874932"/>
            <a:ext cx="8115300" cy="2101253"/>
          </a:xfrm>
          <a:prstGeom prst="rect">
            <a:avLst/>
          </a:prstGeom>
        </p:spPr>
        <p:txBody>
          <a:bodyPr anchor="t" rtlCol="false" tIns="0" lIns="0" bIns="0" rIns="0">
            <a:spAutoFit/>
          </a:bodyPr>
          <a:lstStyle/>
          <a:p>
            <a:pPr algn="just" marL="652438" indent="-326219" lvl="1">
              <a:lnSpc>
                <a:spcPts val="4230"/>
              </a:lnSpc>
              <a:buFont typeface="Arial"/>
              <a:buChar char="•"/>
            </a:pPr>
            <a:r>
              <a:rPr lang="en-US" sz="3021">
                <a:solidFill>
                  <a:srgbClr val="FFFFFF"/>
                </a:solidFill>
                <a:latin typeface="DM Sans"/>
                <a:ea typeface="DM Sans"/>
                <a:cs typeface="DM Sans"/>
                <a:sym typeface="DM Sans"/>
              </a:rPr>
              <a:t>Postivisme: pemisahan hukum dan moral</a:t>
            </a:r>
          </a:p>
          <a:p>
            <a:pPr algn="just" marL="652438" indent="-326219" lvl="1">
              <a:lnSpc>
                <a:spcPts val="4230"/>
              </a:lnSpc>
              <a:buFont typeface="Arial"/>
              <a:buChar char="•"/>
            </a:pPr>
            <a:r>
              <a:rPr lang="en-US" sz="3021">
                <a:solidFill>
                  <a:srgbClr val="FFFFFF"/>
                </a:solidFill>
                <a:latin typeface="DM Sans"/>
                <a:ea typeface="DM Sans"/>
                <a:cs typeface="DM Sans"/>
                <a:sym typeface="DM Sans"/>
              </a:rPr>
              <a:t>Radbruch hukum harus bermoral</a:t>
            </a:r>
          </a:p>
          <a:p>
            <a:pPr algn="just" marL="652438" indent="-326219" lvl="1">
              <a:lnSpc>
                <a:spcPts val="4230"/>
              </a:lnSpc>
              <a:buFont typeface="Arial"/>
              <a:buChar char="•"/>
            </a:pPr>
            <a:r>
              <a:rPr lang="en-US" sz="3021">
                <a:solidFill>
                  <a:srgbClr val="FFFFFF"/>
                </a:solidFill>
                <a:latin typeface="DM Sans"/>
                <a:ea typeface="DM Sans"/>
                <a:cs typeface="DM Sans"/>
                <a:sym typeface="DM Sans"/>
              </a:rPr>
              <a:t>Moral sebagai koreksi internal hukum</a:t>
            </a:r>
          </a:p>
          <a:p>
            <a:pPr algn="just" marL="652438" indent="-326219" lvl="1">
              <a:lnSpc>
                <a:spcPts val="4230"/>
              </a:lnSpc>
              <a:buFont typeface="Arial"/>
              <a:buChar char="•"/>
            </a:pPr>
            <a:r>
              <a:rPr lang="en-US" sz="3021">
                <a:solidFill>
                  <a:srgbClr val="FFFFFF"/>
                </a:solidFill>
                <a:latin typeface="DM Sans"/>
                <a:ea typeface="DM Sans"/>
                <a:cs typeface="DM Sans"/>
                <a:sym typeface="DM Sans"/>
              </a:rPr>
              <a:t>Penegak hukum sebagai subjek etis </a:t>
            </a:r>
          </a:p>
        </p:txBody>
      </p:sp>
      <p:sp>
        <p:nvSpPr>
          <p:cNvPr name="TextBox 5" id="5"/>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Freeform 6" id="6"/>
          <p:cNvSpPr/>
          <p:nvPr/>
        </p:nvSpPr>
        <p:spPr>
          <a:xfrm flipH="false" flipV="true" rot="0">
            <a:off x="4048511" y="2195730"/>
            <a:ext cx="827902" cy="827902"/>
          </a:xfrm>
          <a:custGeom>
            <a:avLst/>
            <a:gdLst/>
            <a:ahLst/>
            <a:cxnLst/>
            <a:rect r="r" b="b" t="t" l="l"/>
            <a:pathLst>
              <a:path h="827902" w="827902">
                <a:moveTo>
                  <a:pt x="0" y="827902"/>
                </a:moveTo>
                <a:lnTo>
                  <a:pt x="827903" y="827902"/>
                </a:lnTo>
                <a:lnTo>
                  <a:pt x="827903" y="0"/>
                </a:lnTo>
                <a:lnTo>
                  <a:pt x="0" y="0"/>
                </a:lnTo>
                <a:lnTo>
                  <a:pt x="0" y="827902"/>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4652750" y="5005605"/>
            <a:ext cx="1435521" cy="1435521"/>
            <a:chOff x="0" y="0"/>
            <a:chExt cx="378080" cy="378080"/>
          </a:xfrm>
        </p:grpSpPr>
        <p:sp>
          <p:nvSpPr>
            <p:cNvPr name="Freeform 8" id="8"/>
            <p:cNvSpPr/>
            <p:nvPr/>
          </p:nvSpPr>
          <p:spPr>
            <a:xfrm flipH="false" flipV="false" rot="0">
              <a:off x="0" y="0"/>
              <a:ext cx="378080" cy="378080"/>
            </a:xfrm>
            <a:custGeom>
              <a:avLst/>
              <a:gdLst/>
              <a:ahLst/>
              <a:cxnLst/>
              <a:rect r="r" b="b" t="t" l="l"/>
              <a:pathLst>
                <a:path h="378080" w="378080">
                  <a:moveTo>
                    <a:pt x="0" y="0"/>
                  </a:moveTo>
                  <a:lnTo>
                    <a:pt x="378080" y="0"/>
                  </a:lnTo>
                  <a:lnTo>
                    <a:pt x="378080" y="378080"/>
                  </a:lnTo>
                  <a:lnTo>
                    <a:pt x="0" y="378080"/>
                  </a:lnTo>
                  <a:close/>
                </a:path>
              </a:pathLst>
            </a:custGeom>
            <a:solidFill>
              <a:srgbClr val="FAC231"/>
            </a:solidFill>
          </p:spPr>
        </p:sp>
        <p:sp>
          <p:nvSpPr>
            <p:cNvPr name="TextBox 9" id="9"/>
            <p:cNvSpPr txBox="true"/>
            <p:nvPr/>
          </p:nvSpPr>
          <p:spPr>
            <a:xfrm>
              <a:off x="0" y="-38100"/>
              <a:ext cx="378080" cy="416180"/>
            </a:xfrm>
            <a:prstGeom prst="rect">
              <a:avLst/>
            </a:prstGeom>
          </p:spPr>
          <p:txBody>
            <a:bodyPr anchor="ctr" rtlCol="false" tIns="50800" lIns="50800" bIns="50800" rIns="50800"/>
            <a:lstStyle/>
            <a:p>
              <a:pPr algn="ctr">
                <a:lnSpc>
                  <a:spcPts val="2659"/>
                </a:lnSpc>
                <a:spcBef>
                  <a:spcPct val="0"/>
                </a:spcBef>
              </a:pPr>
            </a:p>
          </p:txBody>
        </p:sp>
      </p:grpSp>
      <p:sp>
        <p:nvSpPr>
          <p:cNvPr name="AutoShape 10" id="10"/>
          <p:cNvSpPr/>
          <p:nvPr/>
        </p:nvSpPr>
        <p:spPr>
          <a:xfrm>
            <a:off x="6744420" y="7875554"/>
            <a:ext cx="81153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774148" y="2408493"/>
            <a:ext cx="7040585" cy="1559488"/>
          </a:xfrm>
          <a:prstGeom prst="rect">
            <a:avLst/>
          </a:prstGeom>
        </p:spPr>
        <p:txBody>
          <a:bodyPr anchor="t" rtlCol="false" tIns="0" lIns="0" bIns="0" rIns="0">
            <a:spAutoFit/>
          </a:bodyPr>
          <a:lstStyle/>
          <a:p>
            <a:pPr algn="just">
              <a:lnSpc>
                <a:spcPts val="5897"/>
              </a:lnSpc>
            </a:pPr>
            <a:r>
              <a:rPr lang="en-US" sz="5897">
                <a:solidFill>
                  <a:srgbClr val="FFFFFF"/>
                </a:solidFill>
                <a:latin typeface="Times New Roman"/>
                <a:ea typeface="Times New Roman"/>
                <a:cs typeface="Times New Roman"/>
                <a:sym typeface="Times New Roman"/>
              </a:rPr>
              <a:t>ETIKA PENEGAKAN HUKUM </a:t>
            </a:r>
          </a:p>
        </p:txBody>
      </p:sp>
      <p:sp>
        <p:nvSpPr>
          <p:cNvPr name="TextBox 4" id="4"/>
          <p:cNvSpPr txBox="true"/>
          <p:nvPr/>
        </p:nvSpPr>
        <p:spPr>
          <a:xfrm rot="0">
            <a:off x="5774148" y="5076825"/>
            <a:ext cx="7574886" cy="3131060"/>
          </a:xfrm>
          <a:prstGeom prst="rect">
            <a:avLst/>
          </a:prstGeom>
        </p:spPr>
        <p:txBody>
          <a:bodyPr anchor="t" rtlCol="false" tIns="0" lIns="0" bIns="0" rIns="0">
            <a:spAutoFit/>
          </a:bodyPr>
          <a:lstStyle/>
          <a:p>
            <a:pPr algn="l" marL="774217" indent="-387108" lvl="1">
              <a:lnSpc>
                <a:spcPts val="5020"/>
              </a:lnSpc>
              <a:buFont typeface="Arial"/>
              <a:buChar char="•"/>
            </a:pPr>
            <a:r>
              <a:rPr lang="en-US" sz="3585">
                <a:solidFill>
                  <a:srgbClr val="FFFFFF"/>
                </a:solidFill>
                <a:latin typeface="DM Sans"/>
                <a:ea typeface="DM Sans"/>
                <a:cs typeface="DM Sans"/>
                <a:sym typeface="DM Sans"/>
              </a:rPr>
              <a:t>Pedoman moral penggunaan kewenangan </a:t>
            </a:r>
          </a:p>
          <a:p>
            <a:pPr algn="l" marL="774217" indent="-387108" lvl="1">
              <a:lnSpc>
                <a:spcPts val="5020"/>
              </a:lnSpc>
              <a:buFont typeface="Arial"/>
              <a:buChar char="•"/>
            </a:pPr>
            <a:r>
              <a:rPr lang="en-US" sz="3585">
                <a:solidFill>
                  <a:srgbClr val="FFFFFF"/>
                </a:solidFill>
                <a:latin typeface="DM Sans"/>
                <a:ea typeface="DM Sans"/>
                <a:cs typeface="DM Sans"/>
                <a:sym typeface="DM Sans"/>
              </a:rPr>
              <a:t>Menuntut integritas</a:t>
            </a:r>
          </a:p>
          <a:p>
            <a:pPr algn="l" marL="774217" indent="-387108" lvl="1">
              <a:lnSpc>
                <a:spcPts val="5020"/>
              </a:lnSpc>
              <a:buFont typeface="Arial"/>
              <a:buChar char="•"/>
            </a:pPr>
            <a:r>
              <a:rPr lang="en-US" sz="3585">
                <a:solidFill>
                  <a:srgbClr val="FFFFFF"/>
                </a:solidFill>
                <a:latin typeface="DM Sans"/>
                <a:ea typeface="DM Sans"/>
                <a:cs typeface="DM Sans"/>
                <a:sym typeface="DM Sans"/>
              </a:rPr>
              <a:t>Kejujuran dan independensi </a:t>
            </a:r>
          </a:p>
          <a:p>
            <a:pPr algn="l" marL="774217" indent="-387108" lvl="1">
              <a:lnSpc>
                <a:spcPts val="5020"/>
              </a:lnSpc>
              <a:buFont typeface="Arial"/>
              <a:buChar char="•"/>
            </a:pPr>
            <a:r>
              <a:rPr lang="en-US" sz="3585">
                <a:solidFill>
                  <a:srgbClr val="FFFFFF"/>
                </a:solidFill>
                <a:latin typeface="DM Sans"/>
                <a:ea typeface="DM Sans"/>
                <a:cs typeface="DM Sans"/>
                <a:sym typeface="DM Sans"/>
              </a:rPr>
              <a:t>Keberanian moral </a:t>
            </a:r>
          </a:p>
        </p:txBody>
      </p:sp>
      <p:sp>
        <p:nvSpPr>
          <p:cNvPr name="TextBox 5" id="5"/>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Freeform 6" id="6"/>
          <p:cNvSpPr/>
          <p:nvPr/>
        </p:nvSpPr>
        <p:spPr>
          <a:xfrm flipH="false" flipV="true" rot="0">
            <a:off x="3672635" y="2189192"/>
            <a:ext cx="595776" cy="595776"/>
          </a:xfrm>
          <a:custGeom>
            <a:avLst/>
            <a:gdLst/>
            <a:ahLst/>
            <a:cxnLst/>
            <a:rect r="r" b="b" t="t" l="l"/>
            <a:pathLst>
              <a:path h="595776" w="595776">
                <a:moveTo>
                  <a:pt x="0" y="595776"/>
                </a:moveTo>
                <a:lnTo>
                  <a:pt x="595776" y="595776"/>
                </a:lnTo>
                <a:lnTo>
                  <a:pt x="595776" y="0"/>
                </a:lnTo>
                <a:lnTo>
                  <a:pt x="0" y="0"/>
                </a:lnTo>
                <a:lnTo>
                  <a:pt x="0" y="595776"/>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3672635" y="5143500"/>
            <a:ext cx="1733409" cy="1532192"/>
            <a:chOff x="0" y="0"/>
            <a:chExt cx="456536" cy="403540"/>
          </a:xfrm>
        </p:grpSpPr>
        <p:sp>
          <p:nvSpPr>
            <p:cNvPr name="Freeform 8" id="8"/>
            <p:cNvSpPr/>
            <p:nvPr/>
          </p:nvSpPr>
          <p:spPr>
            <a:xfrm flipH="false" flipV="false" rot="0">
              <a:off x="0" y="0"/>
              <a:ext cx="456536" cy="403540"/>
            </a:xfrm>
            <a:custGeom>
              <a:avLst/>
              <a:gdLst/>
              <a:ahLst/>
              <a:cxnLst/>
              <a:rect r="r" b="b" t="t" l="l"/>
              <a:pathLst>
                <a:path h="403540" w="456536">
                  <a:moveTo>
                    <a:pt x="0" y="0"/>
                  </a:moveTo>
                  <a:lnTo>
                    <a:pt x="456536" y="0"/>
                  </a:lnTo>
                  <a:lnTo>
                    <a:pt x="456536" y="403540"/>
                  </a:lnTo>
                  <a:lnTo>
                    <a:pt x="0" y="403540"/>
                  </a:lnTo>
                  <a:close/>
                </a:path>
              </a:pathLst>
            </a:custGeom>
            <a:solidFill>
              <a:srgbClr val="FAC231"/>
            </a:solidFill>
          </p:spPr>
        </p:sp>
        <p:sp>
          <p:nvSpPr>
            <p:cNvPr name="TextBox 9" id="9"/>
            <p:cNvSpPr txBox="true"/>
            <p:nvPr/>
          </p:nvSpPr>
          <p:spPr>
            <a:xfrm>
              <a:off x="0" y="-38100"/>
              <a:ext cx="456536" cy="441640"/>
            </a:xfrm>
            <a:prstGeom prst="rect">
              <a:avLst/>
            </a:prstGeom>
          </p:spPr>
          <p:txBody>
            <a:bodyPr anchor="ctr" rtlCol="false" tIns="50800" lIns="50800" bIns="50800" rIns="50800"/>
            <a:lstStyle/>
            <a:p>
              <a:pPr algn="ctr">
                <a:lnSpc>
                  <a:spcPts val="2659"/>
                </a:lnSpc>
                <a:spcBef>
                  <a:spcPct val="0"/>
                </a:spcBef>
              </a:pPr>
            </a:p>
          </p:txBody>
        </p:sp>
      </p:grpSp>
      <p:sp>
        <p:nvSpPr>
          <p:cNvPr name="AutoShape 10" id="10"/>
          <p:cNvSpPr/>
          <p:nvPr/>
        </p:nvSpPr>
        <p:spPr>
          <a:xfrm>
            <a:off x="5774148" y="8506474"/>
            <a:ext cx="81153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623707" y="2373231"/>
            <a:ext cx="7040585" cy="816538"/>
          </a:xfrm>
          <a:prstGeom prst="rect">
            <a:avLst/>
          </a:prstGeom>
        </p:spPr>
        <p:txBody>
          <a:bodyPr anchor="t" rtlCol="false" tIns="0" lIns="0" bIns="0" rIns="0">
            <a:spAutoFit/>
          </a:bodyPr>
          <a:lstStyle/>
          <a:p>
            <a:pPr algn="just">
              <a:lnSpc>
                <a:spcPts val="5897"/>
              </a:lnSpc>
            </a:pPr>
            <a:r>
              <a:rPr lang="en-US" sz="5897">
                <a:solidFill>
                  <a:srgbClr val="FFFFFF"/>
                </a:solidFill>
                <a:latin typeface="Times New Roman"/>
                <a:ea typeface="Times New Roman"/>
                <a:cs typeface="Times New Roman"/>
                <a:sym typeface="Times New Roman"/>
              </a:rPr>
              <a:t>URGENSI ETIKA </a:t>
            </a:r>
          </a:p>
        </p:txBody>
      </p:sp>
      <p:sp>
        <p:nvSpPr>
          <p:cNvPr name="TextBox 4" id="4"/>
          <p:cNvSpPr txBox="true"/>
          <p:nvPr/>
        </p:nvSpPr>
        <p:spPr>
          <a:xfrm rot="0">
            <a:off x="5623707" y="4720461"/>
            <a:ext cx="9291075" cy="2213677"/>
          </a:xfrm>
          <a:prstGeom prst="rect">
            <a:avLst/>
          </a:prstGeom>
        </p:spPr>
        <p:txBody>
          <a:bodyPr anchor="t" rtlCol="false" tIns="0" lIns="0" bIns="0" rIns="0">
            <a:spAutoFit/>
          </a:bodyPr>
          <a:lstStyle/>
          <a:p>
            <a:pPr algn="just" marL="683126" indent="-341563" lvl="1">
              <a:lnSpc>
                <a:spcPts val="4429"/>
              </a:lnSpc>
              <a:buFont typeface="Arial"/>
              <a:buChar char="•"/>
            </a:pPr>
            <a:r>
              <a:rPr lang="en-US" sz="3164">
                <a:solidFill>
                  <a:srgbClr val="FFFFFF"/>
                </a:solidFill>
                <a:latin typeface="DM Sans"/>
                <a:ea typeface="DM Sans"/>
                <a:cs typeface="DM Sans"/>
                <a:sym typeface="DM Sans"/>
              </a:rPr>
              <a:t>Mencegah hukum sebagai alat represif </a:t>
            </a:r>
          </a:p>
          <a:p>
            <a:pPr algn="just" marL="683126" indent="-341563" lvl="1">
              <a:lnSpc>
                <a:spcPts val="4429"/>
              </a:lnSpc>
              <a:buFont typeface="Arial"/>
              <a:buChar char="•"/>
            </a:pPr>
            <a:r>
              <a:rPr lang="en-US" sz="3164">
                <a:solidFill>
                  <a:srgbClr val="FFFFFF"/>
                </a:solidFill>
                <a:latin typeface="DM Sans"/>
                <a:ea typeface="DM Sans"/>
                <a:cs typeface="DM Sans"/>
                <a:sym typeface="DM Sans"/>
              </a:rPr>
              <a:t>Menjaga martabat hukum </a:t>
            </a:r>
          </a:p>
          <a:p>
            <a:pPr algn="just" marL="683126" indent="-341563" lvl="1">
              <a:lnSpc>
                <a:spcPts val="4429"/>
              </a:lnSpc>
              <a:buFont typeface="Arial"/>
              <a:buChar char="•"/>
            </a:pPr>
            <a:r>
              <a:rPr lang="en-US" sz="3164">
                <a:solidFill>
                  <a:srgbClr val="FFFFFF"/>
                </a:solidFill>
                <a:latin typeface="DM Sans"/>
                <a:ea typeface="DM Sans"/>
                <a:cs typeface="DM Sans"/>
                <a:sym typeface="DM Sans"/>
              </a:rPr>
              <a:t>Menjamin keadilan substantif </a:t>
            </a:r>
          </a:p>
          <a:p>
            <a:pPr algn="just" marL="683126" indent="-341563" lvl="1">
              <a:lnSpc>
                <a:spcPts val="4429"/>
              </a:lnSpc>
              <a:buFont typeface="Arial"/>
              <a:buChar char="•"/>
            </a:pPr>
            <a:r>
              <a:rPr lang="en-US" sz="3164">
                <a:solidFill>
                  <a:srgbClr val="FFFFFF"/>
                </a:solidFill>
                <a:latin typeface="DM Sans"/>
                <a:ea typeface="DM Sans"/>
                <a:cs typeface="DM Sans"/>
                <a:sym typeface="DM Sans"/>
              </a:rPr>
              <a:t>Melindungi hak asasi manusia </a:t>
            </a:r>
          </a:p>
        </p:txBody>
      </p:sp>
      <p:sp>
        <p:nvSpPr>
          <p:cNvPr name="TextBox 5" id="5"/>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Freeform 6" id="6"/>
          <p:cNvSpPr/>
          <p:nvPr/>
        </p:nvSpPr>
        <p:spPr>
          <a:xfrm flipH="false" flipV="true" rot="0">
            <a:off x="3672635" y="1999143"/>
            <a:ext cx="595776" cy="595776"/>
          </a:xfrm>
          <a:custGeom>
            <a:avLst/>
            <a:gdLst/>
            <a:ahLst/>
            <a:cxnLst/>
            <a:rect r="r" b="b" t="t" l="l"/>
            <a:pathLst>
              <a:path h="595776" w="595776">
                <a:moveTo>
                  <a:pt x="0" y="595776"/>
                </a:moveTo>
                <a:lnTo>
                  <a:pt x="595776" y="595776"/>
                </a:lnTo>
                <a:lnTo>
                  <a:pt x="595776" y="0"/>
                </a:lnTo>
                <a:lnTo>
                  <a:pt x="0" y="0"/>
                </a:lnTo>
                <a:lnTo>
                  <a:pt x="0" y="595776"/>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3252763" y="4787136"/>
            <a:ext cx="1435521" cy="1435521"/>
            <a:chOff x="0" y="0"/>
            <a:chExt cx="378080" cy="378080"/>
          </a:xfrm>
        </p:grpSpPr>
        <p:sp>
          <p:nvSpPr>
            <p:cNvPr name="Freeform 8" id="8"/>
            <p:cNvSpPr/>
            <p:nvPr/>
          </p:nvSpPr>
          <p:spPr>
            <a:xfrm flipH="false" flipV="false" rot="0">
              <a:off x="0" y="0"/>
              <a:ext cx="378080" cy="378080"/>
            </a:xfrm>
            <a:custGeom>
              <a:avLst/>
              <a:gdLst/>
              <a:ahLst/>
              <a:cxnLst/>
              <a:rect r="r" b="b" t="t" l="l"/>
              <a:pathLst>
                <a:path h="378080" w="378080">
                  <a:moveTo>
                    <a:pt x="0" y="0"/>
                  </a:moveTo>
                  <a:lnTo>
                    <a:pt x="378080" y="0"/>
                  </a:lnTo>
                  <a:lnTo>
                    <a:pt x="378080" y="378080"/>
                  </a:lnTo>
                  <a:lnTo>
                    <a:pt x="0" y="378080"/>
                  </a:lnTo>
                  <a:close/>
                </a:path>
              </a:pathLst>
            </a:custGeom>
            <a:solidFill>
              <a:srgbClr val="FAC231"/>
            </a:solidFill>
          </p:spPr>
        </p:sp>
        <p:sp>
          <p:nvSpPr>
            <p:cNvPr name="TextBox 9" id="9"/>
            <p:cNvSpPr txBox="true"/>
            <p:nvPr/>
          </p:nvSpPr>
          <p:spPr>
            <a:xfrm>
              <a:off x="0" y="-38100"/>
              <a:ext cx="378080" cy="416180"/>
            </a:xfrm>
            <a:prstGeom prst="rect">
              <a:avLst/>
            </a:prstGeom>
          </p:spPr>
          <p:txBody>
            <a:bodyPr anchor="ctr" rtlCol="false" tIns="50800" lIns="50800" bIns="50800" rIns="50800"/>
            <a:lstStyle/>
            <a:p>
              <a:pPr algn="ctr">
                <a:lnSpc>
                  <a:spcPts val="2659"/>
                </a:lnSpc>
                <a:spcBef>
                  <a:spcPct val="0"/>
                </a:spcBef>
              </a:pPr>
            </a:p>
          </p:txBody>
        </p:sp>
      </p:grpSp>
      <p:sp>
        <p:nvSpPr>
          <p:cNvPr name="AutoShape 10" id="10"/>
          <p:cNvSpPr/>
          <p:nvPr/>
        </p:nvSpPr>
        <p:spPr>
          <a:xfrm>
            <a:off x="5903743" y="7663051"/>
            <a:ext cx="81153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554392" y="2527671"/>
            <a:ext cx="7040585" cy="1559488"/>
          </a:xfrm>
          <a:prstGeom prst="rect">
            <a:avLst/>
          </a:prstGeom>
        </p:spPr>
        <p:txBody>
          <a:bodyPr anchor="t" rtlCol="false" tIns="0" lIns="0" bIns="0" rIns="0">
            <a:spAutoFit/>
          </a:bodyPr>
          <a:lstStyle/>
          <a:p>
            <a:pPr algn="ctr">
              <a:lnSpc>
                <a:spcPts val="5897"/>
              </a:lnSpc>
            </a:pPr>
            <a:r>
              <a:rPr lang="en-US" sz="5897">
                <a:solidFill>
                  <a:srgbClr val="FFFFFF"/>
                </a:solidFill>
                <a:latin typeface="Times New Roman"/>
                <a:ea typeface="Times New Roman"/>
                <a:cs typeface="Times New Roman"/>
                <a:sym typeface="Times New Roman"/>
              </a:rPr>
              <a:t>TRI KRAMA ADHYAKSA</a:t>
            </a:r>
          </a:p>
        </p:txBody>
      </p:sp>
      <p:sp>
        <p:nvSpPr>
          <p:cNvPr name="TextBox 4" id="4"/>
          <p:cNvSpPr txBox="true"/>
          <p:nvPr/>
        </p:nvSpPr>
        <p:spPr>
          <a:xfrm rot="0">
            <a:off x="5549137" y="4727040"/>
            <a:ext cx="7437025" cy="2673218"/>
          </a:xfrm>
          <a:prstGeom prst="rect">
            <a:avLst/>
          </a:prstGeom>
        </p:spPr>
        <p:txBody>
          <a:bodyPr anchor="t" rtlCol="false" tIns="0" lIns="0" bIns="0" rIns="0">
            <a:spAutoFit/>
          </a:bodyPr>
          <a:lstStyle/>
          <a:p>
            <a:pPr algn="l" marL="667452" indent="-333726" lvl="1">
              <a:lnSpc>
                <a:spcPts val="4328"/>
              </a:lnSpc>
              <a:buFont typeface="Arial"/>
              <a:buChar char="•"/>
            </a:pPr>
            <a:r>
              <a:rPr lang="en-US" sz="3091">
                <a:solidFill>
                  <a:srgbClr val="FFFFFF"/>
                </a:solidFill>
                <a:latin typeface="DM Sans"/>
                <a:ea typeface="DM Sans"/>
                <a:cs typeface="DM Sans"/>
                <a:sym typeface="DM Sans"/>
              </a:rPr>
              <a:t>Satya: kesetiaan pada kebenaran dan keadilan</a:t>
            </a:r>
          </a:p>
          <a:p>
            <a:pPr algn="l" marL="667452" indent="-333726" lvl="1">
              <a:lnSpc>
                <a:spcPts val="4328"/>
              </a:lnSpc>
              <a:buFont typeface="Arial"/>
              <a:buChar char="•"/>
            </a:pPr>
            <a:r>
              <a:rPr lang="en-US" sz="3091">
                <a:solidFill>
                  <a:srgbClr val="FFFFFF"/>
                </a:solidFill>
                <a:latin typeface="DM Sans"/>
                <a:ea typeface="DM Sans"/>
                <a:cs typeface="DM Sans"/>
                <a:sym typeface="DM Sans"/>
              </a:rPr>
              <a:t>Adhi: keluhuran moral dan integritas </a:t>
            </a:r>
          </a:p>
          <a:p>
            <a:pPr algn="l" marL="667452" indent="-333726" lvl="1">
              <a:lnSpc>
                <a:spcPts val="4328"/>
              </a:lnSpc>
              <a:buFont typeface="Arial"/>
              <a:buChar char="•"/>
            </a:pPr>
            <a:r>
              <a:rPr lang="en-US" sz="3091">
                <a:solidFill>
                  <a:srgbClr val="FFFFFF"/>
                </a:solidFill>
                <a:latin typeface="DM Sans"/>
                <a:ea typeface="DM Sans"/>
                <a:cs typeface="DM Sans"/>
                <a:sym typeface="DM Sans"/>
              </a:rPr>
              <a:t>Wicaksana: kebijaksanaan dalam penegakan hukum </a:t>
            </a:r>
          </a:p>
        </p:txBody>
      </p:sp>
      <p:sp>
        <p:nvSpPr>
          <p:cNvPr name="TextBox 5" id="5"/>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Freeform 6" id="6"/>
          <p:cNvSpPr/>
          <p:nvPr/>
        </p:nvSpPr>
        <p:spPr>
          <a:xfrm flipH="false" flipV="true" rot="0">
            <a:off x="3672635" y="2451471"/>
            <a:ext cx="595776" cy="595776"/>
          </a:xfrm>
          <a:custGeom>
            <a:avLst/>
            <a:gdLst/>
            <a:ahLst/>
            <a:cxnLst/>
            <a:rect r="r" b="b" t="t" l="l"/>
            <a:pathLst>
              <a:path h="595776" w="595776">
                <a:moveTo>
                  <a:pt x="0" y="595776"/>
                </a:moveTo>
                <a:lnTo>
                  <a:pt x="595776" y="595776"/>
                </a:lnTo>
                <a:lnTo>
                  <a:pt x="595776" y="0"/>
                </a:lnTo>
                <a:lnTo>
                  <a:pt x="0" y="0"/>
                </a:lnTo>
                <a:lnTo>
                  <a:pt x="0" y="595776"/>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3452251" y="4911376"/>
            <a:ext cx="1655905" cy="1518165"/>
            <a:chOff x="0" y="0"/>
            <a:chExt cx="436123" cy="399846"/>
          </a:xfrm>
        </p:grpSpPr>
        <p:sp>
          <p:nvSpPr>
            <p:cNvPr name="Freeform 8" id="8"/>
            <p:cNvSpPr/>
            <p:nvPr/>
          </p:nvSpPr>
          <p:spPr>
            <a:xfrm flipH="false" flipV="false" rot="0">
              <a:off x="0" y="0"/>
              <a:ext cx="436123" cy="399846"/>
            </a:xfrm>
            <a:custGeom>
              <a:avLst/>
              <a:gdLst/>
              <a:ahLst/>
              <a:cxnLst/>
              <a:rect r="r" b="b" t="t" l="l"/>
              <a:pathLst>
                <a:path h="399846" w="436123">
                  <a:moveTo>
                    <a:pt x="0" y="0"/>
                  </a:moveTo>
                  <a:lnTo>
                    <a:pt x="436123" y="0"/>
                  </a:lnTo>
                  <a:lnTo>
                    <a:pt x="436123" y="399846"/>
                  </a:lnTo>
                  <a:lnTo>
                    <a:pt x="0" y="399846"/>
                  </a:lnTo>
                  <a:close/>
                </a:path>
              </a:pathLst>
            </a:custGeom>
            <a:solidFill>
              <a:srgbClr val="FAC231"/>
            </a:solidFill>
          </p:spPr>
        </p:sp>
        <p:sp>
          <p:nvSpPr>
            <p:cNvPr name="TextBox 9" id="9"/>
            <p:cNvSpPr txBox="true"/>
            <p:nvPr/>
          </p:nvSpPr>
          <p:spPr>
            <a:xfrm>
              <a:off x="0" y="-38100"/>
              <a:ext cx="436123" cy="437946"/>
            </a:xfrm>
            <a:prstGeom prst="rect">
              <a:avLst/>
            </a:prstGeom>
          </p:spPr>
          <p:txBody>
            <a:bodyPr anchor="ctr" rtlCol="false" tIns="50800" lIns="50800" bIns="50800" rIns="50800"/>
            <a:lstStyle/>
            <a:p>
              <a:pPr algn="ctr">
                <a:lnSpc>
                  <a:spcPts val="2659"/>
                </a:lnSpc>
                <a:spcBef>
                  <a:spcPct val="0"/>
                </a:spcBef>
              </a:pPr>
            </a:p>
          </p:txBody>
        </p:sp>
      </p:grpSp>
      <p:sp>
        <p:nvSpPr>
          <p:cNvPr name="AutoShape 10" id="10"/>
          <p:cNvSpPr/>
          <p:nvPr/>
        </p:nvSpPr>
        <p:spPr>
          <a:xfrm>
            <a:off x="5549137" y="8125864"/>
            <a:ext cx="81153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645071" y="2617336"/>
            <a:ext cx="12904064" cy="1537675"/>
          </a:xfrm>
          <a:prstGeom prst="rect">
            <a:avLst/>
          </a:prstGeom>
        </p:spPr>
        <p:txBody>
          <a:bodyPr anchor="t" rtlCol="false" tIns="0" lIns="0" bIns="0" rIns="0">
            <a:spAutoFit/>
          </a:bodyPr>
          <a:lstStyle/>
          <a:p>
            <a:pPr algn="just">
              <a:lnSpc>
                <a:spcPts val="5788"/>
              </a:lnSpc>
            </a:pPr>
            <a:r>
              <a:rPr lang="en-US" sz="5788">
                <a:solidFill>
                  <a:srgbClr val="FFFFFF"/>
                </a:solidFill>
                <a:latin typeface="Times New Roman"/>
                <a:ea typeface="Times New Roman"/>
                <a:cs typeface="Times New Roman"/>
                <a:sym typeface="Times New Roman"/>
              </a:rPr>
              <a:t>TRI KRAMA ADHYAKSA &amp; FILSAFAT HUKUM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4022543" y="6177915"/>
            <a:ext cx="5782734"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Satya: keadilan substantif</a:t>
            </a:r>
          </a:p>
        </p:txBody>
      </p:sp>
      <p:sp>
        <p:nvSpPr>
          <p:cNvPr name="TextBox 6" id="6"/>
          <p:cNvSpPr txBox="true"/>
          <p:nvPr/>
        </p:nvSpPr>
        <p:spPr>
          <a:xfrm rot="0">
            <a:off x="4022543" y="6916738"/>
            <a:ext cx="7253646"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Adhi: legtimasi moral hukum </a:t>
            </a:r>
          </a:p>
        </p:txBody>
      </p:sp>
      <p:sp>
        <p:nvSpPr>
          <p:cNvPr name="TextBox 7" id="7"/>
          <p:cNvSpPr txBox="true"/>
          <p:nvPr/>
        </p:nvSpPr>
        <p:spPr>
          <a:xfrm rot="0">
            <a:off x="4027548" y="7655243"/>
            <a:ext cx="5777729" cy="1471930"/>
          </a:xfrm>
          <a:prstGeom prst="rect">
            <a:avLst/>
          </a:prstGeom>
        </p:spPr>
        <p:txBody>
          <a:bodyPr anchor="t" rtlCol="false" tIns="0" lIns="0" bIns="0" rIns="0">
            <a:spAutoFit/>
          </a:bodyPr>
          <a:lstStyle/>
          <a:p>
            <a:pPr algn="l">
              <a:lnSpc>
                <a:spcPts val="3919"/>
              </a:lnSpc>
            </a:pPr>
            <a:r>
              <a:rPr lang="en-US" sz="2799">
                <a:solidFill>
                  <a:srgbClr val="FFFFFF"/>
                </a:solidFill>
                <a:latin typeface="DM Sans"/>
                <a:ea typeface="DM Sans"/>
                <a:cs typeface="DM Sans"/>
                <a:sym typeface="DM Sans"/>
              </a:rPr>
              <a:t>Wicaksana: keseimbangan keadilan, kepastian, dan kemanfaatan </a:t>
            </a:r>
          </a:p>
        </p:txBody>
      </p:sp>
      <p:sp>
        <p:nvSpPr>
          <p:cNvPr name="TextBox 8" id="8"/>
          <p:cNvSpPr txBox="true"/>
          <p:nvPr/>
        </p:nvSpPr>
        <p:spPr>
          <a:xfrm rot="0">
            <a:off x="10004197" y="7267575"/>
            <a:ext cx="7815136" cy="1050904"/>
          </a:xfrm>
          <a:prstGeom prst="rect">
            <a:avLst/>
          </a:prstGeom>
        </p:spPr>
        <p:txBody>
          <a:bodyPr anchor="t" rtlCol="false" tIns="0" lIns="0" bIns="0" rIns="0">
            <a:spAutoFit/>
          </a:bodyPr>
          <a:lstStyle/>
          <a:p>
            <a:pPr algn="ctr">
              <a:lnSpc>
                <a:spcPts val="2749"/>
              </a:lnSpc>
            </a:pPr>
            <a:r>
              <a:rPr lang="en-US" sz="2749">
                <a:solidFill>
                  <a:srgbClr val="FFFFFF"/>
                </a:solidFill>
                <a:latin typeface="Neue Machina"/>
                <a:ea typeface="Neue Machina"/>
                <a:cs typeface="Neue Machina"/>
                <a:sym typeface="Neue Machina"/>
              </a:rPr>
              <a:t>KORESPONDENSI LANGSUNG ANTARA NILAI RADBRUCH DAN TRI KRAMA ADHYAKSA </a:t>
            </a:r>
          </a:p>
        </p:txBody>
      </p:sp>
      <p:sp>
        <p:nvSpPr>
          <p:cNvPr name="TextBox 9" id="9"/>
          <p:cNvSpPr txBox="true"/>
          <p:nvPr/>
        </p:nvSpPr>
        <p:spPr>
          <a:xfrm rot="0">
            <a:off x="3267600" y="631190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0" id="10"/>
          <p:cNvSpPr txBox="true"/>
          <p:nvPr/>
        </p:nvSpPr>
        <p:spPr>
          <a:xfrm rot="0">
            <a:off x="3267600" y="702691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1" id="11"/>
          <p:cNvSpPr txBox="true"/>
          <p:nvPr/>
        </p:nvSpPr>
        <p:spPr>
          <a:xfrm rot="0">
            <a:off x="3267600" y="7760335"/>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Freeform 12" id="12"/>
          <p:cNvSpPr/>
          <p:nvPr/>
        </p:nvSpPr>
        <p:spPr>
          <a:xfrm flipH="false" flipV="true" rot="0">
            <a:off x="1752366" y="559498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3" id="13"/>
          <p:cNvSpPr/>
          <p:nvPr/>
        </p:nvSpPr>
        <p:spPr>
          <a:xfrm>
            <a:off x="1752366" y="5006883"/>
            <a:ext cx="16230600" cy="0"/>
          </a:xfrm>
          <a:prstGeom prst="line">
            <a:avLst/>
          </a:prstGeom>
          <a:ln cap="flat" w="38100">
            <a:solidFill>
              <a:srgbClr val="FAC231"/>
            </a:solidFill>
            <a:prstDash val="solid"/>
            <a:headEnd type="none" len="sm" w="sm"/>
            <a:tailEnd type="none" len="sm" w="sm"/>
          </a:ln>
        </p:spPr>
      </p:sp>
      <p:sp>
        <p:nvSpPr>
          <p:cNvPr name="AutoShape 14" id="14"/>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074059" y="2339147"/>
            <a:ext cx="12714329" cy="756294"/>
          </a:xfrm>
          <a:prstGeom prst="rect">
            <a:avLst/>
          </a:prstGeom>
        </p:spPr>
        <p:txBody>
          <a:bodyPr anchor="t" rtlCol="false" tIns="0" lIns="0" bIns="0" rIns="0">
            <a:spAutoFit/>
          </a:bodyPr>
          <a:lstStyle/>
          <a:p>
            <a:pPr algn="just">
              <a:lnSpc>
                <a:spcPts val="5400"/>
              </a:lnSpc>
            </a:pPr>
            <a:r>
              <a:rPr lang="en-US" sz="5400">
                <a:solidFill>
                  <a:srgbClr val="FFFFFF"/>
                </a:solidFill>
                <a:latin typeface="Times New Roman"/>
                <a:ea typeface="Times New Roman"/>
                <a:cs typeface="Times New Roman"/>
                <a:sym typeface="Times New Roman"/>
              </a:rPr>
              <a:t>IMPLEMENTASI ETIKA INSTITUSIONAL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829002" y="6080760"/>
            <a:ext cx="5782734"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Budaya organisasi berbasis nilai </a:t>
            </a:r>
          </a:p>
        </p:txBody>
      </p:sp>
      <p:sp>
        <p:nvSpPr>
          <p:cNvPr name="TextBox 6" id="6"/>
          <p:cNvSpPr txBox="true"/>
          <p:nvPr/>
        </p:nvSpPr>
        <p:spPr>
          <a:xfrm rot="0">
            <a:off x="3829002" y="6952615"/>
            <a:ext cx="7253646"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Kebijakan internal bermoral</a:t>
            </a:r>
          </a:p>
        </p:txBody>
      </p:sp>
      <p:sp>
        <p:nvSpPr>
          <p:cNvPr name="TextBox 7" id="7"/>
          <p:cNvSpPr txBox="true"/>
          <p:nvPr/>
        </p:nvSpPr>
        <p:spPr>
          <a:xfrm rot="0">
            <a:off x="3834008" y="7824470"/>
            <a:ext cx="5777729" cy="976630"/>
          </a:xfrm>
          <a:prstGeom prst="rect">
            <a:avLst/>
          </a:prstGeom>
        </p:spPr>
        <p:txBody>
          <a:bodyPr anchor="t" rtlCol="false" tIns="0" lIns="0" bIns="0" rIns="0">
            <a:spAutoFit/>
          </a:bodyPr>
          <a:lstStyle/>
          <a:p>
            <a:pPr algn="l">
              <a:lnSpc>
                <a:spcPts val="3919"/>
              </a:lnSpc>
            </a:pPr>
            <a:r>
              <a:rPr lang="en-US" sz="2799">
                <a:solidFill>
                  <a:srgbClr val="FFFFFF"/>
                </a:solidFill>
                <a:latin typeface="DM Sans"/>
                <a:ea typeface="DM Sans"/>
                <a:cs typeface="DM Sans"/>
                <a:sym typeface="DM Sans"/>
              </a:rPr>
              <a:t>Pencegahan abuse of power (penyalahgunaan kekuasaan)</a:t>
            </a:r>
          </a:p>
        </p:txBody>
      </p:sp>
      <p:sp>
        <p:nvSpPr>
          <p:cNvPr name="TextBox 8" id="8"/>
          <p:cNvSpPr txBox="true"/>
          <p:nvPr/>
        </p:nvSpPr>
        <p:spPr>
          <a:xfrm rot="0">
            <a:off x="10083925" y="7104040"/>
            <a:ext cx="7716503" cy="749005"/>
          </a:xfrm>
          <a:prstGeom prst="rect">
            <a:avLst/>
          </a:prstGeom>
        </p:spPr>
        <p:txBody>
          <a:bodyPr anchor="t" rtlCol="false" tIns="0" lIns="0" bIns="0" rIns="0">
            <a:spAutoFit/>
          </a:bodyPr>
          <a:lstStyle/>
          <a:p>
            <a:pPr algn="ctr">
              <a:lnSpc>
                <a:spcPts val="2876"/>
              </a:lnSpc>
            </a:pPr>
            <a:r>
              <a:rPr lang="en-US" sz="2876">
                <a:solidFill>
                  <a:srgbClr val="FFFFFF"/>
                </a:solidFill>
                <a:latin typeface="Neue Machina"/>
                <a:ea typeface="Neue Machina"/>
                <a:cs typeface="Neue Machina"/>
                <a:sym typeface="Neue Machina"/>
              </a:rPr>
              <a:t>ETIKA TIDAK CUKUP INDIVIDUAL HARUS MENJADI ETOS KELEMBAGAAN </a:t>
            </a:r>
          </a:p>
        </p:txBody>
      </p:sp>
      <p:sp>
        <p:nvSpPr>
          <p:cNvPr name="TextBox 9" id="9"/>
          <p:cNvSpPr txBox="true"/>
          <p:nvPr/>
        </p:nvSpPr>
        <p:spPr>
          <a:xfrm rot="0">
            <a:off x="3074059" y="621411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0" id="10"/>
          <p:cNvSpPr txBox="true"/>
          <p:nvPr/>
        </p:nvSpPr>
        <p:spPr>
          <a:xfrm rot="0">
            <a:off x="3074059" y="705739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1" id="11"/>
          <p:cNvSpPr txBox="true"/>
          <p:nvPr/>
        </p:nvSpPr>
        <p:spPr>
          <a:xfrm rot="0">
            <a:off x="3074059" y="790067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Freeform 12" id="12"/>
          <p:cNvSpPr/>
          <p:nvPr/>
        </p:nvSpPr>
        <p:spPr>
          <a:xfrm flipH="false" flipV="true" rot="0">
            <a:off x="1752366" y="5709920"/>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3" id="13"/>
          <p:cNvSpPr/>
          <p:nvPr/>
        </p:nvSpPr>
        <p:spPr>
          <a:xfrm>
            <a:off x="1028700" y="5162550"/>
            <a:ext cx="16230600" cy="0"/>
          </a:xfrm>
          <a:prstGeom prst="line">
            <a:avLst/>
          </a:prstGeom>
          <a:ln cap="flat" w="38100">
            <a:solidFill>
              <a:srgbClr val="FAC231"/>
            </a:solidFill>
            <a:prstDash val="solid"/>
            <a:headEnd type="none" len="sm" w="sm"/>
            <a:tailEnd type="none" len="sm" w="sm"/>
          </a:ln>
        </p:spPr>
      </p:sp>
      <p:sp>
        <p:nvSpPr>
          <p:cNvPr name="AutoShape 14" id="14"/>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074059" y="2358197"/>
            <a:ext cx="12714329" cy="1717683"/>
          </a:xfrm>
          <a:prstGeom prst="rect">
            <a:avLst/>
          </a:prstGeom>
        </p:spPr>
        <p:txBody>
          <a:bodyPr anchor="t" rtlCol="false" tIns="0" lIns="0" bIns="0" rIns="0">
            <a:spAutoFit/>
          </a:bodyPr>
          <a:lstStyle/>
          <a:p>
            <a:pPr algn="just">
              <a:lnSpc>
                <a:spcPts val="6500"/>
              </a:lnSpc>
            </a:pPr>
            <a:r>
              <a:rPr lang="en-US" sz="6500">
                <a:solidFill>
                  <a:srgbClr val="FFFFFF"/>
                </a:solidFill>
                <a:latin typeface="Times New Roman"/>
                <a:ea typeface="Times New Roman"/>
                <a:cs typeface="Times New Roman"/>
                <a:sym typeface="Times New Roman"/>
              </a:rPr>
              <a:t>IMPLEMENTASI ETIKA PROFESI JAKSA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829002" y="5624195"/>
            <a:ext cx="5782734"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Independensi penuntutan </a:t>
            </a:r>
          </a:p>
        </p:txBody>
      </p:sp>
      <p:sp>
        <p:nvSpPr>
          <p:cNvPr name="TextBox 6" id="6"/>
          <p:cNvSpPr txBox="true"/>
          <p:nvPr/>
        </p:nvSpPr>
        <p:spPr>
          <a:xfrm rot="0">
            <a:off x="3829002" y="6528435"/>
            <a:ext cx="7253646" cy="9766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Objektivitas dan profesionalitas, Penolakan praktik transaksional </a:t>
            </a:r>
          </a:p>
        </p:txBody>
      </p:sp>
      <p:sp>
        <p:nvSpPr>
          <p:cNvPr name="TextBox 7" id="7"/>
          <p:cNvSpPr txBox="true"/>
          <p:nvPr/>
        </p:nvSpPr>
        <p:spPr>
          <a:xfrm rot="0">
            <a:off x="3834008" y="7971790"/>
            <a:ext cx="5777729"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Keberanian menegakkan keadilan </a:t>
            </a:r>
          </a:p>
        </p:txBody>
      </p:sp>
      <p:sp>
        <p:nvSpPr>
          <p:cNvPr name="TextBox 8" id="8"/>
          <p:cNvSpPr txBox="true"/>
          <p:nvPr/>
        </p:nvSpPr>
        <p:spPr>
          <a:xfrm rot="0">
            <a:off x="12041415" y="6623685"/>
            <a:ext cx="5217885" cy="1471397"/>
          </a:xfrm>
          <a:prstGeom prst="rect">
            <a:avLst/>
          </a:prstGeom>
        </p:spPr>
        <p:txBody>
          <a:bodyPr anchor="t" rtlCol="false" tIns="0" lIns="0" bIns="0" rIns="0">
            <a:spAutoFit/>
          </a:bodyPr>
          <a:lstStyle/>
          <a:p>
            <a:pPr algn="ctr">
              <a:lnSpc>
                <a:spcPts val="2853"/>
              </a:lnSpc>
            </a:pPr>
            <a:r>
              <a:rPr lang="en-US" sz="2853">
                <a:solidFill>
                  <a:srgbClr val="FFFFFF"/>
                </a:solidFill>
                <a:latin typeface="Neue Machina"/>
                <a:ea typeface="Neue Machina"/>
                <a:cs typeface="Neue Machina"/>
                <a:sym typeface="Neue Machina"/>
              </a:rPr>
              <a:t>JAKSA DITEMPATKAN SEBAGAI PENJAGA KEADILAN, BUKAN SEKADAR PENUNTUT FORMAL</a:t>
            </a:r>
          </a:p>
        </p:txBody>
      </p:sp>
      <p:sp>
        <p:nvSpPr>
          <p:cNvPr name="TextBox 9" id="9"/>
          <p:cNvSpPr txBox="true"/>
          <p:nvPr/>
        </p:nvSpPr>
        <p:spPr>
          <a:xfrm rot="0">
            <a:off x="2962035" y="575310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0" id="10"/>
          <p:cNvSpPr txBox="true"/>
          <p:nvPr/>
        </p:nvSpPr>
        <p:spPr>
          <a:xfrm rot="0">
            <a:off x="2962035" y="663321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1" id="11"/>
          <p:cNvSpPr txBox="true"/>
          <p:nvPr/>
        </p:nvSpPr>
        <p:spPr>
          <a:xfrm rot="0">
            <a:off x="2962035" y="8076565"/>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Freeform 12" id="12"/>
          <p:cNvSpPr/>
          <p:nvPr/>
        </p:nvSpPr>
        <p:spPr>
          <a:xfrm flipH="false" flipV="true" rot="0">
            <a:off x="1617084" y="53613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3" id="13"/>
          <p:cNvSpPr/>
          <p:nvPr/>
        </p:nvSpPr>
        <p:spPr>
          <a:xfrm>
            <a:off x="1028700" y="5162550"/>
            <a:ext cx="16230600" cy="0"/>
          </a:xfrm>
          <a:prstGeom prst="line">
            <a:avLst/>
          </a:prstGeom>
          <a:ln cap="flat" w="38100">
            <a:solidFill>
              <a:srgbClr val="FAC231"/>
            </a:solidFill>
            <a:prstDash val="solid"/>
            <a:headEnd type="none" len="sm" w="sm"/>
            <a:tailEnd type="none" len="sm" w="sm"/>
          </a:ln>
        </p:spPr>
      </p:sp>
      <p:sp>
        <p:nvSpPr>
          <p:cNvPr name="AutoShape 14" id="14"/>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638865" y="2338706"/>
            <a:ext cx="12714329" cy="1525914"/>
          </a:xfrm>
          <a:prstGeom prst="rect">
            <a:avLst/>
          </a:prstGeom>
        </p:spPr>
        <p:txBody>
          <a:bodyPr anchor="t" rtlCol="false" tIns="0" lIns="0" bIns="0" rIns="0">
            <a:spAutoFit/>
          </a:bodyPr>
          <a:lstStyle/>
          <a:p>
            <a:pPr algn="just">
              <a:lnSpc>
                <a:spcPts val="5700"/>
              </a:lnSpc>
            </a:pPr>
            <a:r>
              <a:rPr lang="en-US" sz="5700">
                <a:solidFill>
                  <a:srgbClr val="FFFFFF"/>
                </a:solidFill>
                <a:latin typeface="Times New Roman"/>
                <a:ea typeface="Times New Roman"/>
                <a:cs typeface="Times New Roman"/>
                <a:sym typeface="Times New Roman"/>
              </a:rPr>
              <a:t>IMPLEMENTASI ETIKA KEBIJAKAN PIDANA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881045" y="5673725"/>
            <a:ext cx="5782734"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Penuntutan proporsional</a:t>
            </a:r>
          </a:p>
        </p:txBody>
      </p:sp>
      <p:sp>
        <p:nvSpPr>
          <p:cNvPr name="TextBox 6" id="6"/>
          <p:cNvSpPr txBox="true"/>
          <p:nvPr/>
        </p:nvSpPr>
        <p:spPr>
          <a:xfrm rot="0">
            <a:off x="3881045" y="6688455"/>
            <a:ext cx="7253646"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Diskresi berbasis moral</a:t>
            </a:r>
          </a:p>
        </p:txBody>
      </p:sp>
      <p:sp>
        <p:nvSpPr>
          <p:cNvPr name="TextBox 7" id="7"/>
          <p:cNvSpPr txBox="true"/>
          <p:nvPr/>
        </p:nvSpPr>
        <p:spPr>
          <a:xfrm rot="0">
            <a:off x="3881045" y="7910195"/>
            <a:ext cx="5777729" cy="976630"/>
          </a:xfrm>
          <a:prstGeom prst="rect">
            <a:avLst/>
          </a:prstGeom>
        </p:spPr>
        <p:txBody>
          <a:bodyPr anchor="t" rtlCol="false" tIns="0" lIns="0" bIns="0" rIns="0">
            <a:spAutoFit/>
          </a:bodyPr>
          <a:lstStyle/>
          <a:p>
            <a:pPr algn="l">
              <a:lnSpc>
                <a:spcPts val="3919"/>
              </a:lnSpc>
            </a:pPr>
            <a:r>
              <a:rPr lang="en-US" sz="2799">
                <a:solidFill>
                  <a:srgbClr val="FFFFFF"/>
                </a:solidFill>
                <a:latin typeface="DM Sans"/>
                <a:ea typeface="DM Sans"/>
                <a:cs typeface="DM Sans"/>
                <a:sym typeface="DM Sans"/>
              </a:rPr>
              <a:t>Keadilan substantif di atas formalitas </a:t>
            </a:r>
          </a:p>
        </p:txBody>
      </p:sp>
      <p:sp>
        <p:nvSpPr>
          <p:cNvPr name="TextBox 8" id="8"/>
          <p:cNvSpPr txBox="true"/>
          <p:nvPr/>
        </p:nvSpPr>
        <p:spPr>
          <a:xfrm rot="0">
            <a:off x="11792692" y="6621145"/>
            <a:ext cx="4929752" cy="1805940"/>
          </a:xfrm>
          <a:prstGeom prst="rect">
            <a:avLst/>
          </a:prstGeom>
        </p:spPr>
        <p:txBody>
          <a:bodyPr anchor="t" rtlCol="false" tIns="0" lIns="0" bIns="0" rIns="0">
            <a:spAutoFit/>
          </a:bodyPr>
          <a:lstStyle/>
          <a:p>
            <a:pPr algn="ctr">
              <a:lnSpc>
                <a:spcPts val="2828"/>
              </a:lnSpc>
            </a:pPr>
            <a:r>
              <a:rPr lang="en-US" sz="2828">
                <a:solidFill>
                  <a:srgbClr val="FFFFFF"/>
                </a:solidFill>
                <a:latin typeface="Neue Machina"/>
                <a:ea typeface="Neue Machina"/>
                <a:cs typeface="Neue Machina"/>
                <a:sym typeface="Neue Machina"/>
              </a:rPr>
              <a:t>KEIBIJAKAN PIDANA TANPA ETIKA BERPOTENSI MELAHIRKAN KETIDAKADILAN STRUKTURAL </a:t>
            </a:r>
          </a:p>
        </p:txBody>
      </p:sp>
      <p:sp>
        <p:nvSpPr>
          <p:cNvPr name="TextBox 9" id="9"/>
          <p:cNvSpPr txBox="true"/>
          <p:nvPr/>
        </p:nvSpPr>
        <p:spPr>
          <a:xfrm rot="0">
            <a:off x="2962035" y="577850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0" id="10"/>
          <p:cNvSpPr txBox="true"/>
          <p:nvPr/>
        </p:nvSpPr>
        <p:spPr>
          <a:xfrm rot="0">
            <a:off x="2962035" y="6783705"/>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1" id="11"/>
          <p:cNvSpPr txBox="true"/>
          <p:nvPr/>
        </p:nvSpPr>
        <p:spPr>
          <a:xfrm rot="0">
            <a:off x="2962035" y="801497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Freeform 12" id="12"/>
          <p:cNvSpPr/>
          <p:nvPr/>
        </p:nvSpPr>
        <p:spPr>
          <a:xfrm flipH="false" flipV="true" rot="0">
            <a:off x="1725310" y="557212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3" id="13"/>
          <p:cNvSpPr/>
          <p:nvPr/>
        </p:nvSpPr>
        <p:spPr>
          <a:xfrm>
            <a:off x="1028700" y="5162550"/>
            <a:ext cx="16230600" cy="0"/>
          </a:xfrm>
          <a:prstGeom prst="line">
            <a:avLst/>
          </a:prstGeom>
          <a:ln cap="flat" w="38100">
            <a:solidFill>
              <a:srgbClr val="FAC231"/>
            </a:solidFill>
            <a:prstDash val="solid"/>
            <a:headEnd type="none" len="sm" w="sm"/>
            <a:tailEnd type="none" len="sm" w="sm"/>
          </a:ln>
        </p:spPr>
      </p:sp>
      <p:sp>
        <p:nvSpPr>
          <p:cNvPr name="AutoShape 14" id="14"/>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17567" y="2431406"/>
            <a:ext cx="12714329" cy="826144"/>
          </a:xfrm>
          <a:prstGeom prst="rect">
            <a:avLst/>
          </a:prstGeom>
        </p:spPr>
        <p:txBody>
          <a:bodyPr anchor="t" rtlCol="false" tIns="0" lIns="0" bIns="0" rIns="0">
            <a:spAutoFit/>
          </a:bodyPr>
          <a:lstStyle/>
          <a:p>
            <a:pPr algn="l">
              <a:lnSpc>
                <a:spcPts val="5900"/>
              </a:lnSpc>
            </a:pPr>
            <a:r>
              <a:rPr lang="en-US" sz="5900">
                <a:solidFill>
                  <a:srgbClr val="FFFFFF"/>
                </a:solidFill>
                <a:latin typeface="Times New Roman"/>
                <a:ea typeface="Times New Roman"/>
                <a:cs typeface="Times New Roman"/>
                <a:sym typeface="Times New Roman"/>
              </a:rPr>
              <a:t>NOVELTY (KEBARUAN ILMIAH)</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716978" y="5840730"/>
            <a:ext cx="5782734"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Integrasi filsafat hukum Radbruch</a:t>
            </a:r>
          </a:p>
        </p:txBody>
      </p:sp>
      <p:sp>
        <p:nvSpPr>
          <p:cNvPr name="TextBox 6" id="6"/>
          <p:cNvSpPr txBox="true"/>
          <p:nvPr/>
        </p:nvSpPr>
        <p:spPr>
          <a:xfrm rot="0">
            <a:off x="3695038" y="6762115"/>
            <a:ext cx="7253646" cy="9766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Tri Krama Adhyaksa sebagai filsafat hukum operasional </a:t>
            </a:r>
          </a:p>
        </p:txBody>
      </p:sp>
      <p:sp>
        <p:nvSpPr>
          <p:cNvPr name="TextBox 7" id="7"/>
          <p:cNvSpPr txBox="true"/>
          <p:nvPr/>
        </p:nvSpPr>
        <p:spPr>
          <a:xfrm rot="0">
            <a:off x="3721983" y="8006715"/>
            <a:ext cx="5777729" cy="976630"/>
          </a:xfrm>
          <a:prstGeom prst="rect">
            <a:avLst/>
          </a:prstGeom>
        </p:spPr>
        <p:txBody>
          <a:bodyPr anchor="t" rtlCol="false" tIns="0" lIns="0" bIns="0" rIns="0">
            <a:spAutoFit/>
          </a:bodyPr>
          <a:lstStyle/>
          <a:p>
            <a:pPr algn="l">
              <a:lnSpc>
                <a:spcPts val="3919"/>
              </a:lnSpc>
            </a:pPr>
            <a:r>
              <a:rPr lang="en-US" sz="2799">
                <a:solidFill>
                  <a:srgbClr val="FFFFFF"/>
                </a:solidFill>
                <a:latin typeface="DM Sans"/>
                <a:ea typeface="DM Sans"/>
                <a:cs typeface="DM Sans"/>
                <a:sym typeface="DM Sans"/>
              </a:rPr>
              <a:t>Jembatan teori dan praktik penegakan hukum </a:t>
            </a:r>
          </a:p>
        </p:txBody>
      </p:sp>
      <p:sp>
        <p:nvSpPr>
          <p:cNvPr name="TextBox 8" id="8"/>
          <p:cNvSpPr txBox="true"/>
          <p:nvPr/>
        </p:nvSpPr>
        <p:spPr>
          <a:xfrm rot="0">
            <a:off x="12270785" y="6180455"/>
            <a:ext cx="4946244" cy="2487256"/>
          </a:xfrm>
          <a:prstGeom prst="rect">
            <a:avLst/>
          </a:prstGeom>
        </p:spPr>
        <p:txBody>
          <a:bodyPr anchor="t" rtlCol="false" tIns="0" lIns="0" bIns="0" rIns="0">
            <a:spAutoFit/>
          </a:bodyPr>
          <a:lstStyle/>
          <a:p>
            <a:pPr algn="ctr">
              <a:lnSpc>
                <a:spcPts val="2796"/>
              </a:lnSpc>
            </a:pPr>
            <a:r>
              <a:rPr lang="en-US" sz="2796">
                <a:solidFill>
                  <a:srgbClr val="FFFFFF"/>
                </a:solidFill>
                <a:latin typeface="Neue Machina"/>
                <a:ea typeface="Neue Machina"/>
                <a:cs typeface="Neue Machina"/>
                <a:sym typeface="Neue Machina"/>
              </a:rPr>
              <a:t>KEBARUAN TERLETAK PADA KONSEPTUALISASI TRI KRAMA ADHYAKSA SEBAGAI ETIKA FILSAFAT HUKUM TERAPAN, BUKAN SEKADAR SLOGAN INSTITUSIONAL</a:t>
            </a:r>
          </a:p>
        </p:txBody>
      </p:sp>
      <p:sp>
        <p:nvSpPr>
          <p:cNvPr name="TextBox 9" id="9"/>
          <p:cNvSpPr txBox="true"/>
          <p:nvPr/>
        </p:nvSpPr>
        <p:spPr>
          <a:xfrm rot="0">
            <a:off x="2962035" y="593979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0" id="10"/>
          <p:cNvSpPr txBox="true"/>
          <p:nvPr/>
        </p:nvSpPr>
        <p:spPr>
          <a:xfrm rot="0">
            <a:off x="2940095" y="6873875"/>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TextBox 11" id="11"/>
          <p:cNvSpPr txBox="true"/>
          <p:nvPr/>
        </p:nvSpPr>
        <p:spPr>
          <a:xfrm rot="0">
            <a:off x="2940095" y="8089900"/>
            <a:ext cx="754943" cy="433705"/>
          </a:xfrm>
          <a:prstGeom prst="rect">
            <a:avLst/>
          </a:prstGeom>
        </p:spPr>
        <p:txBody>
          <a:bodyPr anchor="t" rtlCol="false" tIns="0" lIns="0" bIns="0" rIns="0">
            <a:spAutoFit/>
          </a:bodyPr>
          <a:lstStyle/>
          <a:p>
            <a:pPr algn="l" marL="690881" indent="-345440" lvl="1">
              <a:lnSpc>
                <a:spcPts val="3200"/>
              </a:lnSpc>
              <a:buFont typeface="Arial"/>
              <a:buChar char="•"/>
            </a:pPr>
          </a:p>
        </p:txBody>
      </p:sp>
      <p:sp>
        <p:nvSpPr>
          <p:cNvPr name="Freeform 12" id="12"/>
          <p:cNvSpPr/>
          <p:nvPr/>
        </p:nvSpPr>
        <p:spPr>
          <a:xfrm flipH="false" flipV="true" rot="0">
            <a:off x="1725310" y="557212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3" id="13"/>
          <p:cNvSpPr/>
          <p:nvPr/>
        </p:nvSpPr>
        <p:spPr>
          <a:xfrm>
            <a:off x="1028700" y="5162550"/>
            <a:ext cx="16230600" cy="0"/>
          </a:xfrm>
          <a:prstGeom prst="line">
            <a:avLst/>
          </a:prstGeom>
          <a:ln cap="flat" w="38100">
            <a:solidFill>
              <a:srgbClr val="FAC231"/>
            </a:solidFill>
            <a:prstDash val="solid"/>
            <a:headEnd type="none" len="sm" w="sm"/>
            <a:tailEnd type="none" len="sm" w="sm"/>
          </a:ln>
        </p:spPr>
      </p:sp>
      <p:sp>
        <p:nvSpPr>
          <p:cNvPr name="AutoShape 14" id="14"/>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815661" y="2255126"/>
            <a:ext cx="12824072" cy="1061401"/>
          </a:xfrm>
          <a:prstGeom prst="rect">
            <a:avLst/>
          </a:prstGeom>
        </p:spPr>
        <p:txBody>
          <a:bodyPr anchor="t" rtlCol="false" tIns="0" lIns="0" bIns="0" rIns="0">
            <a:spAutoFit/>
          </a:bodyPr>
          <a:lstStyle/>
          <a:p>
            <a:pPr algn="just">
              <a:lnSpc>
                <a:spcPts val="7662"/>
              </a:lnSpc>
            </a:pPr>
            <a:r>
              <a:rPr lang="en-US" sz="7662">
                <a:solidFill>
                  <a:srgbClr val="FFFFFF"/>
                </a:solidFill>
                <a:latin typeface="Times New Roman"/>
                <a:ea typeface="Times New Roman"/>
                <a:cs typeface="Times New Roman"/>
                <a:sym typeface="Times New Roman"/>
              </a:rPr>
              <a:t>KESIMPULAN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4895369" y="4766310"/>
            <a:ext cx="8848849" cy="5276593"/>
          </a:xfrm>
          <a:prstGeom prst="rect">
            <a:avLst/>
          </a:prstGeom>
        </p:spPr>
        <p:txBody>
          <a:bodyPr anchor="t" rtlCol="false" tIns="0" lIns="0" bIns="0" rIns="0">
            <a:spAutoFit/>
          </a:bodyPr>
          <a:lstStyle/>
          <a:p>
            <a:pPr algn="ctr">
              <a:lnSpc>
                <a:spcPts val="4664"/>
              </a:lnSpc>
            </a:pPr>
            <a:r>
              <a:rPr lang="en-US" sz="3331">
                <a:solidFill>
                  <a:srgbClr val="FFFFFF"/>
                </a:solidFill>
                <a:latin typeface="DM Sans"/>
                <a:ea typeface="DM Sans"/>
                <a:cs typeface="DM Sans"/>
                <a:sym typeface="DM Sans"/>
              </a:rPr>
              <a:t>Menegaskan posisi normatif, hukum sah bukan hanya karena legal, tetapi karena adil. Dengan demikian, point yang terpenting adalah hukum dan moral tidak dapat dipisahkan, keadilan adalah nilai tertinggi hukum, dan Tri Krama Adhyaksa memperkuat penegakan hukum.  </a:t>
            </a:r>
          </a:p>
          <a:p>
            <a:pPr algn="just">
              <a:lnSpc>
                <a:spcPts val="4664"/>
              </a:lnSpc>
            </a:pPr>
          </a:p>
          <a:p>
            <a:pPr algn="just">
              <a:lnSpc>
                <a:spcPts val="4664"/>
              </a:lnSpc>
            </a:pPr>
          </a:p>
        </p:txBody>
      </p:sp>
      <p:sp>
        <p:nvSpPr>
          <p:cNvPr name="Freeform 6" id="6"/>
          <p:cNvSpPr/>
          <p:nvPr/>
        </p:nvSpPr>
        <p:spPr>
          <a:xfrm flipH="false" flipV="true" rot="0">
            <a:off x="2641995" y="3933825"/>
            <a:ext cx="1005341" cy="1005341"/>
          </a:xfrm>
          <a:custGeom>
            <a:avLst/>
            <a:gdLst/>
            <a:ahLst/>
            <a:cxnLst/>
            <a:rect r="r" b="b" t="t" l="l"/>
            <a:pathLst>
              <a:path h="1005341" w="1005341">
                <a:moveTo>
                  <a:pt x="0" y="1005341"/>
                </a:moveTo>
                <a:lnTo>
                  <a:pt x="1005341" y="1005341"/>
                </a:lnTo>
                <a:lnTo>
                  <a:pt x="1005341" y="0"/>
                </a:lnTo>
                <a:lnTo>
                  <a:pt x="0" y="0"/>
                </a:lnTo>
                <a:lnTo>
                  <a:pt x="0" y="100534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204493" y="366712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671290" y="2594256"/>
            <a:ext cx="12714329" cy="1204594"/>
          </a:xfrm>
          <a:prstGeom prst="rect">
            <a:avLst/>
          </a:prstGeom>
        </p:spPr>
        <p:txBody>
          <a:bodyPr anchor="t" rtlCol="false" tIns="0" lIns="0" bIns="0" rIns="0">
            <a:spAutoFit/>
          </a:bodyPr>
          <a:lstStyle/>
          <a:p>
            <a:pPr algn="just">
              <a:lnSpc>
                <a:spcPts val="8799"/>
              </a:lnSpc>
            </a:pPr>
            <a:r>
              <a:rPr lang="en-US" sz="8799">
                <a:solidFill>
                  <a:srgbClr val="FFFFFF"/>
                </a:solidFill>
                <a:latin typeface="Times New Roman"/>
                <a:ea typeface="Times New Roman"/>
                <a:cs typeface="Times New Roman"/>
                <a:sym typeface="Times New Roman"/>
              </a:rPr>
              <a:t>SARAN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90528" y="5780804"/>
            <a:ext cx="5782734" cy="9766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Diperlukan penguatan pendidikan filsafat hukum dan etika  </a:t>
            </a:r>
          </a:p>
        </p:txBody>
      </p:sp>
      <p:sp>
        <p:nvSpPr>
          <p:cNvPr name="TextBox 6" id="6"/>
          <p:cNvSpPr txBox="true"/>
          <p:nvPr/>
        </p:nvSpPr>
        <p:spPr>
          <a:xfrm rot="0">
            <a:off x="3590528" y="6981190"/>
            <a:ext cx="7253646" cy="976630"/>
          </a:xfrm>
          <a:prstGeom prst="rect">
            <a:avLst/>
          </a:prstGeom>
        </p:spPr>
        <p:txBody>
          <a:bodyPr anchor="t" rtlCol="false" tIns="0" lIns="0" bIns="0" rIns="0">
            <a:spAutoFit/>
          </a:bodyPr>
          <a:lstStyle/>
          <a:p>
            <a:pPr algn="l">
              <a:lnSpc>
                <a:spcPts val="3919"/>
              </a:lnSpc>
            </a:pPr>
            <a:r>
              <a:rPr lang="en-US" sz="2799">
                <a:solidFill>
                  <a:srgbClr val="FFFFFF"/>
                </a:solidFill>
                <a:latin typeface="DM Sans"/>
                <a:ea typeface="DM Sans"/>
                <a:cs typeface="DM Sans"/>
                <a:sym typeface="DM Sans"/>
              </a:rPr>
              <a:t>Internalisasi Tri Krama Adhyaksa secara sistematis </a:t>
            </a:r>
          </a:p>
        </p:txBody>
      </p:sp>
      <p:sp>
        <p:nvSpPr>
          <p:cNvPr name="TextBox 7" id="7"/>
          <p:cNvSpPr txBox="true"/>
          <p:nvPr/>
        </p:nvSpPr>
        <p:spPr>
          <a:xfrm rot="0">
            <a:off x="3590528" y="8091170"/>
            <a:ext cx="5777729" cy="9766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Orientasi penegakan hukum pada keadilan substantif </a:t>
            </a:r>
          </a:p>
        </p:txBody>
      </p:sp>
      <p:sp>
        <p:nvSpPr>
          <p:cNvPr name="TextBox 8" id="8"/>
          <p:cNvSpPr txBox="true"/>
          <p:nvPr/>
        </p:nvSpPr>
        <p:spPr>
          <a:xfrm rot="0">
            <a:off x="12073418" y="6805059"/>
            <a:ext cx="5603487" cy="1483036"/>
          </a:xfrm>
          <a:prstGeom prst="rect">
            <a:avLst/>
          </a:prstGeom>
        </p:spPr>
        <p:txBody>
          <a:bodyPr anchor="t" rtlCol="false" tIns="0" lIns="0" bIns="0" rIns="0">
            <a:spAutoFit/>
          </a:bodyPr>
          <a:lstStyle/>
          <a:p>
            <a:pPr algn="ctr">
              <a:lnSpc>
                <a:spcPts val="2884"/>
              </a:lnSpc>
            </a:pPr>
            <a:r>
              <a:rPr lang="en-US" sz="2884">
                <a:solidFill>
                  <a:srgbClr val="FFFFFF"/>
                </a:solidFill>
                <a:latin typeface="Neue Machina"/>
                <a:ea typeface="Neue Machina"/>
                <a:cs typeface="Neue Machina"/>
                <a:sym typeface="Neue Machina"/>
              </a:rPr>
              <a:t>DIARAHKAN PADA REFORMASI BUDAYA HUKUM, BUKAN SEKADAR REFORMASI REGULASI  </a:t>
            </a:r>
          </a:p>
        </p:txBody>
      </p:sp>
      <p:sp>
        <p:nvSpPr>
          <p:cNvPr name="TextBox 9" id="9"/>
          <p:cNvSpPr txBox="true"/>
          <p:nvPr/>
        </p:nvSpPr>
        <p:spPr>
          <a:xfrm rot="0">
            <a:off x="2835585" y="5885579"/>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01</a:t>
            </a:r>
          </a:p>
        </p:txBody>
      </p:sp>
      <p:sp>
        <p:nvSpPr>
          <p:cNvPr name="TextBox 10" id="10"/>
          <p:cNvSpPr txBox="true"/>
          <p:nvPr/>
        </p:nvSpPr>
        <p:spPr>
          <a:xfrm rot="0">
            <a:off x="2835585" y="7085965"/>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02</a:t>
            </a:r>
          </a:p>
        </p:txBody>
      </p:sp>
      <p:sp>
        <p:nvSpPr>
          <p:cNvPr name="TextBox 11" id="11"/>
          <p:cNvSpPr txBox="true"/>
          <p:nvPr/>
        </p:nvSpPr>
        <p:spPr>
          <a:xfrm rot="0">
            <a:off x="2835585" y="8234045"/>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03</a:t>
            </a:r>
          </a:p>
        </p:txBody>
      </p:sp>
      <p:sp>
        <p:nvSpPr>
          <p:cNvPr name="Freeform 12" id="12"/>
          <p:cNvSpPr/>
          <p:nvPr/>
        </p:nvSpPr>
        <p:spPr>
          <a:xfrm flipH="false" flipV="true" rot="0">
            <a:off x="1914704" y="5517914"/>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3" id="13"/>
          <p:cNvSpPr/>
          <p:nvPr/>
        </p:nvSpPr>
        <p:spPr>
          <a:xfrm>
            <a:off x="1252957" y="4527314"/>
            <a:ext cx="16230600" cy="0"/>
          </a:xfrm>
          <a:prstGeom prst="line">
            <a:avLst/>
          </a:prstGeom>
          <a:ln cap="flat" w="38100">
            <a:solidFill>
              <a:srgbClr val="FAC231"/>
            </a:solidFill>
            <a:prstDash val="solid"/>
            <a:headEnd type="none" len="sm" w="sm"/>
            <a:tailEnd type="none" len="sm" w="sm"/>
          </a:ln>
        </p:spPr>
      </p:sp>
      <p:sp>
        <p:nvSpPr>
          <p:cNvPr name="AutoShape 14" id="14"/>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573671" y="2911874"/>
            <a:ext cx="12714329" cy="1204594"/>
          </a:xfrm>
          <a:prstGeom prst="rect">
            <a:avLst/>
          </a:prstGeom>
        </p:spPr>
        <p:txBody>
          <a:bodyPr anchor="t" rtlCol="false" tIns="0" lIns="0" bIns="0" rIns="0">
            <a:spAutoFit/>
          </a:bodyPr>
          <a:lstStyle/>
          <a:p>
            <a:pPr algn="just">
              <a:lnSpc>
                <a:spcPts val="8799"/>
              </a:lnSpc>
            </a:pPr>
            <a:r>
              <a:rPr lang="en-US" sz="8799">
                <a:solidFill>
                  <a:srgbClr val="FFFFFF"/>
                </a:solidFill>
                <a:latin typeface="Times New Roman"/>
                <a:ea typeface="Times New Roman"/>
                <a:cs typeface="Times New Roman"/>
                <a:sym typeface="Times New Roman"/>
              </a:rPr>
              <a:t>REFERENSI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996175" y="5540375"/>
            <a:ext cx="5782734" cy="931545"/>
          </a:xfrm>
          <a:prstGeom prst="rect">
            <a:avLst/>
          </a:prstGeom>
        </p:spPr>
        <p:txBody>
          <a:bodyPr anchor="t" rtlCol="false" tIns="0" lIns="0" bIns="0" rIns="0">
            <a:spAutoFit/>
          </a:bodyPr>
          <a:lstStyle/>
          <a:p>
            <a:pPr algn="just">
              <a:lnSpc>
                <a:spcPts val="3779"/>
              </a:lnSpc>
            </a:pPr>
            <a:r>
              <a:rPr lang="en-US" sz="2700">
                <a:solidFill>
                  <a:srgbClr val="FFFFFF"/>
                </a:solidFill>
                <a:latin typeface="DM Sans"/>
                <a:ea typeface="DM Sans"/>
                <a:cs typeface="DM Sans"/>
                <a:sym typeface="DM Sans"/>
              </a:rPr>
              <a:t>Radbruch, Gustav. Legal Philosophy, hlm. 107-125</a:t>
            </a:r>
          </a:p>
        </p:txBody>
      </p:sp>
      <p:sp>
        <p:nvSpPr>
          <p:cNvPr name="TextBox 6" id="6"/>
          <p:cNvSpPr txBox="true"/>
          <p:nvPr/>
        </p:nvSpPr>
        <p:spPr>
          <a:xfrm rot="0">
            <a:off x="3996175" y="6863123"/>
            <a:ext cx="7086519" cy="949694"/>
          </a:xfrm>
          <a:prstGeom prst="rect">
            <a:avLst/>
          </a:prstGeom>
        </p:spPr>
        <p:txBody>
          <a:bodyPr anchor="t" rtlCol="false" tIns="0" lIns="0" bIns="0" rIns="0">
            <a:spAutoFit/>
          </a:bodyPr>
          <a:lstStyle/>
          <a:p>
            <a:pPr algn="l">
              <a:lnSpc>
                <a:spcPts val="3829"/>
              </a:lnSpc>
            </a:pPr>
            <a:r>
              <a:rPr lang="en-US" sz="2735">
                <a:solidFill>
                  <a:srgbClr val="FFFFFF"/>
                </a:solidFill>
                <a:latin typeface="DM Sans"/>
                <a:ea typeface="DM Sans"/>
                <a:cs typeface="DM Sans"/>
                <a:sym typeface="DM Sans"/>
              </a:rPr>
              <a:t>Barda Nawawi Arief, Kebijakan Hukum Pidana </a:t>
            </a:r>
          </a:p>
        </p:txBody>
      </p:sp>
      <p:sp>
        <p:nvSpPr>
          <p:cNvPr name="TextBox 7" id="7"/>
          <p:cNvSpPr txBox="true"/>
          <p:nvPr/>
        </p:nvSpPr>
        <p:spPr>
          <a:xfrm rot="0">
            <a:off x="3996175" y="8122285"/>
            <a:ext cx="5777729" cy="481330"/>
          </a:xfrm>
          <a:prstGeom prst="rect">
            <a:avLst/>
          </a:prstGeom>
        </p:spPr>
        <p:txBody>
          <a:bodyPr anchor="t" rtlCol="false" tIns="0" lIns="0" bIns="0" rIns="0">
            <a:spAutoFit/>
          </a:bodyPr>
          <a:lstStyle/>
          <a:p>
            <a:pPr algn="just">
              <a:lnSpc>
                <a:spcPts val="3919"/>
              </a:lnSpc>
            </a:pPr>
            <a:r>
              <a:rPr lang="en-US" sz="2799">
                <a:solidFill>
                  <a:srgbClr val="FFFFFF"/>
                </a:solidFill>
                <a:latin typeface="DM Sans"/>
                <a:ea typeface="DM Sans"/>
                <a:cs typeface="DM Sans"/>
                <a:sym typeface="DM Sans"/>
              </a:rPr>
              <a:t>Satjipto Rahardjo, Hukum Progresif</a:t>
            </a:r>
          </a:p>
        </p:txBody>
      </p:sp>
      <p:sp>
        <p:nvSpPr>
          <p:cNvPr name="TextBox 8" id="8"/>
          <p:cNvSpPr txBox="true"/>
          <p:nvPr/>
        </p:nvSpPr>
        <p:spPr>
          <a:xfrm rot="0">
            <a:off x="13235087" y="6172200"/>
            <a:ext cx="3703110" cy="2628365"/>
          </a:xfrm>
          <a:prstGeom prst="rect">
            <a:avLst/>
          </a:prstGeom>
        </p:spPr>
        <p:txBody>
          <a:bodyPr anchor="t" rtlCol="false" tIns="0" lIns="0" bIns="0" rIns="0">
            <a:spAutoFit/>
          </a:bodyPr>
          <a:lstStyle/>
          <a:p>
            <a:pPr algn="ctr">
              <a:lnSpc>
                <a:spcPts val="2978"/>
              </a:lnSpc>
            </a:pPr>
            <a:r>
              <a:rPr lang="en-US" sz="2978">
                <a:solidFill>
                  <a:srgbClr val="FFFFFF"/>
                </a:solidFill>
                <a:latin typeface="Neue Machina"/>
                <a:ea typeface="Neue Machina"/>
                <a:cs typeface="Neue Machina"/>
                <a:sym typeface="Neue Machina"/>
              </a:rPr>
              <a:t>MENEGASKAN LANDASAN FILOSOFIS DAN KONTEKS PEMIKIRAN HUKUM INDONESIA </a:t>
            </a:r>
          </a:p>
        </p:txBody>
      </p:sp>
      <p:sp>
        <p:nvSpPr>
          <p:cNvPr name="TextBox 9" id="9"/>
          <p:cNvSpPr txBox="true"/>
          <p:nvPr/>
        </p:nvSpPr>
        <p:spPr>
          <a:xfrm rot="0">
            <a:off x="3074059" y="5635625"/>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01</a:t>
            </a:r>
          </a:p>
        </p:txBody>
      </p:sp>
      <p:sp>
        <p:nvSpPr>
          <p:cNvPr name="TextBox 10" id="10"/>
          <p:cNvSpPr txBox="true"/>
          <p:nvPr/>
        </p:nvSpPr>
        <p:spPr>
          <a:xfrm rot="0">
            <a:off x="3074059" y="6926580"/>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02</a:t>
            </a:r>
          </a:p>
        </p:txBody>
      </p:sp>
      <p:sp>
        <p:nvSpPr>
          <p:cNvPr name="TextBox 11" id="11"/>
          <p:cNvSpPr txBox="true"/>
          <p:nvPr/>
        </p:nvSpPr>
        <p:spPr>
          <a:xfrm rot="0">
            <a:off x="3074059" y="8227060"/>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03</a:t>
            </a:r>
          </a:p>
        </p:txBody>
      </p:sp>
      <p:sp>
        <p:nvSpPr>
          <p:cNvPr name="Freeform 12" id="12"/>
          <p:cNvSpPr/>
          <p:nvPr/>
        </p:nvSpPr>
        <p:spPr>
          <a:xfrm flipH="false" flipV="true" rot="0">
            <a:off x="1833535" y="5429250"/>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3" id="13"/>
          <p:cNvSpPr/>
          <p:nvPr/>
        </p:nvSpPr>
        <p:spPr>
          <a:xfrm>
            <a:off x="1028700" y="5162550"/>
            <a:ext cx="16230600" cy="0"/>
          </a:xfrm>
          <a:prstGeom prst="line">
            <a:avLst/>
          </a:prstGeom>
          <a:ln cap="flat" w="38100">
            <a:solidFill>
              <a:srgbClr val="FAC231"/>
            </a:solidFill>
            <a:prstDash val="solid"/>
            <a:headEnd type="none" len="sm" w="sm"/>
            <a:tailEnd type="none" len="sm" w="sm"/>
          </a:ln>
        </p:spPr>
      </p:sp>
      <p:sp>
        <p:nvSpPr>
          <p:cNvPr name="AutoShape 14" id="14"/>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2473344" y="3484055"/>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028700" y="2709706"/>
            <a:ext cx="10718050" cy="3026973"/>
          </a:xfrm>
          <a:prstGeom prst="rect">
            <a:avLst/>
          </a:prstGeom>
        </p:spPr>
        <p:txBody>
          <a:bodyPr anchor="t" rtlCol="false" tIns="0" lIns="0" bIns="0" rIns="0">
            <a:spAutoFit/>
          </a:bodyPr>
          <a:lstStyle/>
          <a:p>
            <a:pPr algn="ctr">
              <a:lnSpc>
                <a:spcPts val="4097"/>
              </a:lnSpc>
            </a:pPr>
            <a:r>
              <a:rPr lang="en-US" sz="4097">
                <a:solidFill>
                  <a:srgbClr val="FFFFFF"/>
                </a:solidFill>
                <a:latin typeface="Times New Roman"/>
                <a:ea typeface="Times New Roman"/>
                <a:cs typeface="Times New Roman"/>
                <a:sym typeface="Times New Roman"/>
              </a:rPr>
              <a:t>CHAPTER 2: SEJARAH KEJAKSAAN DAN TRI KRAMA ADHYAKSA (SEJARAH INSTITUSIONAL DAN TRI KRAMA ADHYAKSA SEBAGAI NILAI ETIK.   </a:t>
            </a:r>
          </a:p>
          <a:p>
            <a:pPr algn="ctr">
              <a:lnSpc>
                <a:spcPts val="6997"/>
              </a:lnSpc>
            </a:pP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8101373" y="669346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52764" y="2224406"/>
            <a:ext cx="12714329" cy="1176019"/>
          </a:xfrm>
          <a:prstGeom prst="rect">
            <a:avLst/>
          </a:prstGeom>
        </p:spPr>
        <p:txBody>
          <a:bodyPr anchor="t" rtlCol="false" tIns="0" lIns="0" bIns="0" rIns="0">
            <a:spAutoFit/>
          </a:bodyPr>
          <a:lstStyle/>
          <a:p>
            <a:pPr algn="r">
              <a:lnSpc>
                <a:spcPts val="8799"/>
              </a:lnSpc>
            </a:pPr>
            <a:r>
              <a:rPr lang="en-US" sz="8799">
                <a:solidFill>
                  <a:srgbClr val="FFFFFF"/>
                </a:solidFill>
                <a:latin typeface="Neue Machina"/>
                <a:ea typeface="Neue Machina"/>
                <a:cs typeface="Neue Machina"/>
                <a:sym typeface="Neue Machina"/>
              </a:rPr>
              <a:t>PEMBUKA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10715" y="5113323"/>
            <a:ext cx="12681238" cy="2479705"/>
          </a:xfrm>
          <a:prstGeom prst="rect">
            <a:avLst/>
          </a:prstGeom>
        </p:spPr>
        <p:txBody>
          <a:bodyPr anchor="t" rtlCol="false" tIns="0" lIns="0" bIns="0" rIns="0">
            <a:spAutoFit/>
          </a:bodyPr>
          <a:lstStyle/>
          <a:p>
            <a:pPr algn="ctr">
              <a:lnSpc>
                <a:spcPts val="3876"/>
              </a:lnSpc>
            </a:pPr>
            <a:r>
              <a:rPr lang="en-US" sz="3876">
                <a:solidFill>
                  <a:srgbClr val="FFFFFF"/>
                </a:solidFill>
                <a:latin typeface="Times New Roman"/>
                <a:ea typeface="Times New Roman"/>
                <a:cs typeface="Times New Roman"/>
                <a:sym typeface="Times New Roman"/>
              </a:rPr>
              <a:t>Materi ini mengajak kita melihat kejaksaan bukan hanya sebagai institusi hukum tetapi sebagai institusi moral. sejarah kejaksaan RI akan dibaca secara intitusional sekaligus etis, dengan Tri Krama Adhyaksa sebagai puncak refleksi nilai yang membuka identitas Jaksa.   </a:t>
            </a: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1676086" y="2161068"/>
            <a:ext cx="12714329" cy="1176019"/>
          </a:xfrm>
          <a:prstGeom prst="rect">
            <a:avLst/>
          </a:prstGeom>
        </p:spPr>
        <p:txBody>
          <a:bodyPr anchor="t" rtlCol="false" tIns="0" lIns="0" bIns="0" rIns="0">
            <a:spAutoFit/>
          </a:bodyPr>
          <a:lstStyle/>
          <a:p>
            <a:pPr algn="r">
              <a:lnSpc>
                <a:spcPts val="8799"/>
              </a:lnSpc>
            </a:pPr>
            <a:r>
              <a:rPr lang="en-US" sz="8799">
                <a:solidFill>
                  <a:srgbClr val="FFFFFF"/>
                </a:solidFill>
                <a:latin typeface="Neue Machina"/>
                <a:ea typeface="Neue Machina"/>
                <a:cs typeface="Neue Machina"/>
                <a:sym typeface="Neue Machina"/>
              </a:rPr>
              <a:t>LATAR BELAKANG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10715" y="5113323"/>
            <a:ext cx="12681238" cy="34512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Kejaksaan menempati posisi strategis dalam sistem peradilan pidana karena kewenangannya menentukan arah penegakan hukum. oleh karena itu, memahami Kejaksaan tidak cukup secara normatif formal, tetapi juga secara historis dan etis. Tri Krama Adhyaksa hadir sebagai fondasi moral yang membedakan profesi Jaksa dari sekedar aparat administrasi hukum. </a:t>
            </a: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2962035" y="1961507"/>
            <a:ext cx="12714329" cy="1909453"/>
          </a:xfrm>
          <a:prstGeom prst="rect">
            <a:avLst/>
          </a:prstGeom>
        </p:spPr>
        <p:txBody>
          <a:bodyPr anchor="t" rtlCol="false" tIns="0" lIns="0" bIns="0" rIns="0">
            <a:spAutoFit/>
          </a:bodyPr>
          <a:lstStyle/>
          <a:p>
            <a:pPr algn="l">
              <a:lnSpc>
                <a:spcPts val="7300"/>
              </a:lnSpc>
            </a:pPr>
            <a:r>
              <a:rPr lang="en-US" sz="7300">
                <a:solidFill>
                  <a:srgbClr val="FFFFFF"/>
                </a:solidFill>
                <a:latin typeface="Neue Machina"/>
                <a:ea typeface="Neue Machina"/>
                <a:cs typeface="Neue Machina"/>
                <a:sym typeface="Neue Machina"/>
              </a:rPr>
              <a:t>KERANGKA KONSEPTUAL DAN REFERENSI TEORETIS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710856" y="4751705"/>
            <a:ext cx="5782734" cy="3453130"/>
          </a:xfrm>
          <a:prstGeom prst="rect">
            <a:avLst/>
          </a:prstGeom>
        </p:spPr>
        <p:txBody>
          <a:bodyPr anchor="t" rtlCol="false" tIns="0" lIns="0" bIns="0" rIns="0">
            <a:spAutoFit/>
          </a:bodyPr>
          <a:lstStyle/>
          <a:p>
            <a:pPr algn="l">
              <a:lnSpc>
                <a:spcPts val="3919"/>
              </a:lnSpc>
            </a:pPr>
            <a:r>
              <a:rPr lang="en-US" sz="2799">
                <a:solidFill>
                  <a:srgbClr val="FFFFFF"/>
                </a:solidFill>
                <a:latin typeface="DM Sans"/>
                <a:ea typeface="DM Sans"/>
                <a:cs typeface="DM Sans"/>
                <a:sym typeface="DM Sans"/>
              </a:rPr>
              <a:t>Analisis ini menggunakan pendekatan lintas filsafat hukum. Kant memberi dasar etika kewajiban, Aristoteles menekankan etika Kebajikan, dan Radbruch menghadirkan tegangan nilai hukum. </a:t>
            </a:r>
          </a:p>
        </p:txBody>
      </p:sp>
      <p:sp>
        <p:nvSpPr>
          <p:cNvPr name="TextBox 6" id="6"/>
          <p:cNvSpPr txBox="true"/>
          <p:nvPr/>
        </p:nvSpPr>
        <p:spPr>
          <a:xfrm rot="0">
            <a:off x="9801225" y="4937917"/>
            <a:ext cx="7253646" cy="2360295"/>
          </a:xfrm>
          <a:prstGeom prst="rect">
            <a:avLst/>
          </a:prstGeom>
        </p:spPr>
        <p:txBody>
          <a:bodyPr anchor="t" rtlCol="false" tIns="0" lIns="0" bIns="0" rIns="0">
            <a:spAutoFit/>
          </a:bodyPr>
          <a:lstStyle/>
          <a:p>
            <a:pPr algn="just">
              <a:lnSpc>
                <a:spcPts val="3779"/>
              </a:lnSpc>
            </a:pPr>
            <a:r>
              <a:rPr lang="en-US" sz="2700">
                <a:solidFill>
                  <a:srgbClr val="FFFFFF"/>
                </a:solidFill>
                <a:latin typeface="DM Sans"/>
                <a:ea typeface="DM Sans"/>
                <a:cs typeface="DM Sans"/>
                <a:sym typeface="DM Sans"/>
              </a:rPr>
              <a:t>Satjipto Rahardjo membuka ruang hukum progresif, dan Barda Nawawi Arief mengaitkan etika dengan kebijakan hukum pidana. semua itu di payungi oleh UU kejaksaan sebagai dasar normatif </a:t>
            </a:r>
          </a:p>
        </p:txBody>
      </p:sp>
      <p:sp>
        <p:nvSpPr>
          <p:cNvPr name="TextBox 7" id="7"/>
          <p:cNvSpPr txBox="true"/>
          <p:nvPr/>
        </p:nvSpPr>
        <p:spPr>
          <a:xfrm rot="0">
            <a:off x="1955913" y="4792502"/>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01</a:t>
            </a:r>
          </a:p>
        </p:txBody>
      </p:sp>
      <p:sp>
        <p:nvSpPr>
          <p:cNvPr name="TextBox 8" id="8"/>
          <p:cNvSpPr txBox="true"/>
          <p:nvPr/>
        </p:nvSpPr>
        <p:spPr>
          <a:xfrm rot="0">
            <a:off x="8766528" y="4950460"/>
            <a:ext cx="754943" cy="433705"/>
          </a:xfrm>
          <a:prstGeom prst="rect">
            <a:avLst/>
          </a:prstGeom>
        </p:spPr>
        <p:txBody>
          <a:bodyPr anchor="t" rtlCol="false" tIns="0" lIns="0" bIns="0" rIns="0">
            <a:spAutoFit/>
          </a:bodyPr>
          <a:lstStyle/>
          <a:p>
            <a:pPr algn="l">
              <a:lnSpc>
                <a:spcPts val="3200"/>
              </a:lnSpc>
            </a:pPr>
            <a:r>
              <a:rPr lang="en-US" sz="3200">
                <a:solidFill>
                  <a:srgbClr val="FFFFFF"/>
                </a:solidFill>
                <a:latin typeface="Neue Machina"/>
                <a:ea typeface="Neue Machina"/>
                <a:cs typeface="Neue Machina"/>
                <a:sym typeface="Neue Machina"/>
              </a:rPr>
              <a:t>02</a:t>
            </a:r>
          </a:p>
        </p:txBody>
      </p:sp>
      <p:sp>
        <p:nvSpPr>
          <p:cNvPr name="Freeform 9" id="9"/>
          <p:cNvSpPr/>
          <p:nvPr/>
        </p:nvSpPr>
        <p:spPr>
          <a:xfrm flipH="false" flipV="true" rot="0">
            <a:off x="1028700" y="4104797"/>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0" id="10"/>
          <p:cNvSpPr/>
          <p:nvPr/>
        </p:nvSpPr>
        <p:spPr>
          <a:xfrm>
            <a:off x="1028700" y="3851910"/>
            <a:ext cx="16230600" cy="0"/>
          </a:xfrm>
          <a:prstGeom prst="line">
            <a:avLst/>
          </a:prstGeom>
          <a:ln cap="flat" w="38100">
            <a:solidFill>
              <a:srgbClr val="FAC231"/>
            </a:solidFill>
            <a:prstDash val="solid"/>
            <a:headEnd type="none" len="sm" w="sm"/>
            <a:tailEnd type="none" len="sm" w="sm"/>
          </a:ln>
        </p:spPr>
      </p:sp>
      <p:sp>
        <p:nvSpPr>
          <p:cNvPr name="AutoShape 11" id="11"/>
          <p:cNvSpPr/>
          <p:nvPr/>
        </p:nvSpPr>
        <p:spPr>
          <a:xfrm>
            <a:off x="1028700" y="9100185"/>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2649621" y="1799118"/>
            <a:ext cx="12714329" cy="1547504"/>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SEJARAH AWAL KEJAKSAAN DI NUSANTARA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82140" y="4446270"/>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Fungsi penuntutan sudah dikenal sejak masa kerajaan dan kolonial awal, meskipun belum terlembaga modern. Jaksa berfungsi sebagai wakil kekuasaan, tetapi juga penjaga ketertiban. Sejak awal terlihat dualisme peran antara melayani kekuasaan dan menegakkan keadilan. </a:t>
            </a: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182140" y="1799118"/>
            <a:ext cx="12714329" cy="1547504"/>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KEJAKSAAN PADA MASA KOLONIAL BELANDA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82140" y="4446270"/>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Pada masa kolonial, kejaksaan berbentuk Openbaar Ministerie. Jaksa adalah aparatur administratif kolonial yang menegakkan hukum demi kepastian dan kepentingan pemerintah kolonial. Dimensi keadilan substantif nyaris absen karena hukum menajdi instrumen kekuasaan. </a:t>
            </a: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2649621" y="1818168"/>
            <a:ext cx="12714329" cy="1612274"/>
          </a:xfrm>
          <a:prstGeom prst="rect">
            <a:avLst/>
          </a:prstGeom>
        </p:spPr>
        <p:txBody>
          <a:bodyPr anchor="t" rtlCol="false" tIns="0" lIns="0" bIns="0" rIns="0">
            <a:spAutoFit/>
          </a:bodyPr>
          <a:lstStyle/>
          <a:p>
            <a:pPr algn="ctr">
              <a:lnSpc>
                <a:spcPts val="6100"/>
              </a:lnSpc>
            </a:pPr>
            <a:r>
              <a:rPr lang="en-US" sz="6100">
                <a:solidFill>
                  <a:srgbClr val="FFFFFF"/>
                </a:solidFill>
                <a:latin typeface="Times New Roman"/>
                <a:ea typeface="Times New Roman"/>
                <a:cs typeface="Times New Roman"/>
                <a:sym typeface="Times New Roman"/>
              </a:rPr>
              <a:t>KEJAKSAAN PASCA KEMERDEKAAN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82140" y="4446270"/>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Pasca kemerdekaan, Kejaksaan RI dibentuk sebagai institusi nasional. namun, posisi Jaksa Agung sebagai pembantu Presiden memunculkan dinamika antara independensi penegakan hukum dan subordinasi kekuasaan eksekutif. Di sinilah persoalan etika mulai mengemuka secara serius. </a:t>
            </a: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2962035" y="2274647"/>
            <a:ext cx="12714329" cy="840749"/>
          </a:xfrm>
          <a:prstGeom prst="rect">
            <a:avLst/>
          </a:prstGeom>
        </p:spPr>
        <p:txBody>
          <a:bodyPr anchor="t" rtlCol="false" tIns="0" lIns="0" bIns="0" rIns="0">
            <a:spAutoFit/>
          </a:bodyPr>
          <a:lstStyle/>
          <a:p>
            <a:pPr algn="ctr">
              <a:lnSpc>
                <a:spcPts val="6100"/>
              </a:lnSpc>
            </a:pPr>
            <a:r>
              <a:rPr lang="en-US" sz="6100">
                <a:solidFill>
                  <a:srgbClr val="FFFFFF"/>
                </a:solidFill>
                <a:latin typeface="Times New Roman"/>
                <a:ea typeface="Times New Roman"/>
                <a:cs typeface="Times New Roman"/>
                <a:sym typeface="Times New Roman"/>
              </a:rPr>
              <a:t>EVOLUSI REGULASI KEJAKSAAN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82140" y="4446270"/>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UU No. 16 Tahun 2004 dan perubahan melalui UU No. 11 Tahun 2021 menunjukkan upaya negara memperkuat kewenangan, profesionalisme, dan integritas Kejaksaan. Regulasi semakin lengkap, tetapi regulasi saja tidak cukup tanpa fondasi etik yang hidup </a:t>
            </a: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2786835" y="1964450"/>
            <a:ext cx="12714329" cy="14420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TANTANGAN ETIKA DAN MORAL PENEGAKAN HUKUM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82140" y="4446270"/>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Jaksa memiliki diskresi besar yang langsung menyentuh hak dan nasib warga negara. Di titik ini, risiko abuse of power selalu mengintai . karena itu, Kejaksaan membutuhkan pedoman etik internal yang bukan sekedar aturan displin, tetapi nilai moral yang mengikat batin. </a:t>
            </a: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182140" y="2307350"/>
            <a:ext cx="12714329" cy="7562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LAHIRNYA TRI KRAMA ADHYAKSA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82140" y="4446270"/>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Tri Krama Adhyaksa lahir sebagai kristalisasi nilai etik Kejaksaan. ia merupakan respon institusional atas krisis kepercayaan publik dan tantangan moral internal. Tri Krama menegaskan identitas Jaksa sebagai aparat penegak hukum sekaligus penjaga moral publik. </a:t>
            </a: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82190" y="1964450"/>
            <a:ext cx="12714329" cy="14420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MAKNA FILOSOFIS TRI KRAMA ADHYAKSA </a:t>
            </a:r>
          </a:p>
        </p:txBody>
      </p:sp>
      <p:sp>
        <p:nvSpPr>
          <p:cNvPr name="TextBox 4" id="4"/>
          <p:cNvSpPr txBox="true"/>
          <p:nvPr/>
        </p:nvSpPr>
        <p:spPr>
          <a:xfrm rot="0">
            <a:off x="1028700" y="1085850"/>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15281" y="4076700"/>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Satya: menuntut kejujuran dan kebenaran moral.</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Adhi: menegaskan kesempurnaan integritas dan keunggulan sikap.</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Wicaksana: mengarahkan Jaksa pada kebijaksanaan dalam menegakkan keadilan. </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ketiganya membentuk satu kesatuan nilai, bukan slogan terpisah. </a:t>
            </a:r>
          </a:p>
          <a:p>
            <a:pPr algn="l">
              <a:lnSpc>
                <a:spcPts val="3876"/>
              </a:lnSpc>
            </a:pPr>
          </a:p>
        </p:txBody>
      </p:sp>
      <p:sp>
        <p:nvSpPr>
          <p:cNvPr name="Freeform 6" id="6"/>
          <p:cNvSpPr/>
          <p:nvPr/>
        </p:nvSpPr>
        <p:spPr>
          <a:xfrm flipH="false" flipV="true" rot="0">
            <a:off x="2009541" y="4078605"/>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3571875"/>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028700" y="927735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96440" y="1095375"/>
            <a:ext cx="12714329" cy="14420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PERSPEKTIF KANT, ARISTOTELES, DAN RADBRUCH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29531" y="2918469"/>
            <a:ext cx="12681238" cy="78232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perspektif Kant, Jaksa adalah subjek moral otonom. imperatif kategoris menuntut Jaksa bertindak karena kewajiban, bukan karena tekanan, kepentingan, atau keuntungan. satya menjadi keharusan moral universal, bukan pilihan pragmatis.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perspektif Aristoteles, menekankan bahwa keadilan lahir dari karakter yang dibentuk melalui kebiasaan baik.Wicaksana identik dengan phornesis, kebijaksanaan praktis yang memungkinkan Jaksa memilih tindakan paling adil dalam situasi konkret.</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Radbruch, menunjukkan adanya tegangan antara kepastian, keadilan, dan kemanfaatan. Tri Krama Adhyaksa berfungsi sebagai kompas nilai ketika hukum positif gagal menghadirkan keadilan substantif. </a:t>
            </a:r>
          </a:p>
          <a:p>
            <a:pPr algn="l">
              <a:lnSpc>
                <a:spcPts val="3876"/>
              </a:lnSpc>
            </a:pPr>
          </a:p>
          <a:p>
            <a:pPr algn="l">
              <a:lnSpc>
                <a:spcPts val="3876"/>
              </a:lnSpc>
            </a:pPr>
          </a:p>
        </p:txBody>
      </p:sp>
      <p:sp>
        <p:nvSpPr>
          <p:cNvPr name="Freeform 6" id="6"/>
          <p:cNvSpPr/>
          <p:nvPr/>
        </p:nvSpPr>
        <p:spPr>
          <a:xfrm flipH="false" flipV="true" rot="0">
            <a:off x="2329581" y="2870844"/>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68986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96440" y="1095375"/>
            <a:ext cx="12714329" cy="14420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HUKUM PROGRESIF DAN KEBIJAKAN HUKUM PIDANA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96440" y="3894228"/>
            <a:ext cx="12681238" cy="49085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hukum progresif, hukum hadir untuk manusia. Jaksa tidak boleh menjadi “corong undang- undang” semata, tetapi agen perubahan sosial. Wicaksana di sini berarti keberanian moral melampaui positivisme  sempit.</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Diskresi Jaksa adalah bagian dari kebijakan hukum pidana. Etika berfungsi sebagai pembatas sekaligus pemandu agar diskresi tidak berubah menjadi kesewenag- wenangan. Di sinilah Tri Krama mengintegrasikan nilai moral dan rasionalitas kebijakan. </a:t>
            </a:r>
          </a:p>
        </p:txBody>
      </p:sp>
      <p:sp>
        <p:nvSpPr>
          <p:cNvPr name="Freeform 6" id="6"/>
          <p:cNvSpPr/>
          <p:nvPr/>
        </p:nvSpPr>
        <p:spPr>
          <a:xfrm flipH="false" flipV="true" rot="0">
            <a:off x="2329581" y="2870844"/>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68986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039390" y="1122843"/>
            <a:ext cx="12714329" cy="14420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NOVELTY DAN RELEVANSI KONTEMPORER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96440" y="3894228"/>
            <a:ext cx="12681238" cy="49085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Secara Akademis, Tri Krama Adhyaksa dapat diposisikan sebagai ethical constitusion internal Kejaksaan. ia mensintesikan etika kewajiban, kebajikan, dan keadilan substantif dalam satu model etik institusional khas Indonesia.</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Tri Krama Adhyaksa relevan untuk memperkuat kepercayaan publik dan reformasi  birokrasi berbasis integritas. Ia dapat menjadi standar evaluasi moral atas kinerja Jaksa, bukan sekedar ukuran administratif. </a:t>
            </a:r>
          </a:p>
        </p:txBody>
      </p:sp>
      <p:sp>
        <p:nvSpPr>
          <p:cNvPr name="Freeform 6" id="6"/>
          <p:cNvSpPr/>
          <p:nvPr/>
        </p:nvSpPr>
        <p:spPr>
          <a:xfrm flipH="false" flipV="true" rot="0">
            <a:off x="2329581" y="2870844"/>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68986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544971" y="1437722"/>
            <a:ext cx="12714329" cy="7562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467890" y="2918469"/>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Sejarah Kejaksaan menunjukkan dialektika antara kekuasaan dan moral. Tri Krama Adhyaksa lahir sebagai kebutuhan etik institusional untuk memastikan penegakan hukum tetap bermartabat. Satya, Adhi, dan Wicaksana adalah fondasinya.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Tri Krama perlu diinternalisasikan dalam pendidikan dan pelatihan Jaksa. Kajian filsafat hukum harus diperkuat, dan kode etik dikembangkan sebagai refleksi filosofis, bukan hanya instrumen disipliner.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Kejaksaan bukan sekadar institusi hukum, tetapi institusi moral. Tri Krama Adhyaksa adalah jiwa penegakan hukum Indonesia. </a:t>
            </a:r>
          </a:p>
        </p:txBody>
      </p:sp>
      <p:sp>
        <p:nvSpPr>
          <p:cNvPr name="Freeform 6" id="6"/>
          <p:cNvSpPr/>
          <p:nvPr/>
        </p:nvSpPr>
        <p:spPr>
          <a:xfrm flipH="false" flipV="true" rot="0">
            <a:off x="2329581" y="2870844"/>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68986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2999484" y="2069973"/>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028700" y="2075343"/>
            <a:ext cx="10718050" cy="6017188"/>
          </a:xfrm>
          <a:prstGeom prst="rect">
            <a:avLst/>
          </a:prstGeom>
        </p:spPr>
        <p:txBody>
          <a:bodyPr anchor="t" rtlCol="false" tIns="0" lIns="0" bIns="0" rIns="0">
            <a:spAutoFit/>
          </a:bodyPr>
          <a:lstStyle/>
          <a:p>
            <a:pPr algn="l">
              <a:lnSpc>
                <a:spcPts val="5897"/>
              </a:lnSpc>
            </a:pPr>
            <a:r>
              <a:rPr lang="en-US" sz="5897">
                <a:solidFill>
                  <a:srgbClr val="FFFFFF"/>
                </a:solidFill>
                <a:latin typeface="Times New Roman"/>
                <a:ea typeface="Times New Roman"/>
                <a:cs typeface="Times New Roman"/>
                <a:sym typeface="Times New Roman"/>
              </a:rPr>
              <a:t>CHAPTER 3 SATYA: KEBENARAN DAN KEJUJURAN ANALISIS NILAI SATYA SEBAGAI KEJUJURAN MORAL DAN KEBENARAN SUBSTANTIF DALAM PENEGAKAN HUKUM KEJAKSAAN RI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8858250" y="6986485"/>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373771" y="1437722"/>
            <a:ext cx="12714329" cy="7562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82165" y="3879664"/>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Materi ini, saya ingin menegaskan bahwa tema Satya: Kebenaran dan Kejujuran bukan sekadar tema etik normatif, tetapi merupakan inti moral penegakan hukum Kejaksaan. Pembahasan ini akan melihat Satya secara filosofis sebagai kejujuran moral dan kebenaran substantif serta bagaimana nilai tersebut dimplementasikan  dalam praktik penegakan hukum. Dengan demikian, materi ini tidak berhenti pada tataran ideal, tetapi menyentuh dimensi profesional dan institusional Jaksa sebagai penegak hukum.  </a:t>
            </a:r>
          </a:p>
        </p:txBody>
      </p:sp>
      <p:sp>
        <p:nvSpPr>
          <p:cNvPr name="Freeform 6" id="6"/>
          <p:cNvSpPr/>
          <p:nvPr/>
        </p:nvSpPr>
        <p:spPr>
          <a:xfrm flipH="false" flipV="true" rot="0">
            <a:off x="2329581" y="2870844"/>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68986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773571" y="1437722"/>
            <a:ext cx="12714329" cy="7562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53590" y="3879664"/>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Penegakan hukum modern saat ini berada dalam situasi paradoks. Di satu sisi, sistem hukum semakin lengkap dengan dan prosedural. Namun di sisi lain, kepercayaan publik justru mengalami erosi. Hukum sering dipandang sah secara formal, tetapi dirasakan tidak adil secara substantif. Di sinilah Tri Krama Adhyaksa menemukan relevansinya. Satya menjadi nilai paling fundamental karena menyentuh sumber masalah utama penegakan hukum, yaitu kejujuran penegak hukum dalam mencari dan menyatakan kebenaran </a:t>
            </a:r>
          </a:p>
        </p:txBody>
      </p:sp>
      <p:sp>
        <p:nvSpPr>
          <p:cNvPr name="Freeform 6" id="6"/>
          <p:cNvSpPr/>
          <p:nvPr/>
        </p:nvSpPr>
        <p:spPr>
          <a:xfrm flipH="false" flipV="true" rot="0">
            <a:off x="2329581" y="2870844"/>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68986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173621" y="1437722"/>
            <a:ext cx="12714329" cy="7562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RUMUSAN MASALAH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10715" y="3894228"/>
            <a:ext cx="12681238" cy="49085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Bagaimana kita menggali makna filosofis Satya dalam etika dan filsafat hukum?</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Bagaimana kita membedakan Satya sebagai kejujuran moral dan kebenaran substantif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Bagaimana nilai tersebut bekerja dalam praktik penegakan hukum Kejaksaan ? </a:t>
            </a:r>
          </a:p>
          <a:p>
            <a:pPr algn="l">
              <a:lnSpc>
                <a:spcPts val="3876"/>
              </a:lnSpc>
            </a:pPr>
          </a:p>
          <a:p>
            <a:pPr algn="l">
              <a:lnSpc>
                <a:spcPts val="3876"/>
              </a:lnSpc>
            </a:pPr>
          </a:p>
        </p:txBody>
      </p:sp>
      <p:sp>
        <p:nvSpPr>
          <p:cNvPr name="Freeform 6" id="6"/>
          <p:cNvSpPr/>
          <p:nvPr/>
        </p:nvSpPr>
        <p:spPr>
          <a:xfrm flipH="false" flipV="true" rot="0">
            <a:off x="2329581" y="2870844"/>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68986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059321" y="1095375"/>
            <a:ext cx="12714329" cy="7562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LANDASAN TEORITIS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53615" y="2463770"/>
            <a:ext cx="12681238" cy="78232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landasan teoritis dalam kajian ini bersumber dari pemikir- pemikir utama filsafat moral dan hukum.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Kant, memberikan fondasi tentang kejujuran sebagai kewajiban moral mutlak.</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Aristoteles, menekankan kejujuran sebagai karakter atau keutamaan.</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Radbruch, memperkenalkan gagasan keadilan substantif.</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Pemikiran ini diperkaya dengan hukum progresif Satjipto Rahardjo dan kebijakan hukum pidana Barda Nawawi Arief, serta diletakkan dalam kerangka normatif UU Kejaksaan. </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44821" y="866277"/>
            <a:ext cx="12714329" cy="1442094"/>
          </a:xfrm>
          <a:prstGeom prst="rect">
            <a:avLst/>
          </a:prstGeom>
        </p:spPr>
        <p:txBody>
          <a:bodyPr anchor="t" rtlCol="false" tIns="0" lIns="0" bIns="0" rIns="0">
            <a:spAutoFit/>
          </a:bodyPr>
          <a:lstStyle/>
          <a:p>
            <a:pPr algn="l">
              <a:lnSpc>
                <a:spcPts val="5400"/>
              </a:lnSpc>
            </a:pPr>
            <a:r>
              <a:rPr lang="en-US" sz="5400">
                <a:solidFill>
                  <a:srgbClr val="FFFFFF"/>
                </a:solidFill>
                <a:latin typeface="Times New Roman"/>
                <a:ea typeface="Times New Roman"/>
                <a:cs typeface="Times New Roman"/>
                <a:sym typeface="Times New Roman"/>
              </a:rPr>
              <a:t>KONSEP DASAR SATYA DALAM TRI KRAMA ADHYAKSA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77912" y="3229778"/>
            <a:ext cx="12681238" cy="44228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Secara konseptual, Satya bermakna kesetiaan pada kebenaran, kejujuran, hati nurani, dan integritas tindakan.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Tri Krama Adhyaksa, Satya bukan sekadar satu nilai di antara yang lain, melainkan fondasi etik yang menopang Adhi dan Wicaksana.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Tanpa Satya, kecerdasan dan kewenangan justru berpotensi menjadi alat penyalahgunaan kekuasaan.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44821" y="1044574"/>
            <a:ext cx="12714329" cy="1159520"/>
          </a:xfrm>
          <a:prstGeom prst="rect">
            <a:avLst/>
          </a:prstGeom>
        </p:spPr>
        <p:txBody>
          <a:bodyPr anchor="t" rtlCol="false" tIns="0" lIns="0" bIns="0" rIns="0">
            <a:spAutoFit/>
          </a:bodyPr>
          <a:lstStyle/>
          <a:p>
            <a:pPr algn="l">
              <a:lnSpc>
                <a:spcPts val="4400"/>
              </a:lnSpc>
            </a:pPr>
            <a:r>
              <a:rPr lang="en-US" sz="4400">
                <a:solidFill>
                  <a:srgbClr val="FFFFFF"/>
                </a:solidFill>
                <a:latin typeface="Times New Roman"/>
                <a:ea typeface="Times New Roman"/>
                <a:cs typeface="Times New Roman"/>
                <a:sym typeface="Times New Roman"/>
              </a:rPr>
              <a:t>SATYA SEBAGAI KEJUJURAN MORAL (KANT) DAN SATYA ETIKA KUTAMAAN ARISTOTELES</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44821" y="2460771"/>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perspektif Kant, moralitas tidak ditentukan oleh akibat, tetapi oleh niat baik (good will). Kejujuran adalah kewajiban moral mutlak yang tidak boleh dikompromikan oleh kepentingan atau tekanan kekuasaan. Bagi Jaksa, ini berarti bertindak benar bukan karena takut sanksi atau pengawasan, melainkan karena kesadaran moral internla sebagai penegak hukum.</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Aristoteles memandang kejujuran sebagai virtue, yaitu karakter yang dibentuk melalui kebiasaan. Satya dalam perspektif ini, bukan sekadar kepatuhan administratif, tetapi refleksi dari karakter Jaksa yang secara matang secara moral. Kejujuran lahir dari integrasi akal, nurani, dan tindakan yang konsisten dalam praktik sehari- hari.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44821" y="969409"/>
            <a:ext cx="12714329" cy="989340"/>
          </a:xfrm>
          <a:prstGeom prst="rect">
            <a:avLst/>
          </a:prstGeom>
        </p:spPr>
        <p:txBody>
          <a:bodyPr anchor="t" rtlCol="false" tIns="0" lIns="0" bIns="0" rIns="0">
            <a:spAutoFit/>
          </a:bodyPr>
          <a:lstStyle/>
          <a:p>
            <a:pPr algn="l">
              <a:lnSpc>
                <a:spcPts val="3700"/>
              </a:lnSpc>
            </a:pPr>
            <a:r>
              <a:rPr lang="en-US" sz="3700">
                <a:solidFill>
                  <a:srgbClr val="FFFFFF"/>
                </a:solidFill>
                <a:latin typeface="Times New Roman"/>
                <a:ea typeface="Times New Roman"/>
                <a:cs typeface="Times New Roman"/>
                <a:sym typeface="Times New Roman"/>
              </a:rPr>
              <a:t>SATYA SEBAGAI KEBENARAN SUBSTANTIF RADBRUCH DAN SATYA DALAM PARADIGMA HUKUM PROGRESIF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77912" y="3318021"/>
            <a:ext cx="12681238" cy="63659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Radbruch menegaskan bahwa hukum harus memadukan keadilan, kepastian, dan kemanfaatan. Jika hukum positif terlalu jauh dari keadilan, maka ia kehilangan legitimasi moral. Satya disini menuntut Jaksa untuk tidak berhenti pada teks undang- undang, tetapi menggali rasa keadilan substantif yang hidup dalam masyarakat.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hukum progresif, hukum hadir untuk manusia bukan sebaliknya. Jaksa diposisikan sebagai moral yang bertangggung jawab, bukan sekadar operator pasal. Satya berarti keberanian moral untuk menafsirkan hukum secara adil dan kejujuran untuk tidak menjadikan hukum sebagai kekuasaan.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44821" y="1043939"/>
            <a:ext cx="12714329" cy="883930"/>
          </a:xfrm>
          <a:prstGeom prst="rect">
            <a:avLst/>
          </a:prstGeom>
        </p:spPr>
        <p:txBody>
          <a:bodyPr anchor="t" rtlCol="false" tIns="0" lIns="0" bIns="0" rIns="0">
            <a:spAutoFit/>
          </a:bodyPr>
          <a:lstStyle/>
          <a:p>
            <a:pPr algn="l">
              <a:lnSpc>
                <a:spcPts val="3300"/>
              </a:lnSpc>
            </a:pPr>
            <a:r>
              <a:rPr lang="en-US" sz="3300">
                <a:solidFill>
                  <a:srgbClr val="FFFFFF"/>
                </a:solidFill>
                <a:latin typeface="Times New Roman"/>
                <a:ea typeface="Times New Roman"/>
                <a:cs typeface="Times New Roman"/>
                <a:sym typeface="Times New Roman"/>
              </a:rPr>
              <a:t>IMPLEMENTASI SATYA DALAM PENEGAKAN HUKUM DAN ANALISIS NORMATIF DALAM UNDANG- UNDANG KEJAKSAAN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77912" y="2385069"/>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Implementasi Satya terlihat dalam objektivitas penuntutan, kejujuran terhadap fakta adil dan alat bukti, serta keberanian menghentikan perkara yang tidak adil. Satya juga menuntut independensi dari tekanan poltik dan ekonomi. Dengan demikian, Satya berfungsi sebagai kompas etik dan pagar moral dalam penggunaan diskresi penegakan hukum.</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UU No. 16 Tahun 2004/ UU. No 11 Tahun 2021, menegaskan Jaksa sebagai penegak hukum dan pejabat publik yang dituntut berintegritas, profesional, dan akuntabel. Satya menjadi roh etik yang menghidupkan norma- norma tersebut. Tanpa Satya, norma hukum berpotensi menjadi formalitas tanpa nilai keadilan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232557" y="1238331"/>
            <a:ext cx="12714329" cy="650249"/>
          </a:xfrm>
          <a:prstGeom prst="rect">
            <a:avLst/>
          </a:prstGeom>
        </p:spPr>
        <p:txBody>
          <a:bodyPr anchor="t" rtlCol="false" tIns="0" lIns="0" bIns="0" rIns="0">
            <a:spAutoFit/>
          </a:bodyPr>
          <a:lstStyle/>
          <a:p>
            <a:pPr algn="l">
              <a:lnSpc>
                <a:spcPts val="4600"/>
              </a:lnSpc>
            </a:pPr>
            <a:r>
              <a:rPr lang="en-US" sz="4600">
                <a:solidFill>
                  <a:srgbClr val="FFFFFF"/>
                </a:solidFill>
                <a:latin typeface="Times New Roman"/>
                <a:ea typeface="Times New Roman"/>
                <a:cs typeface="Times New Roman"/>
                <a:sym typeface="Times New Roman"/>
              </a:rPr>
              <a:t>NOVELTY DAN IMPLIKASI PRAKTIS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49362" y="2922678"/>
            <a:ext cx="12681238" cy="63659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Novelty dalam materi ini, adalah menempatkan Satya bukan hanya sebagai nilai etik internal, tetapi sebagai epistemologi kebenaran penegakan hukum. Satya dipahami sebagai moral truth framework yang mengintegrasikan kebenaran faktual, kejujuran dan personal, dan keadilan substantif. ini memperluas peran satya dari slogan etik menjadi kerangka berpikir penegakan hukum.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Paradigma ini, penegakan hukum tidak lagi mekanis. Jaksa berperan sebagai penjaga moral hukum dan pengawal keadilan substantif. satya mencegah kriminalisasi, penyalahgunaan kewenangan, dan penggunaan hukum sebagai alat balas dendam politik.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061232" y="1076325"/>
            <a:ext cx="12714329" cy="650249"/>
          </a:xfrm>
          <a:prstGeom prst="rect">
            <a:avLst/>
          </a:prstGeom>
        </p:spPr>
        <p:txBody>
          <a:bodyPr anchor="t" rtlCol="false" tIns="0" lIns="0" bIns="0" rIns="0">
            <a:spAutoFit/>
          </a:bodyPr>
          <a:lstStyle/>
          <a:p>
            <a:pPr algn="l">
              <a:lnSpc>
                <a:spcPts val="4600"/>
              </a:lnSpc>
            </a:pPr>
            <a:r>
              <a:rPr lang="en-US" sz="4600">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165566"/>
            <a:ext cx="12681238" cy="58801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Satya adalah inti moral Tri Krama Adhyaksa. Kejujuran moral kebenaran substantif merupakan syarat utama legitimasi penegakan hukum. Tanpa satya, hukum kehilangan jiwa. dengan Satya, Jaksa menjadi penegak hukum sekaligus penjaga nurani keadilan.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Satya perlu diinternalisasi melalui pendidikan etika berkelanjutan dan refleksi moral dan institusional. nilai satya juga dapat dijadikan sebagai indikator evaluasi kinerja Jaksa, bukan hanya pencapaian administratif. Selain itu, perlu penguatan budaya organisasi dan pedoman etik penuntutan berbasis nilai Satya.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028700" y="2418152"/>
            <a:ext cx="10718050" cy="2725348"/>
          </a:xfrm>
          <a:prstGeom prst="rect">
            <a:avLst/>
          </a:prstGeom>
        </p:spPr>
        <p:txBody>
          <a:bodyPr anchor="t" rtlCol="false" tIns="0" lIns="0" bIns="0" rIns="0">
            <a:spAutoFit/>
          </a:bodyPr>
          <a:lstStyle/>
          <a:p>
            <a:pPr algn="l">
              <a:lnSpc>
                <a:spcPts val="5297"/>
              </a:lnSpc>
            </a:pPr>
            <a:r>
              <a:rPr lang="en-US" sz="5297">
                <a:solidFill>
                  <a:srgbClr val="FFFFFF"/>
                </a:solidFill>
                <a:latin typeface="Times New Roman"/>
                <a:ea typeface="Times New Roman"/>
                <a:cs typeface="Times New Roman"/>
                <a:sym typeface="Times New Roman"/>
              </a:rPr>
              <a:t>CHAPTER 4 ADHI: KEUNGGULAN MORAL DAN PROFESIONALISME ADHI SEBAGAI KEUTAMAAN MORAL APARAT HUKUM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559261" y="1095375"/>
            <a:ext cx="12714329" cy="814079"/>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165566"/>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Materi ini mengangkat tema Adhi Keunggulan Moral dan Profesionalisme, yang dimaksudkan untuk menempatkan aparat penegak hukum khususnya Jaksa bukan hanya sebagai pelaksana norma, tetapi subjek moral dalam sistem hukum. istilah Adhi dipilih untuk menegaskan bahwa profesionalisme sejati selalu berakar pada keunggulan karakter. Dengan pendekatan filsafat moral, teori hukum, dan kerangka normatif Kejaksaan, materi ini mengajak kita merefleksikan kembali makna menjadi aparat penegak hukum yang beribawa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782505" y="1095375"/>
            <a:ext cx="12714329" cy="814079"/>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165566"/>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Penegakan hukum modern tidak lagi cukup dipahami sebagai persoalan kepatuhan terhadap undang-undang semata. Banyak persoalan hukum justru muncul bukan karena ketiadaan norma, melainkan karena lemahnya integritas aparat. Krisis kepercayaan publik yang kita hadapi hari ini pada dasarnya adalah krisis etik. Oleh karena itu, diperlukan nilai substantif yang melampaui prosedur. Di sinilah konsep Adhi relevan, sebagai dasar keunggulan moral yang menopang profesionalisme aparatur Kejaksaan.</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782505" y="1095375"/>
            <a:ext cx="12714329" cy="814079"/>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RUMUSAN MASALAH</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31752" y="3229778"/>
            <a:ext cx="12681238" cy="44228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Apa makna filosofis Adhi sebagai keutamaan moral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t>
            </a:r>
            <a:r>
              <a:rPr lang="en-US" sz="3876">
                <a:solidFill>
                  <a:srgbClr val="FFFFFF"/>
                </a:solidFill>
                <a:latin typeface="Times New Roman"/>
                <a:ea typeface="Times New Roman"/>
                <a:cs typeface="Times New Roman"/>
                <a:sym typeface="Times New Roman"/>
              </a:rPr>
              <a:t>agaimana Adhi berelasi dengan profesionalisme aparat hukum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t>
            </a:r>
            <a:r>
              <a:rPr lang="en-US" sz="3876">
                <a:solidFill>
                  <a:srgbClr val="FFFFFF"/>
                </a:solidFill>
                <a:latin typeface="Times New Roman"/>
                <a:ea typeface="Times New Roman"/>
                <a:cs typeface="Times New Roman"/>
                <a:sym typeface="Times New Roman"/>
              </a:rPr>
              <a:t>agaimana nilai Adhi ini dikontekstualisasikan secara konkret dalam tugas, kewenangan, dan tanggung jawab Kejaksaan Republik Indonesia sebagai institusi penegak hukum strategis ?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782505" y="1095375"/>
            <a:ext cx="12714329" cy="814079"/>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TUJUAN PEMBAHASAN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Tujuan pembahasan ini bukan sekadar konseptual, tetapi juga praksis. Kita akan menganalisis Adhi dalam perspektif filsafat moral, menjelaskan kedudukannya sebagai standar etika profesional aparat hukum, serta mengonstruksikannya sebagai nilai normatif dan institusional dalam Kejaksaan RI. Dengan demikian, materi ini diharapkan mampu menjembatani antara refleksi filosofis dan kebutuhan praktis penegakan hukum.</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782505" y="1095375"/>
            <a:ext cx="12714329" cy="814079"/>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KERANGKA TEORITIS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Kajian ini menggunakan kerangka teoritis yang berlapis. Dari Aristoteles, kita memahami keutamaan moral. Dari Kant, kita belajar tentang kewajiban moral dan itikad baik. Radbruch memberikan perspektif nilai hukum, Satjipto Rahardjo menawarkan pendekatan progresif, dan Barda Nawawi Arief menekankan hukum pidana sebagai kebijakan bernilai. Kesemuanya dikontekstualisasikan dalam hukum positif Kejaksaan RI.</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782505" y="1095375"/>
            <a:ext cx="12714329" cy="814079"/>
          </a:xfrm>
          <a:prstGeom prst="rect">
            <a:avLst/>
          </a:prstGeom>
        </p:spPr>
        <p:txBody>
          <a:bodyPr anchor="t" rtlCol="false" tIns="0" lIns="0" bIns="0" rIns="0">
            <a:spAutoFit/>
          </a:bodyPr>
          <a:lstStyle/>
          <a:p>
            <a:pPr algn="l">
              <a:lnSpc>
                <a:spcPts val="5800"/>
              </a:lnSpc>
            </a:pPr>
            <a:r>
              <a:rPr lang="en-US" sz="5800">
                <a:solidFill>
                  <a:srgbClr val="FFFFFF"/>
                </a:solidFill>
                <a:latin typeface="Times New Roman"/>
                <a:ea typeface="Times New Roman"/>
                <a:cs typeface="Times New Roman"/>
                <a:sym typeface="Times New Roman"/>
              </a:rPr>
              <a:t>ADHI KONSEP DASAR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Secara konseptual, Adhi bermakna unggul, luhur, dan utama. Namun keunggulan yang dimaksud bukanlah keunggulan struktural atau jabatan, melainkan keunggulan karakter. Adhi mencakup dimensi moralitas, keteladanan etik, dan profesionalisme. Dengan kata lain, Adhi adalah kualitas batin yang memandu cara aparat hukum berpikir, bersikap, dan bertindak.</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487696" y="1270716"/>
            <a:ext cx="12714329" cy="595005"/>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ADHI DAN KEUTAMAAN MORAL ARISTOTELES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34512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Menurut Aristoteles, keutamaan (arete) bukanlah sesuatu yang lahir secara alamiah, melainkan dibentuk melalui kebiasaan etis yang terus-menerus. Keunggulan moral aparat hukum bukan bakat, tetapi hasil latihan dan disiplin etik. Di sinilah pentingnya phronesis atau kebijaksanaan praktis, yakni kemampuan menimbang hukum dan keadilan secara proporsional dalam situasi konkret.</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487696" y="1270716"/>
            <a:ext cx="12714329" cy="595005"/>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ADHI DAN ETIKA KEWAJIBAN IMMANUEL KANT</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Kant menegaskan bahwa moralitas bertumpu pada itikad baik dan kewajiban. Tindakan bermoral bukan karena akibat atau tekanan eksternal, melainkan karena kesadaran akan kewajiban itu sendiri. Aparat hukum yang adhi menjalankan hukum bukan demi kepentingan, popularitas, atau kekuasaan, tetapi karena hukum dipahami sebagai kewajiban moral yang bersifat universal.</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76074" y="1066164"/>
            <a:ext cx="12714329" cy="1137930"/>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ADHI DALAM FILSAFAT HUKUM NILAI RADBRUCH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34512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Radbruch memperkenalkan tiga nilai dasar hukum: kepastian, keadilan, dan kemanfaatan. Dalam praktik, ketiga nilai ini seringkali berkonflik. Adhi tercermin dalam kemampuan aparat hukum menimbang konflik nilai tersebut secara bijaksana. Aparat hukum unggul bukan sekadar pelaksana teks undang-undang, melainkan penafsir nilai hukum yang bertanggung jawab secara moral.</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76074" y="1066164"/>
            <a:ext cx="12714329" cy="1137930"/>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ADHI DAN HUKUM PROGRESIF SAJIPTO RAHARDJO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29654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Hukum progresif menegaskan bahwa hukum diciptakan untuk manusia, bukan sebaliknya. Aparat hukum diposisikan sebagai subjek moral yang aktif, bukan mesin normatif. Dalam kerangka ini, Adhi tampak dalam keberanian moral, kepekaan nurani, dan orientasi pada keadilan substantif, khususnya dalam menghadapi perkara-perkara yang kompleks dan sensitif.</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76074" y="1066164"/>
            <a:ext cx="12714329" cy="1137930"/>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ADHI DAN PROFESIONALISME APARAT PENEGAK HUKUM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29654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Profesionalisme tidak pernah netral nilai. Ia selalu berpijak pada integritas, kompetensi, independensi, dan akuntabilitas moral. Tanpa dimensi moral, profesionalisme berubah menjadi teknokrasi hukum yang kering. Oleh karena itu, Adhi dapat dipahami sebagai sintesis antara keahlian profesional dan keutamaan moral.</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76074" y="1066164"/>
            <a:ext cx="12714329" cy="595005"/>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ADHI DALAM KEBIJAKAN HUKUM PIDANA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29654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Dalam perspektif Barda Nawawi Arief, penegakan hukum pidana adalah kebijakan yang sarat nilai. Diskresi penuntutan menuntut kualitas moral aparat. Tanpa Adhi, diskresi mudah tergelincir menjadi penyalahgunaan wewenang. Dengan Adhi, diskresi justru menjadi instrumen keadilan dan perlindungan kepentingan umum.</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76074" y="1066164"/>
            <a:ext cx="12714329" cy="595005"/>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ADHI DALAM KONTEKS KEJAKSAAN RI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20787" y="3766194"/>
            <a:ext cx="12681238" cy="29654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Sebagai dominus litis dan penjaga kepentingan umum, Kejaksaan memiliki posisi strategis dalam sistem hukum. Kewenangan besar ini menuntut keunggulan moral yang sepadan. Adhi menjadi roh etik profesi jaksa, yang memastikan bahwa setiap kewenangan dijalankan secara bertanggung jawab dan berkeadilan.</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76074" y="1066164"/>
            <a:ext cx="12714329" cy="1137930"/>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LANDASAN NORMATIF ADHI DAN ADHI SEBAGAI STANDAR IDEAL JAKSA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87234" y="2794644"/>
            <a:ext cx="12681238" cy="63659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Nilai Adhi memiliki dasar normatif yang kuat dalam UU No. 16 Tahun 2004 dan UU No. 11 Tahun 2021 tentang Kejaksaan RI. Prinsip independensi, profesionalitas, integritas, dan akuntabilitas bukan sekadar norma administratif, tetapi mandat etik yang menuntut internalisasi nilai dalam praktik sehari-hari.</a:t>
            </a:r>
          </a:p>
          <a:p>
            <a:pPr algn="l">
              <a:lnSpc>
                <a:spcPts val="3876"/>
              </a:lnSpc>
            </a:pP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Jaksa yang adhi bukan hanya cerdas secara intelektual, tetapi juga teguh secara moral. Ia berani secara etik dan adil dalam nurani. Standar ini menegaskan bahwa kualitas jaksa diukur bukan semata dari keberhasilan perkara, tetapi dari kemuliaan cara menjalankan kewenangan.</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76074" y="1066164"/>
            <a:ext cx="12714329" cy="595005"/>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IMPLIKASI DAN NOVELTY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87234" y="2794644"/>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Secara praktis, nilai Adhi menuntut rekrutmen berbasis integritas, pendidikan etika berkelanjutan, serta pengawasan yang tidak hanya prosedural tetapi juga berbasis nilai. Lebih jauh, Adhi harus dihidupkan sebagai budaya institusi, bukan sekadar jargon normatif.</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Novelty kajian ini terletak pada penempatan Adhi bukan sebagai slogan etik, melainkan sebagai keutamaan moral, prinsip profesionalisme, dan nilai institusional Kejaksaan. Dengan demikian, kajian ini menjembatani filsafat moral dan praktik penegakan hukum secara sistematis.</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00529" y="1270716"/>
            <a:ext cx="12714329" cy="595005"/>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KESIMPULAN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60150" y="4459120"/>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Dapat disimpulkan bahwa Adhi merupakan fondasi moral profesionalisme aparat hukum. Profesionalisme tanpa keutamaan moral kehilangan legitimasi etik. Kejaksaan membutuhkan aparat yang unggul dalam karakter, karena dari sanalah kewibawaan hukum dan keadilan substantif lahir.</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028700" y="2820650"/>
            <a:ext cx="10718050" cy="3547037"/>
          </a:xfrm>
          <a:prstGeom prst="rect">
            <a:avLst/>
          </a:prstGeom>
        </p:spPr>
        <p:txBody>
          <a:bodyPr anchor="t" rtlCol="false" tIns="0" lIns="0" bIns="0" rIns="0">
            <a:spAutoFit/>
          </a:bodyPr>
          <a:lstStyle/>
          <a:p>
            <a:pPr algn="l">
              <a:lnSpc>
                <a:spcPts val="6897"/>
              </a:lnSpc>
            </a:pPr>
            <a:r>
              <a:rPr lang="en-US" sz="6897">
                <a:solidFill>
                  <a:srgbClr val="FFFFFF"/>
                </a:solidFill>
                <a:latin typeface="Times New Roman"/>
                <a:ea typeface="Times New Roman"/>
                <a:cs typeface="Times New Roman"/>
                <a:sym typeface="Times New Roman"/>
              </a:rPr>
              <a:t>CHAPTER 5 WICAKSANA: KEBIJAKSANAAN DAN KEADILAN SUBSTANTIF DALAM DIREKSI HUKUM</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6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00529" y="1270716"/>
            <a:ext cx="12714329" cy="595005"/>
          </a:xfrm>
          <a:prstGeom prst="rect">
            <a:avLst/>
          </a:prstGeom>
        </p:spPr>
        <p:txBody>
          <a:bodyPr anchor="t" rtlCol="false" tIns="0" lIns="0" bIns="0" rIns="0">
            <a:spAutoFit/>
          </a:bodyPr>
          <a:lstStyle/>
          <a:p>
            <a:pPr algn="l">
              <a:lnSpc>
                <a:spcPts val="4300"/>
              </a:lnSpc>
            </a:pPr>
            <a:r>
              <a:rPr lang="en-US" sz="4300">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60150" y="4459120"/>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Wicaksana bukan sekadar istilah etis, tetapi konsep filosofis yang relevan langsung dengan praktik penegakan hukum. Dalam konteks ini, kita tidak hanya berbicara tentang hukum sebagai aturan tertulis, tetapi hukum sebagai proses bernilai yang melibatkan akal, nurani, dan tanggung jawab moral. Materi ini akan mengajak kita melihat bagaimana kebijaksanaan menjadi fondasi keadilan substantif dalam arah dan orientasi penegakan hukum.</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573671" y="1280241"/>
            <a:ext cx="12714329" cy="780424"/>
          </a:xfrm>
          <a:prstGeom prst="rect">
            <a:avLst/>
          </a:prstGeom>
        </p:spPr>
        <p:txBody>
          <a:bodyPr anchor="t" rtlCol="false" tIns="0" lIns="0" bIns="0" rIns="0">
            <a:spAutoFit/>
          </a:bodyPr>
          <a:lstStyle/>
          <a:p>
            <a:pPr algn="l">
              <a:lnSpc>
                <a:spcPts val="5600"/>
              </a:lnSpc>
            </a:pPr>
            <a:r>
              <a:rPr lang="en-US" sz="5600">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98857" y="2955910"/>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Hukum positif sering dipahami secara sempit sebagai teks normatif yang harus diterapkan apa adanya. Akibatnya, penegakan hukum kerap terjebak pada legalisme prosedural—benar secara formal, tetapi belum tentu adil secara substantif. Dari sinilah muncul kesenjangan antara keadilan formal dan rasa keadilan masyarakat. Konsep wicaksana hadir sebagai jembatan, yang menghubungkan hukum dengan moral dan nurani, agar hukum tidak kehilangan dimensi kemanusiaannya.</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573671" y="1280241"/>
            <a:ext cx="12714329" cy="780424"/>
          </a:xfrm>
          <a:prstGeom prst="rect">
            <a:avLst/>
          </a:prstGeom>
        </p:spPr>
        <p:txBody>
          <a:bodyPr anchor="t" rtlCol="false" tIns="0" lIns="0" bIns="0" rIns="0">
            <a:spAutoFit/>
          </a:bodyPr>
          <a:lstStyle/>
          <a:p>
            <a:pPr algn="l">
              <a:lnSpc>
                <a:spcPts val="5600"/>
              </a:lnSpc>
            </a:pPr>
            <a:r>
              <a:rPr lang="en-US" sz="5600">
                <a:solidFill>
                  <a:srgbClr val="FFFFFF"/>
                </a:solidFill>
                <a:latin typeface="Times New Roman"/>
                <a:ea typeface="Times New Roman"/>
                <a:cs typeface="Times New Roman"/>
                <a:sym typeface="Times New Roman"/>
              </a:rPr>
              <a:t>RUMUSAN MASALAH</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98857" y="2955910"/>
            <a:ext cx="12681238" cy="39370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Apa makna kebijaksanaan dalam filsafat hukum dan bukan sekadar kebijakan administratif, tetapi kebijaksanaan etis?</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t>
            </a:r>
            <a:r>
              <a:rPr lang="en-US" sz="3876">
                <a:solidFill>
                  <a:srgbClr val="FFFFFF"/>
                </a:solidFill>
                <a:latin typeface="Times New Roman"/>
                <a:ea typeface="Times New Roman"/>
                <a:cs typeface="Times New Roman"/>
                <a:sym typeface="Times New Roman"/>
              </a:rPr>
              <a:t>agaimana keadilan substantif dipahami dalam direksi hukum modern ? </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a:t>
            </a:r>
            <a:r>
              <a:rPr lang="en-US" sz="3876">
                <a:solidFill>
                  <a:srgbClr val="FFFFFF"/>
                </a:solidFill>
                <a:latin typeface="Times New Roman"/>
                <a:ea typeface="Times New Roman"/>
                <a:cs typeface="Times New Roman"/>
                <a:sym typeface="Times New Roman"/>
              </a:rPr>
              <a:t>pa peran konkret aparat penegak hukum dalam mewujudkan kebijaksanaan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573671" y="1280241"/>
            <a:ext cx="12714329" cy="780424"/>
          </a:xfrm>
          <a:prstGeom prst="rect">
            <a:avLst/>
          </a:prstGeom>
        </p:spPr>
        <p:txBody>
          <a:bodyPr anchor="t" rtlCol="false" tIns="0" lIns="0" bIns="0" rIns="0">
            <a:spAutoFit/>
          </a:bodyPr>
          <a:lstStyle/>
          <a:p>
            <a:pPr algn="l">
              <a:lnSpc>
                <a:spcPts val="5600"/>
              </a:lnSpc>
            </a:pPr>
            <a:r>
              <a:rPr lang="en-US" sz="5600">
                <a:solidFill>
                  <a:srgbClr val="FFFFFF"/>
                </a:solidFill>
                <a:latin typeface="Times New Roman"/>
                <a:ea typeface="Times New Roman"/>
                <a:cs typeface="Times New Roman"/>
                <a:sym typeface="Times New Roman"/>
              </a:rPr>
              <a:t>KERANGKA TEORITIS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98857" y="2955910"/>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Digunakan pendekatan lintas filsafat dan hukum. Kant dan Aristotle memberikan fondasi moral dan etis. Radbruch menghadirkan kritik terhadap positivisme hukum. Satjipto Rahardjo menawarkan hukum progresif sebagai respons kontekstual Indonesia. Sementara Barda Nawawi Arief memperkuat dimensi kebijakan hukum pidana. Kerangka ini menegaskan bahwa kebijaksanaan hukum tidak berdiri di ruang kosong, melainkan hasil dialog panjang antartradisi pemikiran.</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65766" y="1020844"/>
            <a:ext cx="12714329" cy="1085225"/>
          </a:xfrm>
          <a:prstGeom prst="rect">
            <a:avLst/>
          </a:prstGeom>
        </p:spPr>
        <p:txBody>
          <a:bodyPr anchor="t" rtlCol="false" tIns="0" lIns="0" bIns="0" rIns="0">
            <a:spAutoFit/>
          </a:bodyPr>
          <a:lstStyle/>
          <a:p>
            <a:pPr algn="l">
              <a:lnSpc>
                <a:spcPts val="4100"/>
              </a:lnSpc>
            </a:pPr>
            <a:r>
              <a:rPr lang="en-US" sz="4100">
                <a:solidFill>
                  <a:srgbClr val="FFFFFF"/>
                </a:solidFill>
                <a:latin typeface="Times New Roman"/>
                <a:ea typeface="Times New Roman"/>
                <a:cs typeface="Times New Roman"/>
                <a:sym typeface="Times New Roman"/>
              </a:rPr>
              <a:t>KEBIJAKSANAAN DALAM PERSPEKTIF ARISTOTLE DAN KEBIJAKSANAAN MORAL KANT</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969661" y="2251719"/>
            <a:ext cx="12681238" cy="92805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Aristotle memperkenalkan konsep phronesis, yakni kebijaksanaan praktis. Ini bukan kecerdasan teoritis, melainkan kemampuan menilai apa yang adil dalam situasi konkret. Hukum, menurut perspektif ini, tidak cukup hanya logis dan konsisten, tetapi harus tepat secara moral. Karena itu, keadilan tanpa kebijaksanaan berpotensi berubah menjadi kekerasan legal yakni ketidakadilan yang dilegalkan oleh prosedur.</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Kant menekankan bahwa hukum harus selaras dengan akal praktis dan menghormati martabat manusia. Manusia tidak boleh diperlakukan sebagai alat, termasuk dalam penegakan hukum. Kebijaksanaan, dalam konteks Kantian, adalah kemampuan menerapkan norma hukum secara rasional dan bertanggung jawab, tanpa mengorbankan nilai kemanusiaan. </a:t>
            </a:r>
          </a:p>
          <a:p>
            <a:pPr algn="l">
              <a:lnSpc>
                <a:spcPts val="3876"/>
              </a:lnSpc>
            </a:pPr>
          </a:p>
          <a:p>
            <a:pPr algn="l">
              <a:lnSpc>
                <a:spcPts val="3876"/>
              </a:lnSpc>
            </a:pP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65766" y="1020844"/>
            <a:ext cx="12714329" cy="1085225"/>
          </a:xfrm>
          <a:prstGeom prst="rect">
            <a:avLst/>
          </a:prstGeom>
        </p:spPr>
        <p:txBody>
          <a:bodyPr anchor="t" rtlCol="false" tIns="0" lIns="0" bIns="0" rIns="0">
            <a:spAutoFit/>
          </a:bodyPr>
          <a:lstStyle/>
          <a:p>
            <a:pPr algn="l">
              <a:lnSpc>
                <a:spcPts val="4100"/>
              </a:lnSpc>
            </a:pPr>
            <a:r>
              <a:rPr lang="en-US" sz="4100">
                <a:solidFill>
                  <a:srgbClr val="FFFFFF"/>
                </a:solidFill>
                <a:latin typeface="Times New Roman"/>
                <a:ea typeface="Times New Roman"/>
                <a:cs typeface="Times New Roman"/>
                <a:sym typeface="Times New Roman"/>
              </a:rPr>
              <a:t>GUSTAV RADBRUCH KEADILAN SUBSTANTIF DAN SATJIPTO RAHARDJO HUKUM PROGRESIF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969661" y="2251719"/>
            <a:ext cx="12681238" cy="78232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Radbruch menawarkan koreksi penting terhadap positivisme hukum melalui trias nilai: keadilan, kepastian, dan kemanfaatan. Formula Radbruch menegaskan bahwa hukum positif yang sangat tidak adil kehilangan sifat hukumnya. Di sinilah kebijaksanaan hukum menjadi krusial yakni kemampuan aparat hukum untuk menyadari batas moral dari penerapan norma, ketika hukum tertulis bertentangan dengan rasa keadilan.</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Satjipto Rahardjo membawa gagasan ini ke konteks Indonesia. Hukum progresif menegaskan bahwa hukum diciptakan untuk manusia, bukan sebaliknya. Penegak hukum bukan mesin norma, melainkan aktor moral yang memiliki tanggung jawab sosial. Kebijaksanaan menjadi dasar keberanian untuk menafsirkan hukum demi keadilan substantif, terutama dalam situasi konkret yang kompleks.</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65766" y="1011319"/>
            <a:ext cx="12714329" cy="989340"/>
          </a:xfrm>
          <a:prstGeom prst="rect">
            <a:avLst/>
          </a:prstGeom>
        </p:spPr>
        <p:txBody>
          <a:bodyPr anchor="t" rtlCol="false" tIns="0" lIns="0" bIns="0" rIns="0">
            <a:spAutoFit/>
          </a:bodyPr>
          <a:lstStyle/>
          <a:p>
            <a:pPr algn="l">
              <a:lnSpc>
                <a:spcPts val="3700"/>
              </a:lnSpc>
            </a:pPr>
            <a:r>
              <a:rPr lang="en-US" sz="3700">
                <a:solidFill>
                  <a:srgbClr val="FFFFFF"/>
                </a:solidFill>
                <a:latin typeface="Times New Roman"/>
                <a:ea typeface="Times New Roman"/>
                <a:cs typeface="Times New Roman"/>
                <a:sym typeface="Times New Roman"/>
              </a:rPr>
              <a:t>BARDA NAWAWI ARIEF KEBIJAKAN HUKUM PIDANA DAN KEBIJAKSANAAN DALAM DIREKSI HUKUM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969661" y="2251719"/>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kebijakan hukum pidana, Barda Nawawi Arief menekankan orientasi perlindungan masyarakat, keadilan sosial, dan kemanusiaan. Artinya, keberhasilan hukum pidana tidak hanya ditentukan oleh rumusan undang-undang, tetapi oleh kebijaksanaan aparat dalam menerapkannya. Diskresi tanpa kebijaksanaan berisiko menjadi penyalahgunaan kewenangan.</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Direksi hukum adalah arah dan orientasi penegakan hukum. Direksi yang wicaksana harus berbasis keadilan substantif, kontekstual, dan humanis. Ia responsif terhadap dampak sosial dan selaras dengan tujuan hukum nasional. Dengan demikian, hukum tidak berjalan secara mekanis, melainkan secara bermakna dan bertanggung jawab.</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65766" y="1011319"/>
            <a:ext cx="12714329" cy="989340"/>
          </a:xfrm>
          <a:prstGeom prst="rect">
            <a:avLst/>
          </a:prstGeom>
        </p:spPr>
        <p:txBody>
          <a:bodyPr anchor="t" rtlCol="false" tIns="0" lIns="0" bIns="0" rIns="0">
            <a:spAutoFit/>
          </a:bodyPr>
          <a:lstStyle/>
          <a:p>
            <a:pPr algn="l">
              <a:lnSpc>
                <a:spcPts val="3700"/>
              </a:lnSpc>
            </a:pPr>
            <a:r>
              <a:rPr lang="en-US" sz="3700">
                <a:solidFill>
                  <a:srgbClr val="FFFFFF"/>
                </a:solidFill>
                <a:latin typeface="Times New Roman"/>
                <a:ea typeface="Times New Roman"/>
                <a:cs typeface="Times New Roman"/>
                <a:sym typeface="Times New Roman"/>
              </a:rPr>
              <a:t>KEBIJAKSANAAN DALAM KONTEKS KEJAKSAAN RI DAN NOVELTY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969661" y="2251719"/>
            <a:ext cx="12681238" cy="73374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konteks Kejaksaan RI, jaksa memegang peran strategis sebagai pengendali perkara dan penjaga kepentingan umum. Kewenangan besar ini menuntut integritas, kematangan moral, dan kebijaksanaan nurani. UU No. 16 Tahun 2004 dan UU No. 11 Tahun 2021 menempatkan jaksa bukan hanya sebagai penegak hukum, tetapi juga sebagai penjaga nilai keadilan dalam masyarakat.</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Kebaruan kajian ini terletak pada penempatan wicaksana sebagai prinsip operasional penegakan hukum, bukan sekadar etika personal. Kebijaksanaan diposisikan sebagai arah kebijakan hukum. Paradigma yang ditawarkan adalah bahwa keadilan substantif merupakan produk kebijaksanaan, bukan sekadar hasil kepatuhan normatif.</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65766" y="1011319"/>
            <a:ext cx="12714329" cy="522615"/>
          </a:xfrm>
          <a:prstGeom prst="rect">
            <a:avLst/>
          </a:prstGeom>
        </p:spPr>
        <p:txBody>
          <a:bodyPr anchor="t" rtlCol="false" tIns="0" lIns="0" bIns="0" rIns="0">
            <a:spAutoFit/>
          </a:bodyPr>
          <a:lstStyle/>
          <a:p>
            <a:pPr algn="l">
              <a:lnSpc>
                <a:spcPts val="3700"/>
              </a:lnSpc>
            </a:pPr>
            <a:r>
              <a:rPr lang="en-US" sz="3700">
                <a:solidFill>
                  <a:srgbClr val="FFFFFF"/>
                </a:solidFill>
                <a:latin typeface="Times New Roman"/>
                <a:ea typeface="Times New Roman"/>
                <a:cs typeface="Times New Roman"/>
                <a:sym typeface="Times New Roman"/>
              </a:rPr>
              <a:t>IMPLIKASI TEORITIS DAN PRAKTIS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98857" y="3958440"/>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Secara teoretis, kajian ini memperkaya filsafat hukum Indonesia dengan integrasi nilai lokal dan universal. Secara praktis, ia menjadi pedoman moral bagi penegak hukum dan instrumen pencegah penyalahgunaan diskresi. Kebijaksanaan berfungsi sebagai kompas etis dalam praktik penegakan hukum.</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544971" y="1218964"/>
            <a:ext cx="12714329" cy="698509"/>
          </a:xfrm>
          <a:prstGeom prst="rect">
            <a:avLst/>
          </a:prstGeom>
        </p:spPr>
        <p:txBody>
          <a:bodyPr anchor="t" rtlCol="false" tIns="0" lIns="0" bIns="0" rIns="0">
            <a:spAutoFit/>
          </a:bodyPr>
          <a:lstStyle/>
          <a:p>
            <a:pPr algn="l">
              <a:lnSpc>
                <a:spcPts val="5000"/>
              </a:lnSpc>
            </a:pPr>
            <a:r>
              <a:rPr lang="en-US" sz="5000">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98857" y="3378170"/>
            <a:ext cx="12681238" cy="58801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Dapat disimpulkan bahwa kebijaksanaan adalah inti dari keadilan substantif. Hukum tanpa kebijaksanaan berisiko kehilangan legitimasi moral. Penegak hukum memegang peran sentral sebagai penafsir nilai keadilan. Direksi hukum yang wicaksana memastikan hukum tetap manusiawi, adil, dan bermartabat.</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perlu integrasi pendidikan filsafat hukum dalam diklat aparat penegak hukum. Kedua, penguatan etika dan nurani dalam pengambilan keputusan hukum. Ketiga, penegakan hukum harus diarahkan pada keadilan substantif, bukan semata kepastian formal.</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779029" y="2801600"/>
            <a:ext cx="10718050" cy="4118538"/>
          </a:xfrm>
          <a:prstGeom prst="rect">
            <a:avLst/>
          </a:prstGeom>
        </p:spPr>
        <p:txBody>
          <a:bodyPr anchor="t" rtlCol="false" tIns="0" lIns="0" bIns="0" rIns="0">
            <a:spAutoFit/>
          </a:bodyPr>
          <a:lstStyle/>
          <a:p>
            <a:pPr algn="l">
              <a:lnSpc>
                <a:spcPts val="5397"/>
              </a:lnSpc>
            </a:pPr>
            <a:r>
              <a:rPr lang="en-US" sz="5397">
                <a:solidFill>
                  <a:srgbClr val="FFFFFF"/>
                </a:solidFill>
                <a:latin typeface="Times New Roman"/>
                <a:ea typeface="Times New Roman"/>
                <a:cs typeface="Times New Roman"/>
                <a:sym typeface="Times New Roman"/>
              </a:rPr>
              <a:t>CHAPTER 6 TRI KRAMA ADHYAKSA DALAM PERSPEKTIF KANTIAN DAN RELASI IMPERATIF KATEGORIS DENGAN ETIKA KEWAJIBAN KANT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9346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987517" y="1218964"/>
            <a:ext cx="12714329" cy="698509"/>
          </a:xfrm>
          <a:prstGeom prst="rect">
            <a:avLst/>
          </a:prstGeom>
        </p:spPr>
        <p:txBody>
          <a:bodyPr anchor="t" rtlCol="false" tIns="0" lIns="0" bIns="0" rIns="0">
            <a:spAutoFit/>
          </a:bodyPr>
          <a:lstStyle/>
          <a:p>
            <a:pPr algn="l">
              <a:lnSpc>
                <a:spcPts val="5000"/>
              </a:lnSpc>
            </a:pPr>
            <a:r>
              <a:rPr lang="en-US" sz="5000">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98857" y="3378170"/>
            <a:ext cx="12681238" cy="49085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Menegaskan bahwa materi ini bukan sekadar etika profesi normatif, melainkan pembacaan filosofis mendalam terhadap Tri Krama Adhyaksa melalui lensa filsafat moral Immanuel Kant. </a:t>
            </a:r>
            <a:r>
              <a:rPr lang="en-US" sz="3876">
                <a:solidFill>
                  <a:srgbClr val="FFFFFF"/>
                </a:solidFill>
                <a:latin typeface="Times New Roman"/>
                <a:ea typeface="Times New Roman"/>
                <a:cs typeface="Times New Roman"/>
                <a:sym typeface="Times New Roman"/>
              </a:rPr>
              <a:t>Fokus utama materi ini adalah relasi antara imperatif kategoris Kant dengan etika kewajiban Jaksa, sehingga Tri Krama tidak dipahami sebagai slogan institusional, melainkan sebagai fondasi moral rasional bagi tindakan penuntutan. Dengan pendekatan ini, Jaksa diposisikan bukan hanya sebagai aparat hukum, tetapi sebagai subjek moral yang otonom dan bertanggung jawab secara etis.</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987517" y="1218964"/>
            <a:ext cx="12714329" cy="698509"/>
          </a:xfrm>
          <a:prstGeom prst="rect">
            <a:avLst/>
          </a:prstGeom>
        </p:spPr>
        <p:txBody>
          <a:bodyPr anchor="t" rtlCol="false" tIns="0" lIns="0" bIns="0" rIns="0">
            <a:spAutoFit/>
          </a:bodyPr>
          <a:lstStyle/>
          <a:p>
            <a:pPr algn="l">
              <a:lnSpc>
                <a:spcPts val="5000"/>
              </a:lnSpc>
            </a:pPr>
            <a:r>
              <a:rPr lang="en-US" sz="5000">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770458" y="2679791"/>
            <a:ext cx="12681238" cy="68516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Penegakan hukum di Indonesia saat ini menghadapi tantangan etika yang serius, mulai dari intervensi kekuasaan, konflik kepentingan, hingga praktik-praktik yang mencederai rasa keadilan publik. Kondisi ini berkontribusi pada krisis kepercayaan masyarakat terhadap aparat penegak hukum, termasuk institusi Kejaksaan.</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Dalam situasi seperti ini, pendekatan etika berbasis akibat atau utilitas sering kali tidak memadai. Oleh karena itu, dibutuhkan fondasi etika deontologis, yaitu etika yang menempatkan kewajiban moral sebagai dasar tindakan. Tri Krama Adhyaksa, jika dibaca secara filosofis, sesungguhnya menyediakan kerangka etika kewajiban yang sangat kuat, namun selama ini belum sepenuhnya dielaborasi secara teoritik.</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987517" y="1218964"/>
            <a:ext cx="12714329" cy="698509"/>
          </a:xfrm>
          <a:prstGeom prst="rect">
            <a:avLst/>
          </a:prstGeom>
        </p:spPr>
        <p:txBody>
          <a:bodyPr anchor="t" rtlCol="false" tIns="0" lIns="0" bIns="0" rIns="0">
            <a:spAutoFit/>
          </a:bodyPr>
          <a:lstStyle/>
          <a:p>
            <a:pPr algn="l">
              <a:lnSpc>
                <a:spcPts val="5000"/>
              </a:lnSpc>
            </a:pPr>
            <a:r>
              <a:rPr lang="en-US" sz="5000">
                <a:solidFill>
                  <a:srgbClr val="FFFFFF"/>
                </a:solidFill>
                <a:latin typeface="Times New Roman"/>
                <a:ea typeface="Times New Roman"/>
                <a:cs typeface="Times New Roman"/>
                <a:sym typeface="Times New Roman"/>
              </a:rPr>
              <a:t>RUMUSAN MASALAH</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437563" y="3766194"/>
            <a:ext cx="12681238" cy="39370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Apa makna Tri Krama Adhyaksa jika ditafsirkan melalui filsafat moral Kant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Bagaimana imperatif kategoris berelasi langsung dengan etika kewajiban Jaksa, terutama dalam praktik penegakan hukum yang penuh tekanan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Sejauh mana pemikiran Kant relevan untuk memperkuat integritas Kejaksaan RI, bukan hanya secara individual, tetapi juga secara institusional ?</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987517" y="1218964"/>
            <a:ext cx="12714329" cy="698509"/>
          </a:xfrm>
          <a:prstGeom prst="rect">
            <a:avLst/>
          </a:prstGeom>
        </p:spPr>
        <p:txBody>
          <a:bodyPr anchor="t" rtlCol="false" tIns="0" lIns="0" bIns="0" rIns="0">
            <a:spAutoFit/>
          </a:bodyPr>
          <a:lstStyle/>
          <a:p>
            <a:pPr algn="l">
              <a:lnSpc>
                <a:spcPts val="5000"/>
              </a:lnSpc>
            </a:pPr>
            <a:r>
              <a:rPr lang="en-US" sz="5000">
                <a:solidFill>
                  <a:srgbClr val="FFFFFF"/>
                </a:solidFill>
                <a:latin typeface="Times New Roman"/>
                <a:ea typeface="Times New Roman"/>
                <a:cs typeface="Times New Roman"/>
                <a:sym typeface="Times New Roman"/>
              </a:rPr>
              <a:t>KERANGKA TEORITIS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825941" y="2892395"/>
            <a:ext cx="12681238" cy="63659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Secara teoretis, kajian ini berpijak pada filsafat moral Kant yang bersifat deontologis, yakni etika yang menekankan kewajiban, bukan hasil. Konsep sentralnya adalah imperatif kategoris, yang menguji apakah suatu tindakan layak dijadikan hukum universal.</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Kerangka ini diperkaya dengan filsafat hukum Gustav Radbruch, terutama mengenai ketegangan antara kepastian hukum dan keadilan, serta hukum progresif Satjipto Rahardjo yang menempatkan moralitas sebagai jiwa hukum. Dengan demikian, Tri Krama Adhyaksa dianalisis pada persimpangan antara moral universal, hukum positif, dan tanggung jawab sosial.</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792850" y="1218964"/>
            <a:ext cx="12714329" cy="698509"/>
          </a:xfrm>
          <a:prstGeom prst="rect">
            <a:avLst/>
          </a:prstGeom>
        </p:spPr>
        <p:txBody>
          <a:bodyPr anchor="t" rtlCol="false" tIns="0" lIns="0" bIns="0" rIns="0">
            <a:spAutoFit/>
          </a:bodyPr>
          <a:lstStyle/>
          <a:p>
            <a:pPr algn="l">
              <a:lnSpc>
                <a:spcPts val="5000"/>
              </a:lnSpc>
            </a:pPr>
            <a:r>
              <a:rPr lang="en-US" sz="5000">
                <a:solidFill>
                  <a:srgbClr val="FFFFFF"/>
                </a:solidFill>
                <a:latin typeface="Times New Roman"/>
                <a:ea typeface="Times New Roman"/>
                <a:cs typeface="Times New Roman"/>
                <a:sym typeface="Times New Roman"/>
              </a:rPr>
              <a:t>IMPERATIF KATEGORIS IMMANUEL KANT</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04011" y="3408453"/>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Menurut Kant, tindakan bermoral bukanlah tindakan yang menghasilkan akibat baik, melainkan tindakan yang dilakukan karena kewajiban. Inilah inti imperatif kategoris.</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Prinsip universalitas menuntut agar setiap tindakan dapat dipertanggungjawabkan seandainya dijadikan aturan umum. Selain itu, Kant menegaskan bahwa manusia harus selalu diperlakukan sebagai tujuan, bukan sebagai alat. Dalam konteks hukum, prinsip ini sangat relevan karena menolak segala bentuk instrumentalisasi hukum demi kepentingan politik, ekonomi, atau kekuasaan.</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76731" y="1241824"/>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ETIKA KEWAJIBAN DALAM PROFESI JAKSA</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04011" y="3408453"/>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Jika imperatif kategoris diterapkan pada profesi Jaksa, maka Jaksa harus dipahami sebagai subjek moral yang otonom, bukan sekadar pelaksana perintah struktural. Tanggung jawab Jaksa bersifat ganda: tanggung jawab hukum sekaligus tanggung jawab moral.</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Independensi, objektivitas, dan integritas bukan hanya standar profesional, tetapi merupakan kewajiban moral absolut. Dalam perspektif Kantian, Jaksa yang bertindak benar bukan karena takut sanksi atau berharap pujian, melainkan karena sadar bahwa itulah yang secara moral wajib dilakukan.</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582955" y="1241824"/>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TRI KRAMA ADHYAKSA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04011" y="3408453"/>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Tri Krama Adhyaksa terdiri dari Satya, Adhi, dan Wicaksana, yang selama ini sering dipahami secara normatif dan simbolik. Namun secara filosofis, ketiganya merepresentasikan struktur etika yang utuh.</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Satya mencerminkan kesetiaan pada hukum dan keadilan, Adhi menunjuk pada kesempurnaan moral dan profesional, sedangkan Wicaksana menekankan kebijaksanaan dalam menggunakan kewenangan. Ketiganya bukan nilai terpisah, melainkan satu kesatuan etika profesi.</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232557" y="960755"/>
            <a:ext cx="12714329" cy="124333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TRI KRAMA ADHYAKSA DALAM PERSPEKTIF KANTIAN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04011" y="3408453"/>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Dalam perspektif Kantian, Satya dapat dipahami sebagai kewajiban moral absolut kejujuran dan kesetiaan pada hukum tanpa syarat. Adhi merupakan manifestasi dari otonomi moral, yaitu kemampuan Jaksa untuk bertindak berdasarkan rasionalitas etis, bukan tekanan eksternal.</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Sementara itu, Wicaksana mencerminkan rasionalitas praktis, yakni kemampuan menimbang tindakan secara moral tanpa mengorbankan prinsip. Dengan demikian, Tri Krama menolak segala bentuk tindakan instrumental yang menjadikan hukum sekadar alat.</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70920" y="960755"/>
            <a:ext cx="12714329" cy="124333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RELASI IMPERATIF KATEGORIS DAN ETIKA JAKSA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604011" y="3408453"/>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Relasi ini tampak jelas dalam sikap Jaksa yang menolak kompromi kepentingan, termasuk tekanan politik atau kekuasaan. Imperatif kategoris menuntut Jaksa bertindak berdasarkan prinsip yang dapat dipertanggungjawabkan secara universal. </a:t>
            </a:r>
            <a:r>
              <a:rPr lang="en-US" sz="3876">
                <a:solidFill>
                  <a:srgbClr val="FFFFFF"/>
                </a:solidFill>
                <a:latin typeface="Times New Roman"/>
                <a:ea typeface="Times New Roman"/>
                <a:cs typeface="Times New Roman"/>
                <a:sym typeface="Times New Roman"/>
              </a:rPr>
              <a:t>Dalam kerangka ini, hukum tidak dipahami sebagai alat kekuasaan, melainkan sebagai perwujudan martabat manusia. Penegakan hukum yang bermoral adalah penegakan hukum yang menghormati manusia sebagai subjek, baik korban, terdakwa, maupun masyarakat.</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70920" y="960755"/>
            <a:ext cx="12714329" cy="124333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PERPEKTIF GUSTAV RADBRUCH DAN RELEVANSI DENGAN HUKUIM PROGRESIF</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404472" y="3107862"/>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Radbruch mengajarkan bahwa hukum selalu berada dalam tegangan antara kepastian, keadilan, dan kemanfaatan. Ketika hukum positif terlalu jauh menyimpang dari keadilan, maka keadilan harus diutamakan. </a:t>
            </a:r>
            <a:r>
              <a:rPr lang="en-US" sz="3876">
                <a:solidFill>
                  <a:srgbClr val="FFFFFF"/>
                </a:solidFill>
                <a:latin typeface="Times New Roman"/>
                <a:ea typeface="Times New Roman"/>
                <a:cs typeface="Times New Roman"/>
                <a:sym typeface="Times New Roman"/>
              </a:rPr>
              <a:t>Tri Krama Adhyaksa dapat dipahami sebagai jembatan nilai moral yang mencegah hukum positif kehilangan rohnya. Dalam konteks ini, Tri Krama memperkuat posisi Jaksa sebagai penjaga keadilan substantif, bukan sekadar penegak aturan formal.</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Hukum progresif menegaskan bahwa hukum ada untuk manusia, bukan sebaliknya. Tri Krama Adhyaksa, dalam perspektif ini, berfungsi sebagai etika pembebasan yang memungkinkan Jaksa menjadi agen perubahan sosial.</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20409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70920" y="960755"/>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LANDASAN NORMATIF DAN NOVELTY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48989" y="2070744"/>
            <a:ext cx="12681238" cy="83090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Secara normatif, nilai-nilai ini diperkuat oleh UU No. 16 Tahun 2004 dan UU No. 11 Tahun 2021 tentang Kejaksaan RI, yang menegaskan prinsip profesionalitas, independensi, dan integritas. </a:t>
            </a:r>
            <a:r>
              <a:rPr lang="en-US" sz="3876">
                <a:solidFill>
                  <a:srgbClr val="FFFFFF"/>
                </a:solidFill>
                <a:latin typeface="Times New Roman"/>
                <a:ea typeface="Times New Roman"/>
                <a:cs typeface="Times New Roman"/>
                <a:sym typeface="Times New Roman"/>
              </a:rPr>
              <a:t>Dengan demikian, etika Kantian dan Tri Krama Adhyaksa tidak bertentangan dengan hukum positif, tetapi justru memberi jiwa moral bagi pelaksanaan kewenangan Kejaksaan.</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Kebaruan kajian ini terletak pada integrasi eksplisit imperatif kategoris Kant dengan Tri Krama Adhyaksa. Tri Krama direkonstruksi sebagai etika deontologis institusional, bukan sekadar kode etik administratif.</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Jaksa diposisikan sebagai subjek moral otonom, dan etika profesi tidak lagi diukur dari keberhasilan perkara, tetapi dari kesetiaan pada kewajiban moral.</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184214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318620" y="1085850"/>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IMPLIKASI PRAKTIS</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820591" y="3958440"/>
            <a:ext cx="12681238" cy="29654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Secara praktis, pendekatan ini mendorong reformasi etika internal Kejaksaan, terutama dalam pendidikan dan pelatihan. Filsafat moral perlu menjadi bagian dari pembentukan karakter Jaksa. </a:t>
            </a:r>
            <a:r>
              <a:rPr lang="en-US" sz="3876">
                <a:solidFill>
                  <a:srgbClr val="FFFFFF"/>
                </a:solidFill>
                <a:latin typeface="Times New Roman"/>
                <a:ea typeface="Times New Roman"/>
                <a:cs typeface="Times New Roman"/>
                <a:sym typeface="Times New Roman"/>
              </a:rPr>
              <a:t>Selain itu, budaya malu dan tanggung jawab moral harus diperkuat, sehingga pengawasan tidak hanya bersifat struktural, tetapi juga internal dan etis.</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184214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8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318620" y="1085850"/>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82542" y="1889769"/>
            <a:ext cx="12681238" cy="78232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Tri Krama Adhyaksa terbukti selaras secara filosofis dengan imperatif kategoris Kant. Etika Jaksa bersifat kewajiban moral absolut, bukan etika situasional. </a:t>
            </a:r>
            <a:r>
              <a:rPr lang="en-US" sz="3876">
                <a:solidFill>
                  <a:srgbClr val="FFFFFF"/>
                </a:solidFill>
                <a:latin typeface="Times New Roman"/>
                <a:ea typeface="Times New Roman"/>
                <a:cs typeface="Times New Roman"/>
                <a:sym typeface="Times New Roman"/>
              </a:rPr>
              <a:t>Integritas Jaksa ditentukan oleh konsistensi moral dalam setiap tindakan, dan penegakan hukum yang bermartabat hanya mungkin lahir dari etika kewajiban yang dihayati secara sadar.</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Disarankan agar filsafat moral, khususnya etika Kantian, diintegrasikan secara sistematis dalam diklat Jaksa. Tri Krama harus diinternalisasi sebagai kesadaran moral, bukan sekadar simbol.</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Selain itu, perlu dikembangkan kajian lanjutan mengenai etika profesi Jaksa dengan pendekatan lintas filsafat untuk memperkaya wacana dan praktik penegakan hukum.</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184214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252734" y="2276877"/>
            <a:ext cx="10718050" cy="3967408"/>
          </a:xfrm>
          <a:prstGeom prst="rect">
            <a:avLst/>
          </a:prstGeom>
        </p:spPr>
        <p:txBody>
          <a:bodyPr anchor="t" rtlCol="false" tIns="0" lIns="0" bIns="0" rIns="0">
            <a:spAutoFit/>
          </a:bodyPr>
          <a:lstStyle/>
          <a:p>
            <a:pPr algn="l">
              <a:lnSpc>
                <a:spcPts val="6197"/>
              </a:lnSpc>
            </a:pPr>
            <a:r>
              <a:rPr lang="en-US" sz="6197">
                <a:solidFill>
                  <a:srgbClr val="FFFFFF"/>
                </a:solidFill>
                <a:latin typeface="Times New Roman"/>
                <a:ea typeface="Times New Roman"/>
                <a:cs typeface="Times New Roman"/>
                <a:sym typeface="Times New Roman"/>
              </a:rPr>
              <a:t>CHAPTER 7 TRI KRAMA ADHYAKSA DAN ETIKA KEBIJAKAN DALAM ANALISIS VIRTUE ETHICS TRI KRAMA ADHYAKSA</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9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318620" y="1085850"/>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76731" y="3042294"/>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Penegakan hukum tidak pernah netral secara moral. Hukum memang bekerja melalui norma dan prosedur, tetapi pelaksanaannya selalu melibatkan manusia dengan nilai, preferensi, dan hati nurani. Dalam konteks Kejaksaan sebagai dominus litis, setiap keputusan penuntutan sesungguhnya adalah keputusan moral sekaligus hukum. Krisis kepercayaan publik yang kita saksikan hari ini menunjukkan bahwa persoalan utama bukan hanya pelanggaran hukum, melainkan krisis etos. Karena itu, Tri Krama Adhyaksa harus dipahami sebagai fondasi etika filosofis, bukan sekadar simbol institusional.</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184214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318620" y="1085850"/>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RUMUSAN MASALAH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43178" y="3472665"/>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Pertanyaan kuncinya bukan hanya “apa itu Tri Krama Adhyaksa”, tetapi bagaimana nilai-nilainya dapat dibaca dalam kerangka virtue ethics. Selain itu, kita ingin melihat sejauh mana Tri Krama Adhyaksa dapat berfungsi sebagai etika kebijakan, terutama dalam konteks diskresi jaksa. Dengan demikian, pembahasan ini bersifat konseptual sekaligus aplikatif.</a:t>
            </a:r>
          </a:p>
          <a:p>
            <a:pPr algn="l">
              <a:lnSpc>
                <a:spcPts val="3876"/>
              </a:lnSpc>
            </a:pP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184214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318620" y="1085850"/>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KERANGKA TEORITIS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43178" y="3472665"/>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Kerangka teoretis ini menggabungkan tiga arus besar pemikiran. Aristoteles memberi kita virtue ethics, yang menekankan karakter dan kebiasaan moral. Kant mengajarkan bahwa hukum dan moral bertumpu pada kewajiban yang bersumber dari rasio praktis. Sementara itu, Radbruch, Satjipto Rahardjo, dan Barda Nawawi Arief membawa kita pada dimensi kritis dan kontekstual hukum. Integrasi ini penting agar Tri Krama Adhyaksa tidak dibaca secara sempit, melainkan sebagai etos hukum yang utuh.</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1842144"/>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10283" y="1113318"/>
            <a:ext cx="12714329" cy="124333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TRI KRAMA ADHYAKSA SEBAGAI ETIKA INSTITUSIONAL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43178" y="3958440"/>
            <a:ext cx="12681238" cy="29654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Tri Krama Adhyaksa tidak hanya mengatur perilaku individual jaksa, tetapi membentuk etika institusional Kejaksaan. Satya, Adhi, dan Wicaksana masing-masing merepresentasikan dimensi moral personal, moral jabatan, dan moral kebijakan. Dengan kata lain, Tri Krama Adhyaksa bekerja dari dalam diri jaksa hingga pada tingkat pengambilan keputusan institusional.</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40411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10283" y="1113318"/>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SATYA DALAM PERSPEKTIF VIRTUE ETHICS</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43178" y="3958440"/>
            <a:ext cx="12681238" cy="34512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Dalam virtue ethics, kejujuran bukan sekadar larangan berbohong, tetapi kebajikan karakter. Satya menuntut jaksa untuk setia pada kebenaran faktual, nurani, dan tujuan keadilan. Di sinilah perbedaannya dengan pendekatan legalistik semata. Seorang jaksa bisa saja bertindak sesuai prosedur, tetapi kehilangan Satya ketika hukum digunakan untuk membenarkan ketidakadilan.</a:t>
            </a:r>
          </a:p>
        </p:txBody>
      </p:sp>
      <p:sp>
        <p:nvSpPr>
          <p:cNvPr name="Freeform 6" id="6"/>
          <p:cNvSpPr/>
          <p:nvPr/>
        </p:nvSpPr>
        <p:spPr>
          <a:xfrm flipH="false" flipV="true" rot="0">
            <a:off x="2329581" y="2385069"/>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404119"/>
            <a:ext cx="16230600" cy="0"/>
          </a:xfrm>
          <a:prstGeom prst="line">
            <a:avLst/>
          </a:prstGeom>
          <a:ln cap="flat" w="38100">
            <a:solidFill>
              <a:srgbClr val="FAC231"/>
            </a:solidFill>
            <a:prstDash val="solid"/>
            <a:headEnd type="none" len="sm" w="sm"/>
            <a:tailEnd type="none" len="sm" w="sm"/>
          </a:ln>
        </p:spPr>
      </p:sp>
      <p:sp>
        <p:nvSpPr>
          <p:cNvPr name="AutoShape 8" id="8"/>
          <p:cNvSpPr/>
          <p:nvPr/>
        </p:nvSpPr>
        <p:spPr>
          <a:xfrm>
            <a:off x="1257300" y="9959542"/>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10283" y="932343"/>
            <a:ext cx="12714329" cy="18338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ADHI SEBAGAI KEBIJAKAN TANGGUNG JAWAB DAN WICAKSANA SEBAGAI VIRTUE ETHICS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803381" y="2813858"/>
            <a:ext cx="12681238" cy="83090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Adhi merepresentasikan tanggung jawab moral yang matang. Profesionalitas dalam perspektif ini bukan hanya soal kepatuhan administratif, melainkan ekspresi dari phronesis kecerdasan moral praktis. Jaksa yang ber-Adhi bekerja dengan kompeten, berintegritas, dan disiplin secara etis. Penegakan hukum yang mekanis tanpa nurani justru merupakan bentuk kegagalan Adhi.</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Wicaksana adalah puncak kebajikan dalam etika Aristotelian. Ia memungkinkan jaksa membaca konteks konkret perkara, bukan sekadar teks undang-undang. Kebijaksanaan menjembatani hukum positif dengan rasa keadilan masyarakat dan nilai kemanusiaan. Tanpa Wicaksana, hukum berpotensi berubah menjadi instrumen kekuasaan yang dingin dan represif.</a:t>
            </a:r>
          </a:p>
          <a:p>
            <a:pPr algn="l" marL="836867" indent="-418434" lvl="1">
              <a:lnSpc>
                <a:spcPts val="3876"/>
              </a:lnSpc>
              <a:buFont typeface="Arial"/>
              <a:buChar char="•"/>
            </a:pPr>
          </a:p>
          <a:p>
            <a:pPr algn="l" marL="836867" indent="-418434" lvl="1">
              <a:lnSpc>
                <a:spcPts val="3876"/>
              </a:lnSpc>
              <a:buFont typeface="Arial"/>
              <a:buChar char="•"/>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76623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10283" y="932343"/>
            <a:ext cx="12714329" cy="18338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TRI KRAMA ADHYAKSA DAN ETIKA KEBIJAKAN DAN RELASI KEBIJAKAN HUKUM PIDANA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997570" y="3634913"/>
            <a:ext cx="12681238" cy="63659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Etika kebijakan menuntut keberanian moral. Keputusan hukum harus sah secara yuridis dan bernilai secara etis. Dalam konteks diskresi dan asas oportunitas, Tri Krama Adhyaksa berfungsi sebagai kompas moral. Ia memberi legitimasi etis pada kebijakan penuntutan yang berpihak pada kepentingan umum dan keadilan substantif.</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Mengacu pada Barda Nawawi Arief, kebijakan hukum pidana tidak boleh bebas nilai. Tri Krama Adhyaksa menjadi ethical framework yang menjaga keseimbangan antara kepastian hukum, kemanfaatan, dan keadilan. Dengan kerangka ini, jaksa tidak terjebak pada formalisme, tetapi tetap berada dalam koridor hukum.</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76623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70920" y="1227618"/>
            <a:ext cx="12714329" cy="124333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TRI KRAMA ADHYAKSA DAN UU KEJAKSAAN DAN NOVELTY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997570" y="3634913"/>
            <a:ext cx="12681238" cy="58801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Penguatan kewenangan Kejaksaan melalui UU 16/2004 dan UU 11/2021 harus diimbangi dengan penguatan etika. Di sinilah Tri Krama Adhyaksa berperan sebagai moral restraint atas kekuasaan. Tanpa fondasi kebajikan, perluasan kewenangan justru berpotensi melahirkan penyalahgunaan kekuasaan.</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Penempatan Tri Krama Adhyaksa sebagai model virtue ethics institusional. Ia mengintegrasikan etika kebajikan Aristoteles, kewajiban moral Kant, dan filsafat hukum progresif Indonesia. Jaksa diposisikan bukan sekadar penegak hukum, tetapi agen moral dan penjaga keadilan.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76623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9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70920" y="1227618"/>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IMPLIKASI PRAKTIS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997570" y="3280583"/>
            <a:ext cx="12681238" cy="58801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pendidikan jaksa harus berorientasi pada pembentukan karakter. Evaluasi kinerja tidak cukup kuantitatif, tetapi harus menyentuh dimensi etis dan substantif. Budaya hukum Kejaksaan perlu dibangun di atas nilai Satya, Adhi, dan Wicaksana secara konsisten.</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 Institusionalisasi Tri Krama Adhyaksa sebagai kerangka etika kebijakan. Selain itu, filsafat moral perlu diintegrasikan dalam diklat jaksa. Diskresi harus dinilai berdasarkan nilai keadilan, kepentingan publik, dan kebajikan moral, bukan semata-mata hasil formal.</a:t>
            </a: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222889" y="206138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56012" y="1170468"/>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KESIMPULAN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47241" y="4085080"/>
            <a:ext cx="12681238" cy="29654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Tri Krama Adhyaksa mengandung nilai virtue ethics yang sangat kuat. Etika kebijakan Kejaksaan tidak dapat diserahkan hanya pada aturan tertulis. Jaksa ideal adalah pribadi yang bermoral, bijaksana, dan bertanggung jawab secara etis. Pada akhirnya, keadilan lahir dari karakter, bukan dari kekuasaan.</a:t>
            </a: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222889" y="206138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028700" y="2301959"/>
            <a:ext cx="10718050" cy="3917243"/>
          </a:xfrm>
          <a:prstGeom prst="rect">
            <a:avLst/>
          </a:prstGeom>
        </p:spPr>
        <p:txBody>
          <a:bodyPr anchor="t" rtlCol="false" tIns="0" lIns="0" bIns="0" rIns="0">
            <a:spAutoFit/>
          </a:bodyPr>
          <a:lstStyle/>
          <a:p>
            <a:pPr algn="l">
              <a:lnSpc>
                <a:spcPts val="6097"/>
              </a:lnSpc>
            </a:pPr>
            <a:r>
              <a:rPr lang="en-US" sz="6097">
                <a:solidFill>
                  <a:srgbClr val="FFFFFF"/>
                </a:solidFill>
                <a:latin typeface="Times New Roman"/>
                <a:ea typeface="Times New Roman"/>
                <a:cs typeface="Times New Roman"/>
                <a:sym typeface="Times New Roman"/>
              </a:rPr>
              <a:t>CHAPTER 8 IMPLEMENTASI DALAM HUKUM PIDANA DAN PENERAPAN NILAI TRI KRAMA ADHYAKSA DALAM PERKARA PIDANA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10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56012" y="1170468"/>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36276" y="3634913"/>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Fokus utama dalam materi ini adalah implementasi nilai Tri Krama Adhyaksa dalam hukum pidana, bukan sebagai slogan etik, melainkan sebagai panduan konkret dalam praktik penanganan perkara pidana.</a:t>
            </a:r>
          </a:p>
          <a:p>
            <a:pPr algn="l">
              <a:lnSpc>
                <a:spcPts val="3876"/>
              </a:lnSpc>
            </a:pPr>
            <a:r>
              <a:rPr lang="en-US" sz="3876">
                <a:solidFill>
                  <a:srgbClr val="FFFFFF"/>
                </a:solidFill>
                <a:latin typeface="Times New Roman"/>
                <a:ea typeface="Times New Roman"/>
                <a:cs typeface="Times New Roman"/>
                <a:sym typeface="Times New Roman"/>
              </a:rPr>
              <a:t>Pendekatan yang digunakan bersifat interdisipliner, menggabungkan filsafat moral, filsafat hukum, dan hukum positif, sehingga diharapkan peserta tidak hanya memahami apa hukumnya, tetapi juga mengapa dan untuk apa hukum itu ditegakkan.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222889" y="206138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56012" y="1170468"/>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36276" y="3634913"/>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Penegakan hukum pidana tidak pernah netral secara moral. Ketika hukum pidana dipahami semata sebagai penerapan pasal, maka keadilan sering kali direduksi menjadi kepatuhan prosedural.</a:t>
            </a:r>
          </a:p>
          <a:p>
            <a:pPr algn="l">
              <a:lnSpc>
                <a:spcPts val="3876"/>
              </a:lnSpc>
            </a:pPr>
            <a:r>
              <a:rPr lang="en-US" sz="3876">
                <a:solidFill>
                  <a:srgbClr val="FFFFFF"/>
                </a:solidFill>
                <a:latin typeface="Times New Roman"/>
                <a:ea typeface="Times New Roman"/>
                <a:cs typeface="Times New Roman"/>
                <a:sym typeface="Times New Roman"/>
              </a:rPr>
              <a:t>Jaksa, sebagai dominus litis, memegang peran strategis karena menentukan arah perkara sejak tahap penuntutan. Oleh sebab itu, krisis keadilan substantif yang muncul dalam praktik hukum pidana sering berakar pada keputusan penuntutan yang miskin pertimbangan etik.</a:t>
            </a:r>
          </a:p>
          <a:p>
            <a:pPr algn="l">
              <a:lnSpc>
                <a:spcPts val="3876"/>
              </a:lnSpc>
            </a:pPr>
            <a:r>
              <a:rPr lang="en-US" sz="3876">
                <a:solidFill>
                  <a:srgbClr val="FFFFFF"/>
                </a:solidFill>
                <a:latin typeface="Times New Roman"/>
                <a:ea typeface="Times New Roman"/>
                <a:cs typeface="Times New Roman"/>
                <a:sym typeface="Times New Roman"/>
              </a:rPr>
              <a:t>Di sinilah Tri Krama Adhyaksa menjadi relevan sebagai etos etik institusional yang harus dihidupkan dalam praktik nyata.</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222889" y="206138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56012" y="1170468"/>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RUMUSAN MASALAH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91759" y="4301059"/>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Kita tidak sekadar bertanya apa itu Tri Krama Adhyaksa, tetapi bagaimana nilai tersebut bekerja dalam sistem hukum pidana.</a:t>
            </a:r>
          </a:p>
          <a:p>
            <a:pPr algn="l">
              <a:lnSpc>
                <a:spcPts val="3876"/>
              </a:lnSpc>
            </a:pPr>
            <a:r>
              <a:rPr lang="en-US" sz="3876">
                <a:solidFill>
                  <a:srgbClr val="FFFFFF"/>
                </a:solidFill>
                <a:latin typeface="Times New Roman"/>
                <a:ea typeface="Times New Roman"/>
                <a:cs typeface="Times New Roman"/>
                <a:sym typeface="Times New Roman"/>
              </a:rPr>
              <a:t>Satya, Adhi, dan Wicaksana dalam penanganan perkara membawa kita pada isu yang lebih dalam, yakni relasi antara hukum, moral, dan kekuasaan penuntutan.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222889" y="206138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573671" y="1170468"/>
            <a:ext cx="12714329" cy="65278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KERANGKA TEORETIK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803381" y="3634913"/>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Kant memberikan dasar kewajiban moral dan imperatif kategoris, bahwa tindakan hukum harus bisa dipertanggungjawabkan secara universal.</a:t>
            </a:r>
          </a:p>
          <a:p>
            <a:pPr algn="l">
              <a:lnSpc>
                <a:spcPts val="3876"/>
              </a:lnSpc>
            </a:pPr>
            <a:r>
              <a:rPr lang="en-US" sz="3876">
                <a:solidFill>
                  <a:srgbClr val="FFFFFF"/>
                </a:solidFill>
                <a:latin typeface="Times New Roman"/>
                <a:ea typeface="Times New Roman"/>
                <a:cs typeface="Times New Roman"/>
                <a:sym typeface="Times New Roman"/>
              </a:rPr>
              <a:t>Aristoteles menekankan kebajikan karakter dan kebijaksanaan praktis, yang sangat relevan dengan diskresi jaksa.</a:t>
            </a:r>
          </a:p>
          <a:p>
            <a:pPr algn="l">
              <a:lnSpc>
                <a:spcPts val="3876"/>
              </a:lnSpc>
            </a:pPr>
            <a:r>
              <a:rPr lang="en-US" sz="3876">
                <a:solidFill>
                  <a:srgbClr val="FFFFFF"/>
                </a:solidFill>
                <a:latin typeface="Times New Roman"/>
                <a:ea typeface="Times New Roman"/>
                <a:cs typeface="Times New Roman"/>
                <a:sym typeface="Times New Roman"/>
              </a:rPr>
              <a:t>Radbruch mengingatkan bahwa hukum tanpa keadilan kehilangan legitimasi. Satjipto Rahardjo menegaskan bahwa hukum harus melayani manusia, bukan sebaliknya.</a:t>
            </a:r>
          </a:p>
          <a:p>
            <a:pPr algn="l">
              <a:lnSpc>
                <a:spcPts val="3876"/>
              </a:lnSpc>
            </a:pPr>
            <a:r>
              <a:rPr lang="en-US" sz="3876">
                <a:solidFill>
                  <a:srgbClr val="FFFFFF"/>
                </a:solidFill>
                <a:latin typeface="Times New Roman"/>
                <a:ea typeface="Times New Roman"/>
                <a:cs typeface="Times New Roman"/>
                <a:sym typeface="Times New Roman"/>
              </a:rPr>
              <a:t>Sementara Barda Nawawi Arief menempatkan hukum pidana sebagai kebijakan nilai, bukan sekadar teknik represif. Semua ini membentuk kerangka integratif bagi Tri Krama Adhyaksa.</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222889" y="2061383"/>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23698" y="1085850"/>
            <a:ext cx="12714329" cy="124333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TRI KRAMA ADHYAKSA DALAM PERSPEKTIF ETIKA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08535" y="3853189"/>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Satya, Adhi, dan Wicaksana bukan nilai abstrak.</a:t>
            </a:r>
          </a:p>
          <a:p>
            <a:pPr algn="l">
              <a:lnSpc>
                <a:spcPts val="3876"/>
              </a:lnSpc>
            </a:pPr>
            <a:r>
              <a:rPr lang="en-US" sz="3876">
                <a:solidFill>
                  <a:srgbClr val="FFFFFF"/>
                </a:solidFill>
                <a:latin typeface="Times New Roman"/>
                <a:ea typeface="Times New Roman"/>
                <a:cs typeface="Times New Roman"/>
                <a:sym typeface="Times New Roman"/>
              </a:rPr>
              <a:t>Satya menyangkut komitmen pada kebenaran faktual dan moral. Adhi berkaitan dengan martabat profesi dan tanggung jawab kekuasaan. Wicaksana menyentuh kemampuan menilai konteks dan dampak sosial dari penegakan hukum.</a:t>
            </a:r>
          </a:p>
          <a:p>
            <a:pPr algn="l">
              <a:lnSpc>
                <a:spcPts val="3876"/>
              </a:lnSpc>
            </a:pPr>
            <a:r>
              <a:rPr lang="en-US" sz="3876">
                <a:solidFill>
                  <a:srgbClr val="FFFFFF"/>
                </a:solidFill>
                <a:latin typeface="Times New Roman"/>
                <a:ea typeface="Times New Roman"/>
                <a:cs typeface="Times New Roman"/>
                <a:sym typeface="Times New Roman"/>
              </a:rPr>
              <a:t>Dengan demikian, Tri Krama Adhyaksa harus dipahami sebagai kerangka moral operasional, bukan sekadar identitas simbolik Kejaksaan.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66767" y="1018622"/>
            <a:ext cx="12714329" cy="1243339"/>
          </a:xfrm>
          <a:prstGeom prst="rect">
            <a:avLst/>
          </a:prstGeom>
        </p:spPr>
        <p:txBody>
          <a:bodyPr anchor="t" rtlCol="false" tIns="0" lIns="0" bIns="0" rIns="0">
            <a:spAutoFit/>
          </a:bodyPr>
          <a:lstStyle/>
          <a:p>
            <a:pPr algn="l">
              <a:lnSpc>
                <a:spcPts val="4700"/>
              </a:lnSpc>
            </a:pPr>
            <a:r>
              <a:rPr lang="en-US" sz="4700">
                <a:solidFill>
                  <a:srgbClr val="FFFFFF"/>
                </a:solidFill>
                <a:latin typeface="Times New Roman"/>
                <a:ea typeface="Times New Roman"/>
                <a:cs typeface="Times New Roman"/>
                <a:sym typeface="Times New Roman"/>
              </a:rPr>
              <a:t>SATYA DALAM PERKARA PIDANA DAN ADHI DALAM PENEGAKAN HUKUM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47241" y="2463770"/>
            <a:ext cx="12681238" cy="78232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Satya ditempatkan pertama karena kebenaran adalah fondasi keadilan pidana. Dalam perspektif Kant, berkata benar adalah kewajiban moral yang tidak boleh dinegosiasikan. </a:t>
            </a:r>
            <a:r>
              <a:rPr lang="en-US" sz="3876">
                <a:solidFill>
                  <a:srgbClr val="FFFFFF"/>
                </a:solidFill>
                <a:latin typeface="Times New Roman"/>
                <a:ea typeface="Times New Roman"/>
                <a:cs typeface="Times New Roman"/>
                <a:sym typeface="Times New Roman"/>
              </a:rPr>
              <a:t>Dalam praktik, Satya menuntut jaksa untuk objektif dalam menilai alat bukti, jujur dalam menyusun dakwaan dan tuntutan, serta menolak segala bentuk manipulasi fakta.</a:t>
            </a:r>
            <a:r>
              <a:rPr lang="en-US" sz="3876">
                <a:solidFill>
                  <a:srgbClr val="FFFFFF"/>
                </a:solidFill>
                <a:latin typeface="Times New Roman"/>
                <a:ea typeface="Times New Roman"/>
                <a:cs typeface="Times New Roman"/>
                <a:sym typeface="Times New Roman"/>
              </a:rPr>
              <a:t>Tanpa Satya, proses hukum pidana mungkin sah secara formal, tetapi cacat secara moral.</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Adhi menegaskan bahwa jaksa bukan sekadar aparat teknis, melainkan pemegang martabat kekuasaan negara.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Aristoteles mengajarkan bahwa tindakan adil lahir dari karakter yang baik. Karena itu, proporsionalitas tuntutan pidana menjadi indikator utama nilai Adhi.</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Jaksa yang ber-Adhi tidak tunduk pada tekanan struktural atau kepentingan sesaat, melainkan setia pada misi keadilan.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66767" y="999572"/>
            <a:ext cx="12714329" cy="1051570"/>
          </a:xfrm>
          <a:prstGeom prst="rect">
            <a:avLst/>
          </a:prstGeom>
        </p:spPr>
        <p:txBody>
          <a:bodyPr anchor="t" rtlCol="false" tIns="0" lIns="0" bIns="0" rIns="0">
            <a:spAutoFit/>
          </a:bodyPr>
          <a:lstStyle/>
          <a:p>
            <a:pPr algn="l">
              <a:lnSpc>
                <a:spcPts val="3900"/>
              </a:lnSpc>
            </a:pPr>
            <a:r>
              <a:rPr lang="en-US" sz="3900">
                <a:solidFill>
                  <a:srgbClr val="FFFFFF"/>
                </a:solidFill>
                <a:latin typeface="Times New Roman"/>
                <a:ea typeface="Times New Roman"/>
                <a:cs typeface="Times New Roman"/>
                <a:sym typeface="Times New Roman"/>
              </a:rPr>
              <a:t>WICAKSANA DALAM PENANGANAN PERKARA DAN TRI KRAMA ADHYAKSA KEBIJAKAN HUKUM PIDANA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47241" y="2463770"/>
            <a:ext cx="12681238" cy="83090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Wicaksana adalah nilai yang menjembatani hukum dan realitas sosial. Radbruch menegaskan bahwa hukum kehilangan legitimasi ketika keadilan dikorbankan. </a:t>
            </a:r>
            <a:r>
              <a:rPr lang="en-US" sz="3876">
                <a:solidFill>
                  <a:srgbClr val="FFFFFF"/>
                </a:solidFill>
                <a:latin typeface="Times New Roman"/>
                <a:ea typeface="Times New Roman"/>
                <a:cs typeface="Times New Roman"/>
                <a:sym typeface="Times New Roman"/>
              </a:rPr>
              <a:t>Satjipto Rahardjo mendorong keberanian untuk menembus teks hukum demi keadilan manusiawi. Dalam praktik, Wicaksana tercermin melalui diskresi penuntutan berbasis nurani, penerapan restorative justice, dan kepekaan terhadap dampak sosial pemidanaan.</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Menghubungkan nilai etik dengan kebijakan. Hukum pidana tidak boleh dipahami sebagai alat balas dendam negara.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Barda Nawawi Arief menekankan bahwa pemidanaan harus rasional, proporsional, dan berorientasi tujuan.</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Tri Krama Adhyaksa berfungsi sebagai kompas etis agar kebijakan penuntutan tetap berada dalam koridor keadilan substantif.</a:t>
            </a: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0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232557" y="1352631"/>
            <a:ext cx="12714329" cy="556270"/>
          </a:xfrm>
          <a:prstGeom prst="rect">
            <a:avLst/>
          </a:prstGeom>
        </p:spPr>
        <p:txBody>
          <a:bodyPr anchor="t" rtlCol="false" tIns="0" lIns="0" bIns="0" rIns="0">
            <a:spAutoFit/>
          </a:bodyPr>
          <a:lstStyle/>
          <a:p>
            <a:pPr algn="l">
              <a:lnSpc>
                <a:spcPts val="3900"/>
              </a:lnSpc>
            </a:pPr>
            <a:r>
              <a:rPr lang="en-US" sz="3900">
                <a:solidFill>
                  <a:srgbClr val="FFFFFF"/>
                </a:solidFill>
                <a:latin typeface="Times New Roman"/>
                <a:ea typeface="Times New Roman"/>
                <a:cs typeface="Times New Roman"/>
                <a:sym typeface="Times New Roman"/>
              </a:rPr>
              <a:t>LANDASAN NORMATIF DAN NOVELTY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19500" y="2834014"/>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Nilai etik Tri Krama Adhyaksa memperoleh legitimasi normatif melalui UU Kejaksaan. Prinsip independensi, profesionalitas, dan akuntabilitas tidak dapat dilepaskan dari dimensi moral. </a:t>
            </a:r>
            <a:r>
              <a:rPr lang="en-US" sz="3876">
                <a:solidFill>
                  <a:srgbClr val="FFFFFF"/>
                </a:solidFill>
                <a:latin typeface="Times New Roman"/>
                <a:ea typeface="Times New Roman"/>
                <a:cs typeface="Times New Roman"/>
                <a:sym typeface="Times New Roman"/>
              </a:rPr>
              <a:t>Dengan demikian, Tri Krama Adhyaksa berfungsi sebagai living ethics, yang menghidupkan norma hukum dalam praktik kewenangan jaksa.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Tri Krama Adhyaksa ditawarkan sebagai ethical decision-making framework dalam hukum pidana.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Integrasi Kant, Aristoteles, Radbruch, dan Rahardjo menghasilkan paradigma bahwa jaksa bukan sekadar law enforcer, tetapi moral agent of justice.</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Ini merupakan kontribusi konseptual yang relevan bagi pengembangan etika penegakan hukum di Indonesia.</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232557" y="1352631"/>
            <a:ext cx="12714329" cy="556270"/>
          </a:xfrm>
          <a:prstGeom prst="rect">
            <a:avLst/>
          </a:prstGeom>
        </p:spPr>
        <p:txBody>
          <a:bodyPr anchor="t" rtlCol="false" tIns="0" lIns="0" bIns="0" rIns="0">
            <a:spAutoFit/>
          </a:bodyPr>
          <a:lstStyle/>
          <a:p>
            <a:pPr algn="l">
              <a:lnSpc>
                <a:spcPts val="3900"/>
              </a:lnSpc>
            </a:pPr>
            <a:r>
              <a:rPr lang="en-US" sz="3900">
                <a:solidFill>
                  <a:srgbClr val="FFFFFF"/>
                </a:solidFill>
                <a:latin typeface="Times New Roman"/>
                <a:ea typeface="Times New Roman"/>
                <a:cs typeface="Times New Roman"/>
                <a:sym typeface="Times New Roman"/>
              </a:rPr>
              <a:t>IMPLIKASI TEORETIS DAN IMPLIKASI PRAKTIS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19500" y="2834014"/>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Secara teoretis, pendekatan ini menggeser paradigma dari positivisme hukum menuju etika hukum substantif.</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Legitimasi penuntutan tidak hanya diukur dari kepatuhan prosedural, tetapi juga dari justifikasi moralnya.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Hukum pidana diposisikan kembali sebagai instrumen keadilan manusiawi.</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praktik, Tri Krama Adhyaksa dapat menjadi pedoman konkret dalam pengambilan keputusan perkara.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Pendekatan ini mencegah penyalahgunaan kewenangan dan memperkuat kepercayaan publik terhadap Kejaksaan.</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Konsistensi antara hukum, moral, dan nurani menjadi indikator profesionalisme jaksa.</a:t>
            </a: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573671" y="1353819"/>
            <a:ext cx="12714329" cy="556270"/>
          </a:xfrm>
          <a:prstGeom prst="rect">
            <a:avLst/>
          </a:prstGeom>
        </p:spPr>
        <p:txBody>
          <a:bodyPr anchor="t" rtlCol="false" tIns="0" lIns="0" bIns="0" rIns="0">
            <a:spAutoFit/>
          </a:bodyPr>
          <a:lstStyle/>
          <a:p>
            <a:pPr algn="l">
              <a:lnSpc>
                <a:spcPts val="3900"/>
              </a:lnSpc>
            </a:pPr>
            <a:r>
              <a:rPr lang="en-US" sz="3900">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19500" y="2834014"/>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Ditegaskan bahwa hukum pidana tanpa nilai etik kehilangan ruh keadilannya.</a:t>
            </a:r>
            <a:r>
              <a:rPr lang="en-US" sz="3876">
                <a:solidFill>
                  <a:srgbClr val="FFFFFF"/>
                </a:solidFill>
                <a:latin typeface="Times New Roman"/>
                <a:ea typeface="Times New Roman"/>
                <a:cs typeface="Times New Roman"/>
                <a:sym typeface="Times New Roman"/>
              </a:rPr>
              <a:t>Tri Krama Adhyaksa adalah fondasi moral penegakan hukum pidana. implementasi Satya, Adhi, dan Wicaksana menjadikan jaksa bukan hanya penegak hukum, tetapi penjaga keadilan yang bermartabat dan manusiawi.</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Tri Krama Adhyaksa perlu dijadikan indikator evaluasi penanganan perkara.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Pendidikan filsafat hukum dan etika profesi harus diperkuat. Selain itu, diperlukan pedoman internal yang secara eksplisit berbasis nilai Satya, Adhi, dan Wicaksana.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Integrasi dengan restorative justice menjadi langkah strategis.</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252734" y="2094393"/>
            <a:ext cx="10718050" cy="4313483"/>
          </a:xfrm>
          <a:prstGeom prst="rect">
            <a:avLst/>
          </a:prstGeom>
        </p:spPr>
        <p:txBody>
          <a:bodyPr anchor="t" rtlCol="false" tIns="0" lIns="0" bIns="0" rIns="0">
            <a:spAutoFit/>
          </a:bodyPr>
          <a:lstStyle/>
          <a:p>
            <a:pPr algn="l">
              <a:lnSpc>
                <a:spcPts val="6697"/>
              </a:lnSpc>
            </a:pPr>
            <a:r>
              <a:rPr lang="en-US" sz="6697">
                <a:solidFill>
                  <a:srgbClr val="FFFFFF"/>
                </a:solidFill>
                <a:latin typeface="Times New Roman"/>
                <a:ea typeface="Times New Roman"/>
                <a:cs typeface="Times New Roman"/>
                <a:sym typeface="Times New Roman"/>
              </a:rPr>
              <a:t>CHAPTER 9 DISKRESI JAKSA DAN HUKUM ACARA ETIKA DISKRESI  DALAM HUKUM ACARA PIDANA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11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20893" y="1231743"/>
            <a:ext cx="12449674" cy="826621"/>
          </a:xfrm>
          <a:prstGeom prst="rect">
            <a:avLst/>
          </a:prstGeom>
        </p:spPr>
        <p:txBody>
          <a:bodyPr anchor="t" rtlCol="false" tIns="0" lIns="0" bIns="0" rIns="0">
            <a:spAutoFit/>
          </a:bodyPr>
          <a:lstStyle/>
          <a:p>
            <a:pPr algn="l">
              <a:lnSpc>
                <a:spcPts val="5919"/>
              </a:lnSpc>
            </a:pPr>
            <a:r>
              <a:rPr lang="en-US" sz="5919">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08535" y="3853189"/>
            <a:ext cx="12681238" cy="49085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Materi ini membahas diskresi jaksa bukan sekadar sebagai kewenangan teknis hukum acara pidana, melainkan sebagai persoalan etika dan filsafat hukum. Dalam praktik penegakan hukum, jaksa sering dihadapkan pada situasi di mana teks undang-undang tidak memberikan jawaban yang sepenuhnya adil. Di titik inilah diskresi bekerja. Namun diskresi tidak boleh dipahami secara bebas nilai, karena ia menyentuh langsung nasib manusia dan rasa keadilan publik. Oleh karena itu, diskresi jaksa perlu diletakkan dalam kerangka moral, etika profesi, dan keadilan substantif.</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20893" y="1231743"/>
            <a:ext cx="12449674" cy="826621"/>
          </a:xfrm>
          <a:prstGeom prst="rect">
            <a:avLst/>
          </a:prstGeom>
        </p:spPr>
        <p:txBody>
          <a:bodyPr anchor="t" rtlCol="false" tIns="0" lIns="0" bIns="0" rIns="0">
            <a:spAutoFit/>
          </a:bodyPr>
          <a:lstStyle/>
          <a:p>
            <a:pPr algn="l">
              <a:lnSpc>
                <a:spcPts val="5919"/>
              </a:lnSpc>
            </a:pPr>
            <a:r>
              <a:rPr lang="en-US" sz="5919">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08535" y="3853189"/>
            <a:ext cx="12681238" cy="49085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Penegakan hukum pidana tidak pernah sepenuhnya bersifat mekanistik. Undang-undang disusun dalam bahasa umum, sementara perkara hadir dalam konteks konkret yang kompleks. Jaksa, sebagai dominus litis, berada pada posisi strategis untuk menentukan arah perkara. Diskresi yang dimiliki jaksa dapat menjadi instrumen keadilan substantif, tetapi pada saat yang sama berpotensi disalahgunakan apabila tidak dikendalikan secara etis. Karena itu, diskresi memerlukan fondasi filsafat moral dan hukum sebagai kompas normatif, agar tidak jatuh menjadi sekadar alat kekuasaan.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809626" y="1231743"/>
            <a:ext cx="12449674" cy="826621"/>
          </a:xfrm>
          <a:prstGeom prst="rect">
            <a:avLst/>
          </a:prstGeom>
        </p:spPr>
        <p:txBody>
          <a:bodyPr anchor="t" rtlCol="false" tIns="0" lIns="0" bIns="0" rIns="0">
            <a:spAutoFit/>
          </a:bodyPr>
          <a:lstStyle/>
          <a:p>
            <a:pPr algn="l">
              <a:lnSpc>
                <a:spcPts val="5919"/>
              </a:lnSpc>
            </a:pPr>
            <a:r>
              <a:rPr lang="en-US" sz="5919">
                <a:solidFill>
                  <a:srgbClr val="FFFFFF"/>
                </a:solidFill>
                <a:latin typeface="Times New Roman"/>
                <a:ea typeface="Times New Roman"/>
                <a:cs typeface="Times New Roman"/>
                <a:sym typeface="Times New Roman"/>
              </a:rPr>
              <a:t>RUMUSAN MASALAH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08535" y="3853189"/>
            <a:ext cx="12681238" cy="44228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Apa dasar filosofis diskresi jaksa dalam hukum acara pidana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Bagaimana etika diskresi jika ditinjau dari pemikiran Kant, Aristotle, dan Gustav Radbruch. Ketiga,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Bagaimana diskresi dipahami dalam kerangka hukum progresif ?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Apa kebaruan atau novelty konseptual yang dapat ditawarkan untuk membangun etika diskresi jaksa yang lebih kokoh secara akademis dan praktis ? </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224317" y="941868"/>
            <a:ext cx="12449674" cy="1569571"/>
          </a:xfrm>
          <a:prstGeom prst="rect">
            <a:avLst/>
          </a:prstGeom>
        </p:spPr>
        <p:txBody>
          <a:bodyPr anchor="t" rtlCol="false" tIns="0" lIns="0" bIns="0" rIns="0">
            <a:spAutoFit/>
          </a:bodyPr>
          <a:lstStyle/>
          <a:p>
            <a:pPr algn="l">
              <a:lnSpc>
                <a:spcPts val="5919"/>
              </a:lnSpc>
            </a:pPr>
            <a:r>
              <a:rPr lang="en-US" sz="5919">
                <a:solidFill>
                  <a:srgbClr val="FFFFFF"/>
                </a:solidFill>
                <a:latin typeface="Times New Roman"/>
                <a:ea typeface="Times New Roman"/>
                <a:cs typeface="Times New Roman"/>
                <a:sym typeface="Times New Roman"/>
              </a:rPr>
              <a:t>DISKRESI DALAM HUKUM ACARA PIDANA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413689" y="3997340"/>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Diskresi dapat dipahami sebagai kewenangan profesional untuk memilih tindakan hukum berdasarkan pertimbangan rasional dan kontekstual, bukan sekadar mengikuti norma tertulis secara literal. Dalam praktik, diskresi jaksa tampak dalam keputusan penghentian penuntutan, penuntutan bersyarat, penerapan restorative justice, hingga strategi penuntutan di persidangan. Fakta ini menunjukkan bahwa hukum acara pidana memberi ruang penilaian moral dan profesional kepada jaksa.</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191759" y="1085850"/>
            <a:ext cx="12449674" cy="1200637"/>
          </a:xfrm>
          <a:prstGeom prst="rect">
            <a:avLst/>
          </a:prstGeom>
        </p:spPr>
        <p:txBody>
          <a:bodyPr anchor="t" rtlCol="false" tIns="0" lIns="0" bIns="0" rIns="0">
            <a:spAutoFit/>
          </a:bodyPr>
          <a:lstStyle/>
          <a:p>
            <a:pPr algn="l">
              <a:lnSpc>
                <a:spcPts val="4519"/>
              </a:lnSpc>
            </a:pPr>
            <a:r>
              <a:rPr lang="en-US" sz="4519">
                <a:solidFill>
                  <a:srgbClr val="FFFFFF"/>
                </a:solidFill>
                <a:latin typeface="Times New Roman"/>
                <a:ea typeface="Times New Roman"/>
                <a:cs typeface="Times New Roman"/>
                <a:sym typeface="Times New Roman"/>
              </a:rPr>
              <a:t>LANDASAN NORMATIF DISKRESI JAKSA DAN ETIKA DISKRESI DALAM PERSPEKTIF KANT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803381" y="2548264"/>
            <a:ext cx="12681238" cy="73374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Undang-Undang Nomor 16 Tahun 2004 jo. Undang-Undang Nomor 11 Tahun 2021 menempatkan jaksa sebagai pengendali perkara. Diskresi dilekatkan pada asas kemanfaatan, kepentingan umum, dan rasa keadilan masyarakat. Artinya, hukum positif sendiri mengakui bahwa penegakan hukum pidana tidak hanya bertumpu pada kepastian hukum, tetapi juga pada pertimbangan nilai dan tujuan sosial.</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etika Kantian, moralitas tindakan ditentukan oleh kewajiban dan imperatif kategoris. Tindakan dianggap bermoral jika dilakukan karena kewajiban, bukan karena kepentingan pragmatis. Dalam konteks diskresi jaksa, pendekatan Kant menegaskan bahwa manusia baik tersangka, korban, maupun masyarakat harus diperlakukan sebagai tujuan, bukan sebagai alat. </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191759" y="1066800"/>
            <a:ext cx="12449674" cy="10520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ETIKA DISKRESI DALAM PERSPEKTIF ARISTOTLE DAN DISKRESI DAN KEADILAN GUSTAV RADBRUCH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075976" y="2748289"/>
            <a:ext cx="12681238" cy="73374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Aristotle menekankan virtue ethics atau etika kebajikan. Keadilan tidak cukup ditentukan oleh aturan, tetapi memerlukan phronesis atau kebijaksanaan praktis. Diskresi jaksa, dalam kerangka ini, adalah ekspresi kebajikan moral: keadilan, kebijaksanaan, dan pengendalian diri. Diskresi bukan penyimpangan hukum, melainkan keutamaan moral pejabat hukum dalam menghadapi situasi konkret yang tidak sepenuhnya terjangkau oleh aturan umum.</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Radbruch mengemukakan adanya ketegangan permanen antara kepastian hukum, kemanfaatan, dan keadilan. Dalam kondisi ekstrem, ketika hukum positif menghasilkan ketidakadilan yang nyata, keadilan harus diutamakan. Diskresi jaksa, dalam perspektif ini, berfungsi sebagai mekanisme korektif terhadap kekakuan hukum positif demi menjaga keadilan substantif.</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1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191759" y="1066800"/>
            <a:ext cx="12449674" cy="10520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DISKRESI DALAM PERSPEKTIF HUKUM PROGRESIF DAN KEBIJAKAN HUKUM PIDANA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91759" y="2994833"/>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Satjipto Rahardjo menegaskan bahwa hukum diciptakan untuk manusia, bukan sebaliknya. Penegakan hukum harus berani keluar dari legalisme sempit ketika hukum tertulis gagal menghadirkan keadilan. Diskresi jaksa menjadi alat pembebasan hukum dari formalisme, sekaligus wujud keberanian moral aparat penegak hukum dalam mewujudkan keadilan yang hidup di masyarakat.</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Menurut Barda Nawawi Arief, penegakan hukum pidana adalah bagian dari kebijakan kriminal. Diskresi bukan penyimpangan, melainkan instrumen kebijakan untuk mencapai tujuan pemidanaan. Oleh karena itu, diskresi harus dijalankan secara rasional, proporsional, dan berorientasi pada tujuan pemidanaan, bukan semata-mata pada kepastian prosedural.</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191759" y="1066800"/>
            <a:ext cx="12449674" cy="10520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NOVELTY DAN RISIKO PENYALAHGUNAAN DISKRESI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91759" y="2994833"/>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Novelty yang ditawarkan adalah memahami diskresi jaksa sebagai etika tanggung jawab moral. Diskresi bukan sekadar kewenangan hukum, tetapi tindakan moral yang menyatukan kewajiban Kantian, kebajikan Aristotelian, dan keadilan substantif Radbruch. Konsep ini dirumuskan sebagai Diskresi Etis Progresif Berbasis Hati Nurani Institusional, yakni diskresi yang tidak individualistik, tetapi terinternalisasi dalam budaya etis lembaga kejaksaan.</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Diskresi tanpa etika berpotensi menjadi alat kekuasaan, membuka ruang korupsi, dan melahirkan kriminalisasi. Legalitas tanpa moralitas akan menghasilkan ketidakadilan struktural dan merusak kepercayaan publik terhadap institusi penegak hukum. Karena itu, diskresi harus selalu dikawal oleh etika dan akuntabilitas.</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809626" y="135239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64017" y="3314873"/>
            <a:ext cx="12681238" cy="58801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Diskresi jaksa merupakan keniscayaan dalam hukum acara pidana. Etika diskresi tidak dapat direduksi menjadi sekadar kepatuhan prosedural, tetapi harus berlandaskan moral dan keadilan substantif. Dengan demikian, jaksa tidak hanya berperan sebagai penegak hukum, tetapi juga sebagai penjaga nilai keadilan dalam sistem peradilan pidana.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diskresi jaksa harus berbasis etika profesi, filsafat moral, dan hati nurani keadilan. Kedua, pendidikan jaksa perlu mengintegrasikan filsafat hukum dan etika, bukan hanya keterampilan teknis. Ketiga, pedoman diskresi harus bersifat reflektif dan kontekstual, tidak semata-mata normatif dan administratif.</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252734" y="2297717"/>
            <a:ext cx="10718050" cy="4688768"/>
          </a:xfrm>
          <a:prstGeom prst="rect">
            <a:avLst/>
          </a:prstGeom>
        </p:spPr>
        <p:txBody>
          <a:bodyPr anchor="t" rtlCol="false" tIns="0" lIns="0" bIns="0" rIns="0">
            <a:spAutoFit/>
          </a:bodyPr>
          <a:lstStyle/>
          <a:p>
            <a:pPr algn="l">
              <a:lnSpc>
                <a:spcPts val="6097"/>
              </a:lnSpc>
            </a:pPr>
            <a:r>
              <a:rPr lang="en-US" sz="6097">
                <a:solidFill>
                  <a:srgbClr val="FFFFFF"/>
                </a:solidFill>
                <a:latin typeface="Times New Roman"/>
                <a:ea typeface="Times New Roman"/>
                <a:cs typeface="Times New Roman"/>
                <a:sym typeface="Times New Roman"/>
              </a:rPr>
              <a:t>CHAPTER 10 TRI KRAMA ADHYAKSA DALAM PEMBERANTASAN KORUPSI DAN PERAN NILAI ETIK DALAM PENEGAKAN HUKUM KORUPSI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12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862480" y="135239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52395" y="4424524"/>
            <a:ext cx="12681238" cy="24797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Materi ini membahas Tri Krama Adhyaksa sebagai fondasi etik penegakan hukum, khususnya dalam konteks pemberantasan korupsi. Fokus utamanya adalah bagaimana nilai etik bukan sekadar pelengkap, melainkan determinan kualitas keadilan dalam praktik penegakan hukum korupsi oleh Kejaksaan.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113466" y="135239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52395" y="4424524"/>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Korupsi adalah kejahatan luar biasa karena dampaknya sistemik terhadap keadilan sosial dan kepercayaan publik. Selama ini, respons negara cenderung menekankan aspek normatif dan teknis. Padahal, banyak kegagalan pemberantasan korupsi berakar pada krisis etika aparatur. Sebagai dominus litis, Kejaksaan memikul tanggung jawab moral yang inheren. Di sinilah Tri Krama Adhyaksa seharusnya berfungsi sebagai paradigma etik, bukan sekadar simbol institusional.</a:t>
            </a: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113466" y="135239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RUMUSAN MASALAH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053052" y="4258076"/>
            <a:ext cx="12681238" cy="24797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 mana posisi nilai etik dalam penegakan hukum korupsi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bagaimana Tri Krama Adhyaksa dibaca melalui lensa filsafat moral dan hukum?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Sejauh mana nilai-nilai tersebut berkontribusi pada keadilan substantif dalam praktik pemberantasan korupsi?</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89010" y="1104743"/>
            <a:ext cx="12449674" cy="10520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KERANGKA TEORETIS DAN KORUPSI DALAM PERSPEKTIF ETIKA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57446" y="2786389"/>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Kerangka teoretis mengintegrasikan etika kewajiban Kant, etika kebajikan Aristoteles, filsafat hukum Radbruch, hukum progresif Satjipto Rahardjo, serta kebijakan hukum pidana berbasis nilai menurut Barda Nawawi Arief. Integrasi ini menegaskan bahwa hukum pidana dan penegakannya selalu mengandaikan dasar moral.</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Korupsi bukan hanya pelanggaran norma hukum, tetapi juga pelanggaran kewajiban moral, perusakan karakter publik, dan pengkhianatan terhadap keadilan. Karena itu, pemberantasannya tidak cukup dengan prosedur yang benar, tetapi menuntut integritas batin penegak hukum sebagai subjek moral.</a:t>
            </a:r>
          </a:p>
          <a:p>
            <a:pPr algn="l">
              <a:lnSpc>
                <a:spcPts val="3876"/>
              </a:lnSpc>
            </a:pP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89010" y="1104743"/>
            <a:ext cx="12449674" cy="10520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TRI KRAMA ADHYAKSA SEBAGAI SISTEM ETIKA DAN SATYA DALAM PEMBERANTASAN KORUPSI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57446" y="3634913"/>
            <a:ext cx="12681238" cy="53943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Tri Krama Adhyaksa memuat tiga nilai inti: Satya, Adhi, dan Wicaksana. Ketiganya membentuk satu sistem etika. Penekanannya penting: Tri Krama Adhyaksa bukan slogan, melainkan etos moral yang seharusnya mengarahkan seluruh kewenangan dan diskresi jaksa.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Satya menegaskan komitmen pada kebenaran materiil. Dalam perspektif Kant, kejujuran adalah kewajiban moral absolut. Secara praktis, Satya menuntut penanganan perkara yang bebas manipulasi, bebas selektivitas, dan akuntabel. Tanpa Satya, hukum kehilangan legitimasi moralnya.</a:t>
            </a: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89010" y="1104743"/>
            <a:ext cx="12449674" cy="10520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ADHI INTEGRITAS APARAT DAN WICAKSANA DAN KEADILAN SUBSTANTIF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89010" y="2892395"/>
            <a:ext cx="12681238" cy="63659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Adhi menuntut keunggulan moral dan profesionalitas. Ini sejalan dengan virtue ethics Aristoteles, di mana keadilan lahir dari karakter pelaku. Dalam konteks korupsi, Adhi menuntut keberanian menolak konflik kepentingan dan tekanan kekuasaan, serta menegakkan profesionalitas berbasis integritas, bukan relasi personal.</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Wicaksana merepresentasikan kebijaksanaan dalam menegakkan hukum. Radbruch mengingatkan bahwa hukum yang sangat tidak adil kehilangan legitimasi. Satjipto Rahardjo menegaskan hukum harus berpihak pada manusia. Maka, pemberantasan korupsi harus mengutamakan keadilan substantif dan kepentingan publik, bukan sekadar formalitas hukum.</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2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89010" y="110474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LANDASAN NORMATIF KEJAKSAAN DAN NOVELTY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57446" y="4053214"/>
            <a:ext cx="12681238" cy="49085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UU Kejaksaan menegaskan Kejaksaan sebagai penegak hukum sekaligus pelayan kepentingan umum. Nilai etik menjadi spirit pelaksanaan kewenangan penuntutan, eksekusi, dan pengendalian perkara. Tanpa spirit etik, kewenangan yang besar justru berpotensi disalahgunakan.</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Menempatkan Tri Krama Adhyaksa sebagai model etika anti-korupsi substantif. Nilai Satya, Adhi, dan Wicaksana diintegrasikan dengan Kant, Aristoteles, dan Radbruch, sehingga jaksa diposisikan sebagai subjek moral aktif, bukan sekadar pelaksana hukum positif.</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89010" y="110474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IMPLIKASI TEORETIS DAN IMPLIKASI PRAKTIS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57446" y="4053214"/>
            <a:ext cx="12681238" cy="49085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Kajian ini memperluas diskursus etika penegakan hukum dari pendekatan normatif ke etik-filosofis. Nilai menjadi elemen sentral kebijakan hukum pidana, sekaligus menawarkan paradigma etik institusional yang berakar pada konteks Indonesia.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Keberhasilan pemberantasan korupsi tidak diukur dari statistik perkara atau tingginya vonis semata. Ukuran utamanya adalah kejujuran proses, keadilan hasil, dan meningkatnya kepercayaan publik terhadap institusi penegak hukum.</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5142521" y="135239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57446" y="4053214"/>
            <a:ext cx="12681238" cy="53943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Pemberantasan korupsi mustahil berhasil tanpa fondasi etik. Tri Krama Adhyaksa menyediakan kerangka nilai yang sejalan dengan filsafat moral dan hukum modern. Jaksa adalah penjaga moral keadilan publik. Penegakan hukum yang beretika adalah syarat mutlak negara hukum yang bermartabat.</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Disarankan internalisasi Tri Krama Adhyaksa secara sistematis dalam pendidikan dan diklat, penilaian kinerja berbasis integritas, penguatan pengawasan etik internal, serta penyusunan pedoman penanganan korupsi yang berorientasi pada keadilan substantif.</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252734" y="2301959"/>
            <a:ext cx="10718050" cy="3917243"/>
          </a:xfrm>
          <a:prstGeom prst="rect">
            <a:avLst/>
          </a:prstGeom>
        </p:spPr>
        <p:txBody>
          <a:bodyPr anchor="t" rtlCol="false" tIns="0" lIns="0" bIns="0" rIns="0">
            <a:spAutoFit/>
          </a:bodyPr>
          <a:lstStyle/>
          <a:p>
            <a:pPr algn="l">
              <a:lnSpc>
                <a:spcPts val="6097"/>
              </a:lnSpc>
            </a:pPr>
            <a:r>
              <a:rPr lang="en-US" sz="6097">
                <a:solidFill>
                  <a:srgbClr val="FFFFFF"/>
                </a:solidFill>
                <a:latin typeface="Times New Roman"/>
                <a:ea typeface="Times New Roman"/>
                <a:cs typeface="Times New Roman"/>
                <a:sym typeface="Times New Roman"/>
              </a:rPr>
              <a:t>CHAPTER 11 KRITIK FILOSOFIS DALAM PENEGAKAN HUKUM DAN ANALISIS PENYIMPANGAN PRAKTIK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13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612809" y="135239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468411" y="3314873"/>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Kegelisahan praktis dalam penegakan hukum di Indonesia. Kita menyaksikan bahwa hukum sering kali dijalankan secara sah, namun tidak selalu dirasakan adil. Oleh karena itu, materi ini tidak bertujuan menyalahkan institusi, melainkan mengajak kita melakukan refleksi filosofis: apakah hukum yang kita tegakkan masih setia pada nilai keadilan, atau justru terjebak dalam rutinitas prosedural semata. Kritik filosofis di sini dimaknai sebagai upaya intelektual untuk memperkuat, bukan melemahkan, penegakan hukum.</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612809" y="135239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468411" y="3314873"/>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Dalam praktik sehari-hari, kita sering menemukan adanya jarak antara norma hukum dan realitas penegakan hukum. Secara formal, prosedur telah dipenuhi, namun secara substantif rasa keadilan masyarakat justru tercederai. Kondisi ini melahirkan krisis kepercayaan publik, merosotnya integritas aparat, dan pada akhirnya menggoyahkan legitimasi moral hukum itu sendiri. Di titik inilah kritik filosofis menjadi penting, karena hukum tidak hanya hidup dari teks undang-undang, tetapi juga dari keyakinan moral bahwa hukum tersebut adil dan bermakna.</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612809" y="1352393"/>
            <a:ext cx="12449674" cy="5567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RUMUSAN MASALAH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468411" y="3314873"/>
            <a:ext cx="12681238" cy="44228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Mengapa penyimpangan praktik hukum dapat terjadi dalam sistem hukum yang secara normatif sudah lengkap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bagaimana filsafat moral dan filsafat hukum membaca fenomena penyimpangan ini, bukan sekadar sebagai pelanggaran teknis, tetapi sebagai problem nilai ?</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Sejauh mana pendekatan filosofis dapat memberikan kontribusi nyata bagi pembaruan penegakan hukum di Indonesia, khususnya dalam konteks institusi penegak hukum ?</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348239"/>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977388" y="1104743"/>
            <a:ext cx="12449674" cy="10520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KERANGKA TEORITIK  DAN KANT HUKUM IMPERATIF KATEGORIS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29704" y="2463770"/>
            <a:ext cx="12681238" cy="78232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Menggunakan kerangka teoretik lintas disiplin. Dari filsafat moral, kita merujuk pada Kant dengan etika kewajiban dan Aristoteles dengan etika kebajikan. Dari filsafat hukum, kita gunakan pemikiran Gustav Radbruch tentang relasi keadilan, kepastian, dan kemanfaatan. Selanjutnya, hukum progresif Satjipto Rahardjo dan kebijakan hukum pidana Barda Nawawi Arief memberikan konteks keindonesiaan. Seluruh kerangka ini dibaca dalam bingkai hukum positif, khususnya Undang-Undang Kejaksaan.</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Menurut Kant, tindakan bermoral adalah tindakan yang didorong oleh kewajiban, bukan oleh kepentingan atau tekanan eksternal. Dalam konteks penegakan hukum, ini berarti hukum harus dijalankan karena memang wajib ditegakkan secara adil, bukan karena takut sanksi atau demi keuntungan tertentu. Penyimpangan praktik hukum terjadi ketika hukum dijadikan alat, bukan kewajiban moral. </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1028700" y="2137740"/>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06780" y="821611"/>
            <a:ext cx="12449674" cy="1547348"/>
          </a:xfrm>
          <a:prstGeom prst="rect">
            <a:avLst/>
          </a:prstGeom>
        </p:spPr>
        <p:txBody>
          <a:bodyPr anchor="t" rtlCol="false" tIns="0" lIns="0" bIns="0" rIns="0">
            <a:spAutoFit/>
          </a:bodyPr>
          <a:lstStyle/>
          <a:p>
            <a:pPr algn="l">
              <a:lnSpc>
                <a:spcPts val="3919"/>
              </a:lnSpc>
            </a:pPr>
            <a:r>
              <a:rPr lang="en-US" sz="3919">
                <a:solidFill>
                  <a:srgbClr val="FFFFFF"/>
                </a:solidFill>
                <a:latin typeface="Times New Roman"/>
                <a:ea typeface="Times New Roman"/>
                <a:cs typeface="Times New Roman"/>
                <a:sym typeface="Times New Roman"/>
              </a:rPr>
              <a:t>ARISTOTELES KEHILANGAN KEBAJIKAN DALAM PRAKTIK HUKUM DAN RADBRUCH DOMINASI KEPASTIAN ATAS KEADILAN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803381" y="2508266"/>
            <a:ext cx="12681238" cy="92805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Berbeda dengan Kant, Aristoteles menekankan karakter dan kebajikan. Keadilan bukan hanya soal aturan, tetapi keutamaan moral yang hidup dalam diri penegak hukum. Seorang aparat hukum dituntut memiliki phronesis, yakni kebijaksanaan praktis dalam menilai perkara konkret. Ketika hukum dijalankan tanpa kebajikan, keadilan direduksi menjadi formalitas. Inilah yang menyebabkan hukum tampak benar secara prosedural, tetapi terasa dingin dan tidak manusiawi.</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Radbruch mengingatkan bahwa hukum selalu mengandung tiga nilai: keadilan, kepastian, dan kemanfaatan. Namun dalam praktik modern, sering kali kepastian hukum dikedepankan secara berlebihan. Ketika kepastian dilepaskan dari keadilan, hukum justru berubah menjadi alat ketidakadilan. Formula Radbruch menegaskan bahwa hukum yang sangat tidak adil kehilangan sifat hukumnya. Dengan demikian, penyimpangan praktik hukum bukan sekadar kesalahan teknis, melainkan kegagalan etis hukum positif.</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06780" y="831136"/>
            <a:ext cx="12449674" cy="1600053"/>
          </a:xfrm>
          <a:prstGeom prst="rect">
            <a:avLst/>
          </a:prstGeom>
        </p:spPr>
        <p:txBody>
          <a:bodyPr anchor="t" rtlCol="false" tIns="0" lIns="0" bIns="0" rIns="0">
            <a:spAutoFit/>
          </a:bodyPr>
          <a:lstStyle/>
          <a:p>
            <a:pPr algn="l">
              <a:lnSpc>
                <a:spcPts val="4119"/>
              </a:lnSpc>
            </a:pPr>
            <a:r>
              <a:rPr lang="en-US" sz="4119">
                <a:solidFill>
                  <a:srgbClr val="FFFFFF"/>
                </a:solidFill>
                <a:latin typeface="Times New Roman"/>
                <a:ea typeface="Times New Roman"/>
                <a:cs typeface="Times New Roman"/>
                <a:sym typeface="Times New Roman"/>
              </a:rPr>
              <a:t>SATJIPTO RAHARDJO KRTIK TERHADAP HUKUM POSITIVISTIK DAN BARDA NAWAWI ARIEF KEBIJAKAN HUKUM PIDANA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06780" y="2463770"/>
            <a:ext cx="12681238" cy="78232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Satjipto Rahardjo mengkritik pandangan hukum yang memuja teks secara kaku. Menurut beliau, hukum ada untuk manusia, bukan manusia untuk hukum. Penyimpangan praktik hukum muncul ketika aparat terjebak sebagai penjaga pasal, bukan penjaga keadilan. Hukum progresif membuka ruang nurani dan keberanian moral aparat untuk menempatkan keadilan substantif di atas bunyi teks semata.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Barda Nawawi Arief memandang penegakan hukum pidana sebagai bagian dari kebijakan publik. Artinya, hukum pidana harus sensitif terhadap nilai moral, nilai sosial, dan rasa keadilan masyarakat. Ketika hukum pidana diterapkan secara mekanis tanpa orientasi kebijakan sosial, maka penyimpangan praktik hukum menjadi tidak terhindarkan. Hukum kehilangan fungsinya sebagai sarana perlindungan masyarakat.</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3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06780" y="1136155"/>
            <a:ext cx="12449674" cy="1085703"/>
          </a:xfrm>
          <a:prstGeom prst="rect">
            <a:avLst/>
          </a:prstGeom>
        </p:spPr>
        <p:txBody>
          <a:bodyPr anchor="t" rtlCol="false" tIns="0" lIns="0" bIns="0" rIns="0">
            <a:spAutoFit/>
          </a:bodyPr>
          <a:lstStyle/>
          <a:p>
            <a:pPr algn="l">
              <a:lnSpc>
                <a:spcPts val="4119"/>
              </a:lnSpc>
            </a:pPr>
            <a:r>
              <a:rPr lang="en-US" sz="4119">
                <a:solidFill>
                  <a:srgbClr val="FFFFFF"/>
                </a:solidFill>
                <a:latin typeface="Times New Roman"/>
                <a:ea typeface="Times New Roman"/>
                <a:cs typeface="Times New Roman"/>
                <a:sym typeface="Times New Roman"/>
              </a:rPr>
              <a:t>ANALISIS PENYIMPANGAN PRAKTIK HUKUM DAN POSISI KEJAKSAAN DALAM SISTEM HUKUM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500969" y="2708291"/>
            <a:ext cx="12681238" cy="73374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Penyimpangan praktik hukum dapat muncul dalam berbagai bentuk: legalisme tanpa nurani, diskresi tanpa akuntabilitas moral, ketimpangan perlakuan hukum, hingga instrumentalisasi hukum oleh kekuasaan. Akar masalahnya bukan semata kurangnya aturan, tetapi krisis etika aparat, reduksi hukum menjadi teks, serta minimnya refleksi filosofis dalam institusi penegak hukum.</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sistem peradilan pidana, Kejaksaan memiliki posisi strategis sebagai pengendali perkara sekaligus representasi negara dan keadilan. Undang-Undang Kejaksaan menegaskan nilai integritas, profesionalitas, dan keadilan. Oleh karena itu, setiap penyimpangan praktik hukum bukan hanya persoalan individual, tetapi juga menyangkut legitimasi moral institusi dan kepercayaan publik terhadap negara hukum.</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139018" y="1415578"/>
            <a:ext cx="12449674" cy="571353"/>
          </a:xfrm>
          <a:prstGeom prst="rect">
            <a:avLst/>
          </a:prstGeom>
        </p:spPr>
        <p:txBody>
          <a:bodyPr anchor="t" rtlCol="false" tIns="0" lIns="0" bIns="0" rIns="0">
            <a:spAutoFit/>
          </a:bodyPr>
          <a:lstStyle/>
          <a:p>
            <a:pPr algn="l">
              <a:lnSpc>
                <a:spcPts val="4119"/>
              </a:lnSpc>
            </a:pPr>
            <a:r>
              <a:rPr lang="en-US" sz="4119">
                <a:solidFill>
                  <a:srgbClr val="FFFFFF"/>
                </a:solidFill>
                <a:latin typeface="Times New Roman"/>
                <a:ea typeface="Times New Roman"/>
                <a:cs typeface="Times New Roman"/>
                <a:sym typeface="Times New Roman"/>
              </a:rPr>
              <a:t>NOVELTY DAN IMPLIKASI TEORETIS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06780" y="2946416"/>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Cara memandang penyimpangan praktik hukum sebagai evaluasi moral struktural, bukan sekadar pelanggaran prosedural. Secara teoretik, materi ini mensintesis etika kewajiban Kant, etika kebajikan Aristoteles, keadilan substantif Radbruch, dan hukum progresif Satjipto Rahardjo. Secara praktis, pendekatan ini mendorong penegakan hukum berbasis etika institusional dan tanggung jawab moral kolektif.</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Implikasinya, penegakan hukum harus dipahami sebagai praktik moral dan tindakan etis publik. Hukum positif tidak cukup hanya sah secara formal, tetapi juga harus memiliki legitimasi moral. Tanpa refleksi filosofis yang berkelanjutan, hukum berisiko kehilangan makna dan kepercayaan publik.</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139018" y="1415578"/>
            <a:ext cx="12449674" cy="571353"/>
          </a:xfrm>
          <a:prstGeom prst="rect">
            <a:avLst/>
          </a:prstGeom>
        </p:spPr>
        <p:txBody>
          <a:bodyPr anchor="t" rtlCol="false" tIns="0" lIns="0" bIns="0" rIns="0">
            <a:spAutoFit/>
          </a:bodyPr>
          <a:lstStyle/>
          <a:p>
            <a:pPr algn="l">
              <a:lnSpc>
                <a:spcPts val="4119"/>
              </a:lnSpc>
            </a:pPr>
            <a:r>
              <a:rPr lang="en-US" sz="4119">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40333" y="2708291"/>
            <a:ext cx="12681238" cy="73374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Penyimpangan praktik hukum pada hakikatnya adalah krisis moral hukum. Filsafat hukum dan filsafat moral menyediakan kerangka kritik sekaligus arah pembaruan. Penegakan hukum yang adil mensyaratkan kewajiban moral, kebajikan personal, dan keberanian institusional. Hukum yang kehilangan nurani pada akhirnya kehilangan makna keadilannya.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Perlu penguatan etika filosofis aparat melalui pendidikan dan diklat berkelanjutan. Kedua, penegakan hukum perlu direorientasikan dari kepastian formal menuju keadilan substantif. Ketiga, institusi penegak hukum perlu membangun mekanisme refleksi internal berbasis nilai. Keempat, budaya hukum harus diarahkan pada pemahaman hukum sebagai amanah moral, bukan sekadar kewenangan jabatan.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1028700" y="2573497"/>
            <a:ext cx="10718050" cy="3076503"/>
          </a:xfrm>
          <a:prstGeom prst="rect">
            <a:avLst/>
          </a:prstGeom>
        </p:spPr>
        <p:txBody>
          <a:bodyPr anchor="t" rtlCol="false" tIns="0" lIns="0" bIns="0" rIns="0">
            <a:spAutoFit/>
          </a:bodyPr>
          <a:lstStyle/>
          <a:p>
            <a:pPr algn="l">
              <a:lnSpc>
                <a:spcPts val="5997"/>
              </a:lnSpc>
            </a:pPr>
            <a:r>
              <a:rPr lang="en-US" sz="5997">
                <a:solidFill>
                  <a:srgbClr val="FFFFFF"/>
                </a:solidFill>
                <a:latin typeface="Times New Roman"/>
                <a:ea typeface="Times New Roman"/>
                <a:cs typeface="Times New Roman"/>
                <a:sym typeface="Times New Roman"/>
              </a:rPr>
              <a:t>CHAPTER 12 STUDI KASUS PENEGAKAN HUKUM DAN ANALISIS KASUS AKTUAL DALAM BERBASIS NILAI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14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108649" y="1444153"/>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95815" y="3846414"/>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Materi ini berangkat dari kesadaran bahwa penegakan hukum tidak pernah berdiri di ruang hampa nilai. Setiap tindakan penegak hukum selalu mengandung pilihan moral, baik disadari maupun tidak. Oleh karena itu, studi kasus penegakan hukum tidak cukup dianalisis secara normatif-dogmatis, melainkan harus ditempatkan dalam kerangka nilai, etika, dan filsafat hukum. Melalui pendekatan ini, kita akan melihat bagaimana hukum positif, filsafat moral, dan peran Jaksa saling berkelindan dalam praktik penegakan hukum aktual.</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108649" y="1444153"/>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95815" y="3846414"/>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Dalam praktik penegakan hukum di Indonesia, sering muncul paradoks: hukum ditegakkan secara formal, tetapi rasa keadilan publik justru terganggu. Banyak putusan dan penuntutan sah secara prosedural, namun dipersoalkan secara moral. Kondisi ini menunjukkan bahwa hukum positif tidak selalu identik dengan keadilan. Oleh karena itu, penegakan hukum perlu dibaca sebagai proses normatif sekaligus etis, yang menuntut keberanian moral dari aparat penegak hukum, khususnya Jaksa sebagai pengendali perkara.</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277725" y="1329854"/>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PERMASALAHAN UTAMA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95815" y="3846414"/>
            <a:ext cx="12681238" cy="34512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Permasalahan utama yang hendak dikaji adalah: apakah penegakan hukum selama ini telah mencerminkan nilai moral yang rasional dan berkeadilan? Apakah Jaksa hanya bertugas menjalankan undang-undang, atau juga memikul tanggung jawab moral terhadap keadilan substantif? Pertanyaan ini penting karena hukum modern memberi ruang diskresi, dan di dalam ruang itulah nilai, hati nurani, serta integritas aparat diuji.</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277725" y="1329854"/>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KERANGKA TEORETIS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195815" y="3846414"/>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Menggunakan pendekatan multidisipliner. Dari filsafat moral, kita merujuk Kant dan Aristotle. Dari filsafat hukum, kita gunakan Radbruch dan Satjipto Rahardjo. Dari perspektif kebijakan hukum pidana, pemikiran Barda Nawawi Arief memberi arah praktis. Seluruh kerangka ini kemudian dikontekstualisasikan dengan Undang-Undang Kejaksaan, sehingga analisis tidak berhenti pada teori, tetapi relevan secara institusional.</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33864" y="1003464"/>
            <a:ext cx="12449674" cy="147622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PERSPEKTIF KANTIAN DAN ARISTOTELIAN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803381" y="2784491"/>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Dalam perspektif Kant, penegakan hukum adalah tindakan moral yang harus tunduk pada imperatif kategoris. Jaksa dipandang sebagai subjek moral rasional, bukan sekadar pelaksana perintah. Artinya, setiap keputusan penuntutan harus dapat dipertanggungjawabkan secara universal dan tidak menjadikan manusia sebagai alat. Penegakan hukum yang hanya berorientasi pada target, tekanan, atau kepentingan pragmatis bertentangan dengan etika kewajiban Kantian.</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Berbeda dengan Kant, Aristotle menekankan dimensi karakter. Penegakan hukum yang adil lahir dari penegak hukum yang berbudi luhur. Di sini, keadilan tidak semata kepatuhan pada aturan, tetapi kebiasaan moral yang dibentuk oleh kebijaksanaan praktis atau phronesis.</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33864" y="1003464"/>
            <a:ext cx="12449674" cy="147622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PERSPEKTIF GUSTAV RADBRUCH DAN HUKUM PROGRESIF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803381" y="2708291"/>
            <a:ext cx="12681238" cy="733745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Radbruch memberikan jembatan antara hukum positif dan keadilan. Ia menegaskan bahwa hukum mengandung tiga nilai: keadilan, kepastian, dan kemanfaatan. Dalam keadaan normal, ketiganya berjalan seimbang. Namun, ketika hukum positif menghasilkan ketidakadilan yang nyata dan ekstrem, maka keadilan harus didahulukan. Prinsip ini relevan untuk membaca kasus-kasus aktual yang secara formal sah, tetapi secara moral problematik.</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Satjipto Rahardjo mengingatkan bahwa hukum diciptakan untuk manusia. Hukum progresif menolak pandangan legalistik sempit dan menempatkan penegak hukum sebagai aktor kreatif dan bermoral. Dalam kerangka ini, Jaksa bukan sekadar pelaksana pasal, melainkan agen perubahan sosial. Penegakan hukum harus sensitif terhadap konteks sosial, dampak kemanusiaan, dan rasa keadilan masyarakat.</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4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33864" y="1003464"/>
            <a:ext cx="12449674" cy="147622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STUDI KASUS AKTUAL DAN ANALISIS BERBASIS NILAI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803381" y="2708291"/>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Studi kasus yang dianalisis dalam kerangka ini biasanya memiliki pola yang sama: unsur delik terpenuhi, tetapi dampak sosial dari penegakan hukumnya tidak proporsional. Di sinilah muncul dilema klasik antara kepastian hukum dan keadilan substantif. Kasus semacam ini menuntut keberanian intelektual dan moral aparat untuk tidak berhenti pada legalitas semata.</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Dengan menggunakan empat perspektif sekaligus, kita dapat menilai sebuah kasus secara komprehensif. Kant menguji rasionalitas moral tindakan. Aristotle menilai karakter dan kebijaksanaan pelaku penegakan hukum. Radbruch menguji keseimbangan nilai hukum. Hukum progresif menguji orientasi kemanusiaannya. Analisis ini membantu Jaksa melihat perkara secara utuh, bukan parsial.</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33864" y="1003464"/>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PERAN JAKSA DAN NOVELTY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803381" y="2892395"/>
            <a:ext cx="12681238" cy="6365905"/>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Jaksa menempati posisi strategis. Kewenangan penuntutan bukan sekadar kewenangan administratif, tetapi mandat etis. Diskresi Jaksa bukan celah hukum, melainkan ruang tanggung jawab moral. Oleh karena itu, Jaksa dituntut tidak hanya profesional secara teknis, tetapi juga matang secara etis dan filosofis.</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Terletak pada integrasi etika kewajiban Kantian dan etika kebajikan Aristotelian dalam praktik penuntutan. Selain itu, diskresi Jaksa direkonstruksi sebagai kewajiban moral, bukan privilese kekuasaan. Tri Krama Adhyaksa tidak lagi dibaca sebagai slogan institusional, tetapi sebagai etika hidup profesi yang operasional dalam pengambilan keputusan.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833864" y="1003464"/>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KESIMPULAN DAN 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47241" y="3378170"/>
            <a:ext cx="12681238" cy="588013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Penegakan hukum yang hanya berorientasi pada legalitas berisiko kehilangan jiwa keadilan. Hukum memperoleh maknanya bukan dari pasal semata, tetapi dari cara ia ditegakkan. Jaksa, sebagai aktor sentral, memegang peran penting dalam memastikan bahwa hukum tidak hanya sah, tetapi juga adil dan bermoral.</a:t>
            </a: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Diperlukan penguatan pendidikan filsafat hukum dan etika profesi bagi aparat penegak hukum. Pedoman penuntutan perlu dilengkapi dengan parameter keadilan substantif dan dampak sosial. Internalisasi nilai tidak cukup bersifat normatif, tetapi harus reflektif dan berkelanjutan dalam kultur institusi</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6512054" y="4486873"/>
            <a:ext cx="2499612" cy="2499612"/>
            <a:chOff x="0" y="0"/>
            <a:chExt cx="658334" cy="658334"/>
          </a:xfrm>
        </p:grpSpPr>
        <p:sp>
          <p:nvSpPr>
            <p:cNvPr name="Freeform 3" id="3"/>
            <p:cNvSpPr/>
            <p:nvPr/>
          </p:nvSpPr>
          <p:spPr>
            <a:xfrm flipH="false" flipV="false" rot="0">
              <a:off x="0" y="0"/>
              <a:ext cx="658334" cy="658334"/>
            </a:xfrm>
            <a:custGeom>
              <a:avLst/>
              <a:gdLst/>
              <a:ahLst/>
              <a:cxnLst/>
              <a:rect r="r" b="b" t="t" l="l"/>
              <a:pathLst>
                <a:path h="658334" w="658334">
                  <a:moveTo>
                    <a:pt x="0" y="0"/>
                  </a:moveTo>
                  <a:lnTo>
                    <a:pt x="658334" y="0"/>
                  </a:lnTo>
                  <a:lnTo>
                    <a:pt x="658334" y="658334"/>
                  </a:lnTo>
                  <a:lnTo>
                    <a:pt x="0" y="658334"/>
                  </a:lnTo>
                  <a:close/>
                </a:path>
              </a:pathLst>
            </a:custGeom>
            <a:solidFill>
              <a:srgbClr val="FFFFFF"/>
            </a:solidFill>
          </p:spPr>
        </p:sp>
        <p:sp>
          <p:nvSpPr>
            <p:cNvPr name="TextBox 4" id="4"/>
            <p:cNvSpPr txBox="true"/>
            <p:nvPr/>
          </p:nvSpPr>
          <p:spPr>
            <a:xfrm>
              <a:off x="0" y="-38100"/>
              <a:ext cx="658334" cy="696434"/>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1970784" y="2725400"/>
            <a:ext cx="5288516" cy="6022558"/>
            <a:chOff x="0" y="0"/>
            <a:chExt cx="7051355" cy="8030078"/>
          </a:xfrm>
        </p:grpSpPr>
        <p:pic>
          <p:nvPicPr>
            <p:cNvPr name="Picture 6" id="6"/>
            <p:cNvPicPr>
              <a:picLocks noChangeAspect="true"/>
            </p:cNvPicPr>
            <p:nvPr/>
          </p:nvPicPr>
          <p:blipFill>
            <a:blip r:embed="rId2"/>
            <a:srcRect l="23312" t="49560" r="48809" b="2787"/>
            <a:stretch>
              <a:fillRect/>
            </a:stretch>
          </p:blipFill>
          <p:spPr>
            <a:xfrm flipH="false" flipV="false">
              <a:off x="0" y="0"/>
              <a:ext cx="7051355"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779029" y="2259329"/>
            <a:ext cx="10718050" cy="4531288"/>
          </a:xfrm>
          <a:prstGeom prst="rect">
            <a:avLst/>
          </a:prstGeom>
        </p:spPr>
        <p:txBody>
          <a:bodyPr anchor="t" rtlCol="false" tIns="0" lIns="0" bIns="0" rIns="0">
            <a:spAutoFit/>
          </a:bodyPr>
          <a:lstStyle/>
          <a:p>
            <a:pPr algn="l">
              <a:lnSpc>
                <a:spcPts val="5897"/>
              </a:lnSpc>
            </a:pPr>
            <a:r>
              <a:rPr lang="en-US" sz="5897">
                <a:solidFill>
                  <a:srgbClr val="FFFFFF"/>
                </a:solidFill>
                <a:latin typeface="Times New Roman"/>
                <a:ea typeface="Times New Roman"/>
                <a:cs typeface="Times New Roman"/>
                <a:sym typeface="Times New Roman"/>
              </a:rPr>
              <a:t>CHAPTER 13 TRI KRAMA ADHYAKSA DALAM REFORMASI HUKUM NASIONAL DAN PERAN NILAI ETIK DALAM PEMBARUAN HUKUM </a:t>
            </a:r>
          </a:p>
        </p:txBody>
      </p:sp>
      <p:sp>
        <p:nvSpPr>
          <p:cNvPr name="TextBox 9" id="9"/>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AutoShape 10" id="10"/>
          <p:cNvSpPr/>
          <p:nvPr/>
        </p:nvSpPr>
        <p:spPr>
          <a:xfrm>
            <a:off x="1028700" y="9277350"/>
            <a:ext cx="6867525" cy="0"/>
          </a:xfrm>
          <a:prstGeom prst="line">
            <a:avLst/>
          </a:prstGeom>
          <a:ln cap="flat" w="38100">
            <a:solidFill>
              <a:srgbClr val="FAC231"/>
            </a:solidFill>
            <a:prstDash val="solid"/>
            <a:headEnd type="none" len="sm" w="sm"/>
            <a:tailEnd type="none" len="sm" w="sm"/>
          </a:ln>
        </p:spPr>
      </p:sp>
      <p:grpSp>
        <p:nvGrpSpPr>
          <p:cNvPr name="Group 11" id="11"/>
          <p:cNvGrpSpPr/>
          <p:nvPr/>
        </p:nvGrpSpPr>
        <p:grpSpPr>
          <a:xfrm rot="0">
            <a:off x="9144000" y="6674418"/>
            <a:ext cx="3926560" cy="2583882"/>
            <a:chOff x="0" y="0"/>
            <a:chExt cx="5235414" cy="3445176"/>
          </a:xfrm>
        </p:grpSpPr>
        <p:pic>
          <p:nvPicPr>
            <p:cNvPr name="Picture 12" id="12"/>
            <p:cNvPicPr>
              <a:picLocks noChangeAspect="true"/>
            </p:cNvPicPr>
            <p:nvPr/>
          </p:nvPicPr>
          <p:blipFill>
            <a:blip r:embed="rId3"/>
            <a:srcRect l="1170" t="16709" r="19525" b="4814"/>
            <a:stretch>
              <a:fillRect/>
            </a:stretch>
          </p:blipFill>
          <p:spPr>
            <a:xfrm flipH="false" flipV="false">
              <a:off x="0" y="0"/>
              <a:ext cx="5235414" cy="3445176"/>
            </a:xfrm>
            <a:prstGeom prst="rect">
              <a:avLst/>
            </a:prstGeom>
          </p:spPr>
        </p:pic>
      </p:grpSp>
    </p:spTree>
  </p:cSld>
  <p:clrMapOvr>
    <a:masterClrMapping/>
  </p:clrMapOvr>
</p:sld>
</file>

<file path=ppt/slides/slide15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136390" y="1329854"/>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PEMBUKA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2997570" y="2784491"/>
            <a:ext cx="12681238" cy="6851680"/>
          </a:xfrm>
          <a:prstGeom prst="rect">
            <a:avLst/>
          </a:prstGeom>
        </p:spPr>
        <p:txBody>
          <a:bodyPr anchor="t" rtlCol="false" tIns="0" lIns="0" bIns="0" rIns="0">
            <a:spAutoFit/>
          </a:bodyPr>
          <a:lstStyle/>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Materi ini membahas Tri Krama Adhyaksa dalam konteks yang lebih luas, yaitu reformasi hukum nasional. Fokus utama kita bukan hanya pada norma hukum positif, tetapi pada peran nilai etik dalam membentuk kualitas penegakan hukum.</a:t>
            </a:r>
          </a:p>
          <a:p>
            <a:pPr algn="l">
              <a:lnSpc>
                <a:spcPts val="3876"/>
              </a:lnSpc>
            </a:pPr>
          </a:p>
          <a:p>
            <a:pPr algn="l" marL="836867" indent="-418434" lvl="1">
              <a:lnSpc>
                <a:spcPts val="3876"/>
              </a:lnSpc>
              <a:buFont typeface="Arial"/>
              <a:buChar char="•"/>
            </a:pPr>
            <a:r>
              <a:rPr lang="en-US" sz="3876">
                <a:solidFill>
                  <a:srgbClr val="FFFFFF"/>
                </a:solidFill>
                <a:latin typeface="Times New Roman"/>
                <a:ea typeface="Times New Roman"/>
                <a:cs typeface="Times New Roman"/>
                <a:sym typeface="Times New Roman"/>
              </a:rPr>
              <a:t>Tri Krama Adhyaksa akan kita tempatkan bukan sekadar sebagai semboyan institusional, melainkan sebagai kerangka etik-filosofis yang relevan dengan pemikiran Kant, Aristoteles, Radbruch, hingga hukum progresif Satjipto Rahardjo. Dengan pendekatan ini, diharapkan aparatur penegak hukum khususnya jaksa dapat melihat dirinya bukan hanya sebagai pelaksana undang-undang, tetapi sebagai subjek moral dalam sistem hukum nasional.</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479691"/>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136390" y="1329854"/>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LATAR BELAKANG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30465" y="2510806"/>
            <a:ext cx="12681238" cy="78232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Reformasi hukum nasional selama ini sering dipahami secara sempit sebagai perubahan undang-undang atau restrukturisasi kelembagaan. Namun pengalaman empiris menunjukkan bahwa perubahan regulasi tidak otomatis menghasilkan keadilan.</a:t>
            </a:r>
          </a:p>
          <a:p>
            <a:pPr algn="l">
              <a:lnSpc>
                <a:spcPts val="3876"/>
              </a:lnSpc>
            </a:pPr>
            <a:r>
              <a:rPr lang="en-US" sz="3876">
                <a:solidFill>
                  <a:srgbClr val="FFFFFF"/>
                </a:solidFill>
                <a:latin typeface="Times New Roman"/>
                <a:ea typeface="Times New Roman"/>
                <a:cs typeface="Times New Roman"/>
                <a:sym typeface="Times New Roman"/>
              </a:rPr>
              <a:t>Krisis kepercayaan publik terhadap hukum umumnya berakar pada dua hal utama: pertama, positivisme hukum yang sempit, dan kedua, penegakan hukum yang berhenti pada prosedur tanpa menyentuh keadilan substantif.</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Dalam konteks ini, Kejaksaan sebagai dominus litis memegang peran strategis, karena jaksa tidak hanya menentukan arah penuntutan, tetapi juga arah moral penegakan hukum. Oleh karena itu, Tri Krama Adhyaksa menjadi penting sebagai fondasi etik institusional yang dapat menjembatani hukum positif dan rasa keadilan masyarakat.</a:t>
            </a: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4809626" y="1231111"/>
            <a:ext cx="12449674" cy="77137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RUMUSAN MASALAH</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080794" y="3314873"/>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Bagaimana sebenarnya kedudukan Tri Krama Adhyaksa dalam agenda reformasi hukum nasional? Apakah ia hanya simbol, atau justru memiliki fungsi strategis?</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S</a:t>
            </a:r>
            <a:r>
              <a:rPr lang="en-US" sz="3876">
                <a:solidFill>
                  <a:srgbClr val="FFFFFF"/>
                </a:solidFill>
                <a:latin typeface="Times New Roman"/>
                <a:ea typeface="Times New Roman"/>
                <a:cs typeface="Times New Roman"/>
                <a:sym typeface="Times New Roman"/>
              </a:rPr>
              <a:t>ejauh mana nilai-nilai Tri Krama Adhyaksa memiliki relevansi dengan teori-teori besar dalam filsafat moral dan filsafat hukum?</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B</a:t>
            </a:r>
            <a:r>
              <a:rPr lang="en-US" sz="3876">
                <a:solidFill>
                  <a:srgbClr val="FFFFFF"/>
                </a:solidFill>
                <a:latin typeface="Times New Roman"/>
                <a:ea typeface="Times New Roman"/>
                <a:cs typeface="Times New Roman"/>
                <a:sym typeface="Times New Roman"/>
              </a:rPr>
              <a:t>agaimana nilai etik tersebut dapat berkontribusi secara nyata terhadap pembaruan hukum yang berkeadilan, khususnya dalam praktik penegakan hukum oleh Kejaksaan ?</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12358" y="951393"/>
            <a:ext cx="12449674" cy="147622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KERANGKA TEORITIK :ETIKA DAN HUKUM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3314873"/>
            <a:ext cx="12681238" cy="63659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Immanuel Kant menegaskan bahwa hukum harus tunduk pada kewajiban moral, bukan kepentingan pragmatis. Aristoteles menekankan bahwa keadilan hanya dapat lahir dari karakter yang bajik, bukan dari aturan semata.</a:t>
            </a:r>
            <a:r>
              <a:rPr lang="en-US" sz="3876">
                <a:solidFill>
                  <a:srgbClr val="FFFFFF"/>
                </a:solidFill>
                <a:latin typeface="Times New Roman"/>
                <a:ea typeface="Times New Roman"/>
                <a:cs typeface="Times New Roman"/>
                <a:sym typeface="Times New Roman"/>
              </a:rPr>
              <a:t>Gustav Radbruch mengingatkan bahwa hukum yang baik harus mengintegrasikan keadilan, kepastian, dan kemanfaatan, dan hukum positif yang sangat tidak adil kehilangan legitimasi moralnya.</a:t>
            </a:r>
          </a:p>
          <a:p>
            <a:pPr algn="l">
              <a:lnSpc>
                <a:spcPts val="3876"/>
              </a:lnSpc>
            </a:pPr>
            <a:r>
              <a:rPr lang="en-US" sz="3876">
                <a:solidFill>
                  <a:srgbClr val="FFFFFF"/>
                </a:solidFill>
                <a:latin typeface="Times New Roman"/>
                <a:ea typeface="Times New Roman"/>
                <a:cs typeface="Times New Roman"/>
                <a:sym typeface="Times New Roman"/>
              </a:rPr>
              <a:t>Satjipto Rahardjo melalui hukum progresif menempatkan hukum sebagai alat untuk manusia, sementara Barda Nawawi Arief menekankan bahwa kebijakan hukum pidana harus berakar pada nilai moral dan sosial. Kerangka ini menjadi dasar untuk membaca Tri Krama Adhyaksa secara filosofis.</a:t>
            </a:r>
          </a:p>
          <a:p>
            <a:pPr algn="l">
              <a:lnSpc>
                <a:spcPts val="3876"/>
              </a:lnSpc>
            </a:pP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12358" y="951393"/>
            <a:ext cx="12449674" cy="1476227"/>
          </a:xfrm>
          <a:prstGeom prst="rect">
            <a:avLst/>
          </a:prstGeom>
        </p:spPr>
        <p:txBody>
          <a:bodyPr anchor="t" rtlCol="false" tIns="0" lIns="0" bIns="0" rIns="0">
            <a:spAutoFit/>
          </a:bodyPr>
          <a:lstStyle/>
          <a:p>
            <a:pPr algn="l">
              <a:lnSpc>
                <a:spcPts val="5619"/>
              </a:lnSpc>
            </a:pPr>
            <a:r>
              <a:rPr lang="en-US" sz="5619">
                <a:solidFill>
                  <a:srgbClr val="FFFFFF"/>
                </a:solidFill>
                <a:latin typeface="Times New Roman"/>
                <a:ea typeface="Times New Roman"/>
                <a:cs typeface="Times New Roman"/>
                <a:sym typeface="Times New Roman"/>
              </a:rPr>
              <a:t>TRI KRAMA ADHYAKSA SEBAGAI SISTEM ETIK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2892395"/>
            <a:ext cx="12681238" cy="63659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Tri Krama Adhyaksa terdiri dari Satya, Adhi, dan Wicaksana. Ketiganya membentuk satu kesatuan sistem etik, bukan nilai yang berdiri sendiri.</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Satya menekankan kebenaran dan kejujuran, Adhi menekankan keluhuran moral dan tanggung jawab, sedangkan Wicaksana menekankan kebijaksanaan dan keadilan substantif.</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Jika dibaca secara filosofis, Tri Krama Adhyaksa bukan sekadar semboyan organisasi, tetapi dapat dipahami sebagai kode etik filosofis penegakan hukum. Di sinilah Tri Krama berfungsi sebagai kompas moral bagi jaksa dalam menjalankan kewenangannya.</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8.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43922" y="965046"/>
            <a:ext cx="12449674" cy="12844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SATYA DAN MORALITAS KEWAJIBAN KANT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2892395"/>
            <a:ext cx="12681238" cy="63659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Nilai Satya sangat sejalan dengan etika kewajiban Kant. Satya menuntut kejujuran, integritas, dan kesetiaan pada kebenaran, apa pun konsekuensinya.</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Dalam perspektif imperatif kategoris Kant, tindakan hukum harus dapat dipertanggungjawabkan secara moral universal, bukan didorong oleh tekanan, kepentingan, atau kalkulasi untung-rugi.</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Bagi jaksa, ini berarti kebenaran tidak boleh dikorbankan demi pragmatisme prosedural. Penegakan hukum harus berdiri di atas kewajiban moral, sehingga hukum memiliki legitimasi etis, bukan hanya legitimasi formal.</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59.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543922" y="965046"/>
            <a:ext cx="12449674" cy="12844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ADHI DAN KEBAJIKAN MORAL ARISTOTELES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2892395"/>
            <a:ext cx="12681238" cy="58801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Adhi mencerminkan dimensi kebajikan karakter sebagaimana diajarkan Aristoteles. Keadilan tidak lahir dari aturan yang baik saja, tetapi dari manusia yang baik.</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Reformasi hukum akan gagal jika aparatur penegak hukum tidak mengalami reformasi karakter. Oleh karena itu, Adhi menuntut kehormatan profesi, tanggung jawab moral, dan konsistensi antara nilai dan tindakan.</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Kejaksaan membutuhkan ethical leadership, yaitu kepemimpinan yang memberi teladan moral, bukan sekadar instruksi administratif.</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0.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12358" y="1269846"/>
            <a:ext cx="12449674" cy="6748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WICAKSANA DAN KEADILAN SUBSTANTIF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3314873"/>
            <a:ext cx="12681238" cy="539435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Nilai Wicaksana menempatkan jaksa pada wilayah kebijaksanaan dan kepekaan nurani.</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Radbruch mengingatkan bahwa hukum positif yang sangat tidak adil kehilangan legitimasi moral. Satjipto Rahardjo menegaskan bahwa hukum harus berani keluar dari teks jika teks menjauh dari keadilan.</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Karena itu, jaksa tidak cukup hanya “menerapkan pasal”, tetapi juga menimbang rasa keadilan masyarakat, nilai kemanusiaan, dan dampak sosial dari penegakan hukum.</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1.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312358" y="965046"/>
            <a:ext cx="12449674" cy="12844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TRI KRAMA DAN REFORMASI HUKUM NASIONAL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3720481"/>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Reformasi hukum nasional tidak cukup dilakukan melalui perubahan undang-undang atau restrukturisasi kelembagaan. Yang lebih mendasar adalah reformasi etik aparatur.</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Tri Krama Adhyaksa berfungsi sebagai jembatan antara hukum positif dan keadilan substantif. Melalui internalisasi nilai etik, diskresi hukum tidak menjadi sumber penyalahgunaan kewenangan, tetapi justru menjadi instrumen keadilan.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2.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2919163" y="1269846"/>
            <a:ext cx="12449674" cy="6748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LANDASAN NORMATIF KEJAKSAAN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3720481"/>
            <a:ext cx="12681238" cy="393703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Undang-Undang Nomor 16 Tahun 2004 dan Undang-Undang Nomor 11 Tahun 2021 menegaskan Kejaksaan sebagai lembaga penegak hukum yang profesional dan berintegritas.</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Spirit undang-undang ini tidak berhenti pada aspek legalistik, tetapi menuntut akuntabilitas etik. Dalam konteks inilah Tri Krama Adhyaksa berfungsi sebagai living ethics nilai yang hidup dan membimbing praktik penegakan hukum sehari-hari.</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3.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386822" y="1269846"/>
            <a:ext cx="12449674" cy="6748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NOVELTY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3720481"/>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Menempatkan Tri Krama Adhyaksa sebagai model etika reformasi hukum nasional, bukan hanya etika profesi internal.</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Tri Krama dipahami sebagai arsitektur moral penegakan hukum yang mengintegrasikan etika kewajiban Kant, kebajikan Aristoteles, keadilan Radbruch, dan hukum progresif.</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Dengan demikian, jaksa ditempatkan sebagai subjek moral, bukan sekadar operator hukum.</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4.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3945590" y="1269846"/>
            <a:ext cx="12449674" cy="6748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IMPLIKASI TEORITIS DAN PRAKTIS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312358" y="3720481"/>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Secara teoretis, pendekatan ini menggeser paradigma dari positivisme sempit menuju etika hukum integratif.</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Secara praktis, diskresi jaksa diarahkan berbasis nilai etik, penuntutan berorientasi pada keadilan dan kemanfaatan sosial, serta mencegah penyalahgunaan kewenangan.</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Hukum tidak hanya sah secara formal, tetapi juga adil secara moral.</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5.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6470046" y="1269846"/>
            <a:ext cx="12449674" cy="6748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KESIMPULAN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01393" y="3720481"/>
            <a:ext cx="12681238" cy="4908580"/>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Reformasi hukum nasional tanpa etika hanya akan melahirkan hukum yang kering dan represif.</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Tri Krama Adhyaksa merupakan fondasi moral dan kompas etik penegakan hukum. Integrasi nilai Satya, Adhi, dan Wicaksana memperkuat legitimasi hukum dan mengembalikan hukum pada hakikatnya sebagai sarana keadilan yang manusiawi.</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Pada akhirnya, jaksa bukan hanya penjaga hukum, tetapi juga penjaga nurani keadilan.</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6.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sp>
        <p:nvSpPr>
          <p:cNvPr name="AutoShape 2" id="2"/>
          <p:cNvSpPr/>
          <p:nvPr/>
        </p:nvSpPr>
        <p:spPr>
          <a:xfrm>
            <a:off x="716286" y="875193"/>
            <a:ext cx="16230600" cy="0"/>
          </a:xfrm>
          <a:prstGeom prst="line">
            <a:avLst/>
          </a:prstGeom>
          <a:ln cap="flat" w="38100">
            <a:solidFill>
              <a:srgbClr val="FAC231"/>
            </a:solidFill>
            <a:prstDash val="solid"/>
            <a:headEnd type="none" len="sm" w="sm"/>
            <a:tailEnd type="none" len="sm" w="sm"/>
          </a:ln>
        </p:spPr>
      </p:sp>
      <p:sp>
        <p:nvSpPr>
          <p:cNvPr name="TextBox 3" id="3"/>
          <p:cNvSpPr txBox="true"/>
          <p:nvPr/>
        </p:nvSpPr>
        <p:spPr>
          <a:xfrm rot="0">
            <a:off x="7108095" y="1269846"/>
            <a:ext cx="12449674" cy="674857"/>
          </a:xfrm>
          <a:prstGeom prst="rect">
            <a:avLst/>
          </a:prstGeom>
        </p:spPr>
        <p:txBody>
          <a:bodyPr anchor="t" rtlCol="false" tIns="0" lIns="0" bIns="0" rIns="0">
            <a:spAutoFit/>
          </a:bodyPr>
          <a:lstStyle/>
          <a:p>
            <a:pPr algn="l">
              <a:lnSpc>
                <a:spcPts val="4819"/>
              </a:lnSpc>
            </a:pPr>
            <a:r>
              <a:rPr lang="en-US" sz="4819">
                <a:solidFill>
                  <a:srgbClr val="FFFFFF"/>
                </a:solidFill>
                <a:latin typeface="Times New Roman"/>
                <a:ea typeface="Times New Roman"/>
                <a:cs typeface="Times New Roman"/>
                <a:sym typeface="Times New Roman"/>
              </a:rPr>
              <a:t>SARAN </a:t>
            </a:r>
          </a:p>
        </p:txBody>
      </p:sp>
      <p:sp>
        <p:nvSpPr>
          <p:cNvPr name="TextBox 4" id="4"/>
          <p:cNvSpPr txBox="true"/>
          <p:nvPr/>
        </p:nvSpPr>
        <p:spPr>
          <a:xfrm rot="0">
            <a:off x="716286" y="314325"/>
            <a:ext cx="3866669"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HUKUM DI INDONESIA</a:t>
            </a:r>
          </a:p>
        </p:txBody>
      </p:sp>
      <p:sp>
        <p:nvSpPr>
          <p:cNvPr name="TextBox 5" id="5"/>
          <p:cNvSpPr txBox="true"/>
          <p:nvPr/>
        </p:nvSpPr>
        <p:spPr>
          <a:xfrm rot="0">
            <a:off x="3201393" y="3720481"/>
            <a:ext cx="12681238" cy="4422805"/>
          </a:xfrm>
          <a:prstGeom prst="rect">
            <a:avLst/>
          </a:prstGeom>
        </p:spPr>
        <p:txBody>
          <a:bodyPr anchor="t" rtlCol="false" tIns="0" lIns="0" bIns="0" rIns="0">
            <a:spAutoFit/>
          </a:bodyPr>
          <a:lstStyle/>
          <a:p>
            <a:pPr algn="l">
              <a:lnSpc>
                <a:spcPts val="3876"/>
              </a:lnSpc>
            </a:pPr>
            <a:r>
              <a:rPr lang="en-US" sz="3876">
                <a:solidFill>
                  <a:srgbClr val="FFFFFF"/>
                </a:solidFill>
                <a:latin typeface="Times New Roman"/>
                <a:ea typeface="Times New Roman"/>
                <a:cs typeface="Times New Roman"/>
                <a:sym typeface="Times New Roman"/>
              </a:rPr>
              <a:t>Tri Krama Adhyaksa perlu diinternalisasi secara serius dalam pendidikan dan diklat Kejaksaan.</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 Kurikulum jaksa perlu diperkuat dengan etika nurani dan filsafat hukum. Ketiga, Tri Krama dijadikan parameter evaluasi profesionalitas.</a:t>
            </a:r>
          </a:p>
          <a:p>
            <a:pPr algn="l">
              <a:lnSpc>
                <a:spcPts val="3876"/>
              </a:lnSpc>
            </a:pPr>
          </a:p>
          <a:p>
            <a:pPr algn="l">
              <a:lnSpc>
                <a:spcPts val="3876"/>
              </a:lnSpc>
            </a:pPr>
            <a:r>
              <a:rPr lang="en-US" sz="3876">
                <a:solidFill>
                  <a:srgbClr val="FFFFFF"/>
                </a:solidFill>
                <a:latin typeface="Times New Roman"/>
                <a:ea typeface="Times New Roman"/>
                <a:cs typeface="Times New Roman"/>
                <a:sym typeface="Times New Roman"/>
              </a:rPr>
              <a:t>R</a:t>
            </a:r>
            <a:r>
              <a:rPr lang="en-US" sz="3876">
                <a:solidFill>
                  <a:srgbClr val="FFFFFF"/>
                </a:solidFill>
                <a:latin typeface="Times New Roman"/>
                <a:ea typeface="Times New Roman"/>
                <a:cs typeface="Times New Roman"/>
                <a:sym typeface="Times New Roman"/>
              </a:rPr>
              <a:t>eformasi hukum nasional harus menyentuh dimensi moral aparatur, bukan hanya aspek struktural.</a:t>
            </a:r>
          </a:p>
        </p:txBody>
      </p:sp>
      <p:sp>
        <p:nvSpPr>
          <p:cNvPr name="Freeform 6" id="6"/>
          <p:cNvSpPr/>
          <p:nvPr/>
        </p:nvSpPr>
        <p:spPr>
          <a:xfrm flipH="false" flipV="true" rot="0">
            <a:off x="1676646" y="2947208"/>
            <a:ext cx="640080" cy="640080"/>
          </a:xfrm>
          <a:custGeom>
            <a:avLst/>
            <a:gdLst/>
            <a:ahLst/>
            <a:cxnLst/>
            <a:rect r="r" b="b" t="t" l="l"/>
            <a:pathLst>
              <a:path h="640080" w="640080">
                <a:moveTo>
                  <a:pt x="0" y="640080"/>
                </a:moveTo>
                <a:lnTo>
                  <a:pt x="640080" y="640080"/>
                </a:lnTo>
                <a:lnTo>
                  <a:pt x="640080" y="0"/>
                </a:lnTo>
                <a:lnTo>
                  <a:pt x="0" y="0"/>
                </a:lnTo>
                <a:lnTo>
                  <a:pt x="0" y="64008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7" id="7"/>
          <p:cNvSpPr/>
          <p:nvPr/>
        </p:nvSpPr>
        <p:spPr>
          <a:xfrm>
            <a:off x="716286" y="2282206"/>
            <a:ext cx="16230600" cy="0"/>
          </a:xfrm>
          <a:prstGeom prst="line">
            <a:avLst/>
          </a:prstGeom>
          <a:ln cap="flat" w="38100">
            <a:solidFill>
              <a:srgbClr val="FAC231"/>
            </a:solidFill>
            <a:prstDash val="solid"/>
            <a:headEnd type="none" len="sm" w="sm"/>
            <a:tailEnd type="none" len="sm" w="sm"/>
          </a:ln>
        </p:spPr>
      </p:sp>
    </p:spTree>
  </p:cSld>
  <p:clrMapOvr>
    <a:masterClrMapping/>
  </p:clrMapOvr>
</p:sld>
</file>

<file path=ppt/slides/slide167.xml><?xml version="1.0" encoding="utf-8"?>
<p:sld xmlns:p="http://schemas.openxmlformats.org/presentationml/2006/main" xmlns:a="http://schemas.openxmlformats.org/drawingml/2006/main" xmlns:r="http://schemas.openxmlformats.org/officeDocument/2006/relationships">
  <p:cSld>
    <p:bg>
      <p:bgPr>
        <a:solidFill>
          <a:srgbClr val="231F20"/>
        </a:solidFill>
      </p:bgPr>
    </p:bg>
    <p:spTree>
      <p:nvGrpSpPr>
        <p:cNvPr id="1" name=""/>
        <p:cNvGrpSpPr/>
        <p:nvPr/>
      </p:nvGrpSpPr>
      <p:grpSpPr>
        <a:xfrm>
          <a:off x="0" y="0"/>
          <a:ext cx="0" cy="0"/>
          <a:chOff x="0" y="0"/>
          <a:chExt cx="0" cy="0"/>
        </a:xfrm>
      </p:grpSpPr>
      <p:grpSp>
        <p:nvGrpSpPr>
          <p:cNvPr name="Group 2" id="2"/>
          <p:cNvGrpSpPr/>
          <p:nvPr/>
        </p:nvGrpSpPr>
        <p:grpSpPr>
          <a:xfrm rot="0">
            <a:off x="-1102519" y="4836765"/>
            <a:ext cx="5564981" cy="4431868"/>
            <a:chOff x="0" y="0"/>
            <a:chExt cx="1465674" cy="1167241"/>
          </a:xfrm>
        </p:grpSpPr>
        <p:sp>
          <p:nvSpPr>
            <p:cNvPr name="Freeform 3" id="3"/>
            <p:cNvSpPr/>
            <p:nvPr/>
          </p:nvSpPr>
          <p:spPr>
            <a:xfrm flipH="false" flipV="false" rot="0">
              <a:off x="0" y="0"/>
              <a:ext cx="1465674" cy="1167241"/>
            </a:xfrm>
            <a:custGeom>
              <a:avLst/>
              <a:gdLst/>
              <a:ahLst/>
              <a:cxnLst/>
              <a:rect r="r" b="b" t="t" l="l"/>
              <a:pathLst>
                <a:path h="1167241" w="1465674">
                  <a:moveTo>
                    <a:pt x="0" y="0"/>
                  </a:moveTo>
                  <a:lnTo>
                    <a:pt x="1465674" y="0"/>
                  </a:lnTo>
                  <a:lnTo>
                    <a:pt x="1465674" y="1167241"/>
                  </a:lnTo>
                  <a:lnTo>
                    <a:pt x="0" y="1167241"/>
                  </a:lnTo>
                  <a:close/>
                </a:path>
              </a:pathLst>
            </a:custGeom>
            <a:solidFill>
              <a:srgbClr val="FFFFFF"/>
            </a:solidFill>
          </p:spPr>
        </p:sp>
        <p:sp>
          <p:nvSpPr>
            <p:cNvPr name="TextBox 4" id="4"/>
            <p:cNvSpPr txBox="true"/>
            <p:nvPr/>
          </p:nvSpPr>
          <p:spPr>
            <a:xfrm>
              <a:off x="0" y="-38100"/>
              <a:ext cx="1465674" cy="1205341"/>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028700" y="2493618"/>
            <a:ext cx="6867525" cy="6022558"/>
            <a:chOff x="0" y="0"/>
            <a:chExt cx="9156700" cy="8030078"/>
          </a:xfrm>
        </p:grpSpPr>
        <p:pic>
          <p:nvPicPr>
            <p:cNvPr name="Picture 6" id="6"/>
            <p:cNvPicPr>
              <a:picLocks noChangeAspect="true"/>
            </p:cNvPicPr>
            <p:nvPr/>
          </p:nvPicPr>
          <p:blipFill>
            <a:blip r:embed="rId2"/>
            <a:srcRect l="0" t="34428" r="0" b="11199"/>
            <a:stretch>
              <a:fillRect/>
            </a:stretch>
          </p:blipFill>
          <p:spPr>
            <a:xfrm flipH="false" flipV="false">
              <a:off x="0" y="0"/>
              <a:ext cx="9156700" cy="8030078"/>
            </a:xfrm>
            <a:prstGeom prst="rect">
              <a:avLst/>
            </a:prstGeom>
          </p:spPr>
        </p:pic>
      </p:grpSp>
      <p:sp>
        <p:nvSpPr>
          <p:cNvPr name="AutoShape 7" id="7"/>
          <p:cNvSpPr/>
          <p:nvPr/>
        </p:nvSpPr>
        <p:spPr>
          <a:xfrm>
            <a:off x="1028700" y="1732443"/>
            <a:ext cx="16230600" cy="0"/>
          </a:xfrm>
          <a:prstGeom prst="line">
            <a:avLst/>
          </a:prstGeom>
          <a:ln cap="flat" w="38100">
            <a:solidFill>
              <a:srgbClr val="FAC231"/>
            </a:solidFill>
            <a:prstDash val="solid"/>
            <a:headEnd type="none" len="sm" w="sm"/>
            <a:tailEnd type="none" len="sm" w="sm"/>
          </a:ln>
        </p:spPr>
      </p:sp>
      <p:sp>
        <p:nvSpPr>
          <p:cNvPr name="TextBox 8" id="8"/>
          <p:cNvSpPr txBox="true"/>
          <p:nvPr/>
        </p:nvSpPr>
        <p:spPr>
          <a:xfrm rot="0">
            <a:off x="9390728" y="3217570"/>
            <a:ext cx="7040585" cy="3495565"/>
          </a:xfrm>
          <a:prstGeom prst="rect">
            <a:avLst/>
          </a:prstGeom>
        </p:spPr>
        <p:txBody>
          <a:bodyPr anchor="t" rtlCol="false" tIns="0" lIns="0" bIns="0" rIns="0">
            <a:spAutoFit/>
          </a:bodyPr>
          <a:lstStyle/>
          <a:p>
            <a:pPr algn="just">
              <a:lnSpc>
                <a:spcPts val="13495"/>
              </a:lnSpc>
            </a:pPr>
            <a:r>
              <a:rPr lang="en-US" sz="13495">
                <a:solidFill>
                  <a:srgbClr val="FFFFFF"/>
                </a:solidFill>
                <a:latin typeface="Neue Machina"/>
                <a:ea typeface="Neue Machina"/>
                <a:cs typeface="Neue Machina"/>
                <a:sym typeface="Neue Machina"/>
              </a:rPr>
              <a:t>TERIMA KASIH</a:t>
            </a:r>
          </a:p>
        </p:txBody>
      </p:sp>
      <p:sp>
        <p:nvSpPr>
          <p:cNvPr name="TextBox 9" id="9"/>
          <p:cNvSpPr txBox="true"/>
          <p:nvPr/>
        </p:nvSpPr>
        <p:spPr>
          <a:xfrm rot="0">
            <a:off x="10833805" y="7433218"/>
            <a:ext cx="3544124" cy="2089715"/>
          </a:xfrm>
          <a:prstGeom prst="rect">
            <a:avLst/>
          </a:prstGeom>
        </p:spPr>
        <p:txBody>
          <a:bodyPr anchor="t" rtlCol="false" tIns="0" lIns="0" bIns="0" rIns="0">
            <a:spAutoFit/>
          </a:bodyPr>
          <a:lstStyle/>
          <a:p>
            <a:pPr algn="l">
              <a:lnSpc>
                <a:spcPts val="5568"/>
              </a:lnSpc>
            </a:pPr>
            <a:r>
              <a:rPr lang="en-US" sz="3977">
                <a:solidFill>
                  <a:srgbClr val="FFFFFF"/>
                </a:solidFill>
                <a:latin typeface="DM Sans"/>
                <a:ea typeface="DM Sans"/>
                <a:cs typeface="DM Sans"/>
                <a:sym typeface="DM Sans"/>
              </a:rPr>
              <a:t>Teguh Esa Bangsawan DJ, S.Hum., M.Hum </a:t>
            </a:r>
          </a:p>
        </p:txBody>
      </p:sp>
      <p:sp>
        <p:nvSpPr>
          <p:cNvPr name="TextBox 10" id="10"/>
          <p:cNvSpPr txBox="true"/>
          <p:nvPr/>
        </p:nvSpPr>
        <p:spPr>
          <a:xfrm rot="0">
            <a:off x="1028700" y="1085850"/>
            <a:ext cx="2941823" cy="377504"/>
          </a:xfrm>
          <a:prstGeom prst="rect">
            <a:avLst/>
          </a:prstGeom>
        </p:spPr>
        <p:txBody>
          <a:bodyPr anchor="t" rtlCol="false" tIns="0" lIns="0" bIns="0" rIns="0">
            <a:spAutoFit/>
          </a:bodyPr>
          <a:lstStyle/>
          <a:p>
            <a:pPr algn="l">
              <a:lnSpc>
                <a:spcPts val="2862"/>
              </a:lnSpc>
            </a:pPr>
            <a:r>
              <a:rPr lang="en-US" sz="2862">
                <a:solidFill>
                  <a:srgbClr val="FFFFFF"/>
                </a:solidFill>
                <a:latin typeface="DM Sans"/>
                <a:ea typeface="DM Sans"/>
                <a:cs typeface="DM Sans"/>
                <a:sym typeface="DM Sans"/>
              </a:rPr>
              <a:t>2026</a:t>
            </a:r>
          </a:p>
        </p:txBody>
      </p:sp>
      <p:sp>
        <p:nvSpPr>
          <p:cNvPr name="Freeform 11" id="11"/>
          <p:cNvSpPr/>
          <p:nvPr/>
        </p:nvSpPr>
        <p:spPr>
          <a:xfrm flipH="false" flipV="true" rot="0">
            <a:off x="9390728" y="7357499"/>
            <a:ext cx="803835" cy="803835"/>
          </a:xfrm>
          <a:custGeom>
            <a:avLst/>
            <a:gdLst/>
            <a:ahLst/>
            <a:cxnLst/>
            <a:rect r="r" b="b" t="t" l="l"/>
            <a:pathLst>
              <a:path h="803835" w="803835">
                <a:moveTo>
                  <a:pt x="0" y="803835"/>
                </a:moveTo>
                <a:lnTo>
                  <a:pt x="803836" y="803835"/>
                </a:lnTo>
                <a:lnTo>
                  <a:pt x="803836" y="0"/>
                </a:lnTo>
                <a:lnTo>
                  <a:pt x="0" y="0"/>
                </a:lnTo>
                <a:lnTo>
                  <a:pt x="0" y="803835"/>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2" id="12"/>
          <p:cNvGrpSpPr/>
          <p:nvPr/>
        </p:nvGrpSpPr>
        <p:grpSpPr>
          <a:xfrm rot="0">
            <a:off x="7178465" y="4787136"/>
            <a:ext cx="1435521" cy="1435521"/>
            <a:chOff x="0" y="0"/>
            <a:chExt cx="378080" cy="378080"/>
          </a:xfrm>
        </p:grpSpPr>
        <p:sp>
          <p:nvSpPr>
            <p:cNvPr name="Freeform 13" id="13"/>
            <p:cNvSpPr/>
            <p:nvPr/>
          </p:nvSpPr>
          <p:spPr>
            <a:xfrm flipH="false" flipV="false" rot="0">
              <a:off x="0" y="0"/>
              <a:ext cx="378080" cy="378080"/>
            </a:xfrm>
            <a:custGeom>
              <a:avLst/>
              <a:gdLst/>
              <a:ahLst/>
              <a:cxnLst/>
              <a:rect r="r" b="b" t="t" l="l"/>
              <a:pathLst>
                <a:path h="378080" w="378080">
                  <a:moveTo>
                    <a:pt x="0" y="0"/>
                  </a:moveTo>
                  <a:lnTo>
                    <a:pt x="378080" y="0"/>
                  </a:lnTo>
                  <a:lnTo>
                    <a:pt x="378080" y="378080"/>
                  </a:lnTo>
                  <a:lnTo>
                    <a:pt x="0" y="378080"/>
                  </a:lnTo>
                  <a:close/>
                </a:path>
              </a:pathLst>
            </a:custGeom>
            <a:solidFill>
              <a:srgbClr val="FAC231"/>
            </a:solidFill>
          </p:spPr>
        </p:sp>
        <p:sp>
          <p:nvSpPr>
            <p:cNvPr name="TextBox 14" id="14"/>
            <p:cNvSpPr txBox="true"/>
            <p:nvPr/>
          </p:nvSpPr>
          <p:spPr>
            <a:xfrm>
              <a:off x="0" y="-38100"/>
              <a:ext cx="378080" cy="416180"/>
            </a:xfrm>
            <a:prstGeom prst="rect">
              <a:avLst/>
            </a:prstGeom>
          </p:spPr>
          <p:txBody>
            <a:bodyPr anchor="ctr" rtlCol="false" tIns="50800" lIns="50800" bIns="50800" rIns="50800"/>
            <a:lstStyle/>
            <a:p>
              <a:pPr algn="ctr">
                <a:lnSpc>
                  <a:spcPts val="2659"/>
                </a:lnSpc>
                <a:spcBef>
                  <a:spcPct val="0"/>
                </a:spcBef>
              </a:pPr>
            </a:p>
          </p:txBody>
        </p:sp>
      </p:grpSp>
      <p:sp>
        <p:nvSpPr>
          <p:cNvPr name="AutoShape 15" id="15"/>
          <p:cNvSpPr/>
          <p:nvPr/>
        </p:nvSpPr>
        <p:spPr>
          <a:xfrm>
            <a:off x="9144000" y="7033649"/>
            <a:ext cx="8115300" cy="0"/>
          </a:xfrm>
          <a:prstGeom prst="line">
            <a:avLst/>
          </a:prstGeom>
          <a:ln cap="flat" w="38100">
            <a:solidFill>
              <a:srgbClr val="FAC231"/>
            </a:solidFill>
            <a:prstDash val="solid"/>
            <a:headEnd type="none" len="sm" w="sm"/>
            <a:tailEnd type="none" len="sm" w="sm"/>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DAG-fekagZA</dc:identifier>
  <dcterms:modified xsi:type="dcterms:W3CDTF">2011-08-01T06:04:30Z</dcterms:modified>
  <cp:revision>1</cp:revision>
  <dc:title>Materi PPT Pertemuan Pertama PPPJ_Teguh Esa Bangsawan DJ</dc:title>
</cp:coreProperties>
</file>